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177"/>
  </p:notesMasterIdLst>
  <p:sldIdLst>
    <p:sldId id="256" r:id="rId2"/>
    <p:sldId id="257" r:id="rId3"/>
    <p:sldId id="358" r:id="rId4"/>
    <p:sldId id="258" r:id="rId5"/>
    <p:sldId id="259" r:id="rId6"/>
    <p:sldId id="260" r:id="rId7"/>
    <p:sldId id="261" r:id="rId8"/>
    <p:sldId id="262" r:id="rId9"/>
    <p:sldId id="263" r:id="rId10"/>
    <p:sldId id="359" r:id="rId11"/>
    <p:sldId id="264" r:id="rId12"/>
    <p:sldId id="265" r:id="rId13"/>
    <p:sldId id="360" r:id="rId14"/>
    <p:sldId id="361" r:id="rId15"/>
    <p:sldId id="266" r:id="rId16"/>
    <p:sldId id="267" r:id="rId17"/>
    <p:sldId id="268" r:id="rId18"/>
    <p:sldId id="269" r:id="rId19"/>
    <p:sldId id="362" r:id="rId20"/>
    <p:sldId id="270" r:id="rId21"/>
    <p:sldId id="363" r:id="rId22"/>
    <p:sldId id="364" r:id="rId23"/>
    <p:sldId id="365" r:id="rId24"/>
    <p:sldId id="366" r:id="rId25"/>
    <p:sldId id="367" r:id="rId26"/>
    <p:sldId id="271" r:id="rId27"/>
    <p:sldId id="368" r:id="rId28"/>
    <p:sldId id="272" r:id="rId29"/>
    <p:sldId id="369" r:id="rId30"/>
    <p:sldId id="273" r:id="rId31"/>
    <p:sldId id="274" r:id="rId32"/>
    <p:sldId id="370" r:id="rId33"/>
    <p:sldId id="371" r:id="rId34"/>
    <p:sldId id="276" r:id="rId35"/>
    <p:sldId id="275" r:id="rId36"/>
    <p:sldId id="277" r:id="rId37"/>
    <p:sldId id="278" r:id="rId38"/>
    <p:sldId id="279" r:id="rId39"/>
    <p:sldId id="280" r:id="rId40"/>
    <p:sldId id="281" r:id="rId41"/>
    <p:sldId id="282" r:id="rId42"/>
    <p:sldId id="283" r:id="rId43"/>
    <p:sldId id="284" r:id="rId44"/>
    <p:sldId id="372" r:id="rId45"/>
    <p:sldId id="285" r:id="rId46"/>
    <p:sldId id="373" r:id="rId47"/>
    <p:sldId id="286" r:id="rId48"/>
    <p:sldId id="287" r:id="rId49"/>
    <p:sldId id="289" r:id="rId50"/>
    <p:sldId id="374" r:id="rId51"/>
    <p:sldId id="288" r:id="rId52"/>
    <p:sldId id="375" r:id="rId53"/>
    <p:sldId id="376" r:id="rId54"/>
    <p:sldId id="377" r:id="rId55"/>
    <p:sldId id="378" r:id="rId56"/>
    <p:sldId id="290" r:id="rId57"/>
    <p:sldId id="379" r:id="rId58"/>
    <p:sldId id="380" r:id="rId59"/>
    <p:sldId id="381" r:id="rId60"/>
    <p:sldId id="291" r:id="rId61"/>
    <p:sldId id="390" r:id="rId62"/>
    <p:sldId id="391" r:id="rId63"/>
    <p:sldId id="382" r:id="rId64"/>
    <p:sldId id="292" r:id="rId65"/>
    <p:sldId id="402" r:id="rId66"/>
    <p:sldId id="403" r:id="rId67"/>
    <p:sldId id="296" r:id="rId68"/>
    <p:sldId id="295" r:id="rId69"/>
    <p:sldId id="293" r:id="rId70"/>
    <p:sldId id="294" r:id="rId71"/>
    <p:sldId id="297" r:id="rId72"/>
    <p:sldId id="404" r:id="rId73"/>
    <p:sldId id="298" r:id="rId74"/>
    <p:sldId id="299" r:id="rId75"/>
    <p:sldId id="300" r:id="rId76"/>
    <p:sldId id="400" r:id="rId77"/>
    <p:sldId id="301" r:id="rId78"/>
    <p:sldId id="302" r:id="rId79"/>
    <p:sldId id="405" r:id="rId80"/>
    <p:sldId id="303" r:id="rId81"/>
    <p:sldId id="304" r:id="rId82"/>
    <p:sldId id="305" r:id="rId83"/>
    <p:sldId id="306" r:id="rId84"/>
    <p:sldId id="406" r:id="rId85"/>
    <p:sldId id="307" r:id="rId86"/>
    <p:sldId id="308" r:id="rId87"/>
    <p:sldId id="309" r:id="rId88"/>
    <p:sldId id="310" r:id="rId89"/>
    <p:sldId id="386" r:id="rId90"/>
    <p:sldId id="311" r:id="rId91"/>
    <p:sldId id="387" r:id="rId92"/>
    <p:sldId id="312" r:id="rId93"/>
    <p:sldId id="313" r:id="rId94"/>
    <p:sldId id="388" r:id="rId95"/>
    <p:sldId id="389" r:id="rId96"/>
    <p:sldId id="314" r:id="rId97"/>
    <p:sldId id="315" r:id="rId98"/>
    <p:sldId id="316" r:id="rId99"/>
    <p:sldId id="318" r:id="rId100"/>
    <p:sldId id="317" r:id="rId101"/>
    <p:sldId id="319" r:id="rId102"/>
    <p:sldId id="320" r:id="rId103"/>
    <p:sldId id="393" r:id="rId104"/>
    <p:sldId id="394" r:id="rId105"/>
    <p:sldId id="321" r:id="rId106"/>
    <p:sldId id="322" r:id="rId107"/>
    <p:sldId id="323" r:id="rId108"/>
    <p:sldId id="324" r:id="rId109"/>
    <p:sldId id="396" r:id="rId110"/>
    <p:sldId id="395" r:id="rId111"/>
    <p:sldId id="325" r:id="rId112"/>
    <p:sldId id="398" r:id="rId113"/>
    <p:sldId id="423" r:id="rId114"/>
    <p:sldId id="326" r:id="rId115"/>
    <p:sldId id="397" r:id="rId116"/>
    <p:sldId id="327" r:id="rId117"/>
    <p:sldId id="399" r:id="rId118"/>
    <p:sldId id="328" r:id="rId119"/>
    <p:sldId id="329" r:id="rId120"/>
    <p:sldId id="330" r:id="rId121"/>
    <p:sldId id="431" r:id="rId122"/>
    <p:sldId id="331" r:id="rId123"/>
    <p:sldId id="424" r:id="rId124"/>
    <p:sldId id="425" r:id="rId125"/>
    <p:sldId id="332" r:id="rId126"/>
    <p:sldId id="333" r:id="rId127"/>
    <p:sldId id="426" r:id="rId128"/>
    <p:sldId id="334" r:id="rId129"/>
    <p:sldId id="430" r:id="rId130"/>
    <p:sldId id="427" r:id="rId131"/>
    <p:sldId id="335" r:id="rId132"/>
    <p:sldId id="336" r:id="rId133"/>
    <p:sldId id="337" r:id="rId134"/>
    <p:sldId id="428" r:id="rId135"/>
    <p:sldId id="429" r:id="rId136"/>
    <p:sldId id="432" r:id="rId137"/>
    <p:sldId id="383" r:id="rId138"/>
    <p:sldId id="338" r:id="rId139"/>
    <p:sldId id="384" r:id="rId140"/>
    <p:sldId id="339" r:id="rId141"/>
    <p:sldId id="340" r:id="rId142"/>
    <p:sldId id="341" r:id="rId143"/>
    <p:sldId id="342" r:id="rId144"/>
    <p:sldId id="343" r:id="rId145"/>
    <p:sldId id="392" r:id="rId146"/>
    <p:sldId id="344" r:id="rId147"/>
    <p:sldId id="345" r:id="rId148"/>
    <p:sldId id="408" r:id="rId149"/>
    <p:sldId id="409" r:id="rId150"/>
    <p:sldId id="410" r:id="rId151"/>
    <p:sldId id="346" r:id="rId152"/>
    <p:sldId id="411" r:id="rId153"/>
    <p:sldId id="412" r:id="rId154"/>
    <p:sldId id="413" r:id="rId155"/>
    <p:sldId id="347" r:id="rId156"/>
    <p:sldId id="414" r:id="rId157"/>
    <p:sldId id="415" r:id="rId158"/>
    <p:sldId id="348" r:id="rId159"/>
    <p:sldId id="416" r:id="rId160"/>
    <p:sldId id="417" r:id="rId161"/>
    <p:sldId id="349" r:id="rId162"/>
    <p:sldId id="418" r:id="rId163"/>
    <p:sldId id="350" r:id="rId164"/>
    <p:sldId id="419" r:id="rId165"/>
    <p:sldId id="420" r:id="rId166"/>
    <p:sldId id="351" r:id="rId167"/>
    <p:sldId id="421" r:id="rId168"/>
    <p:sldId id="352" r:id="rId169"/>
    <p:sldId id="422" r:id="rId170"/>
    <p:sldId id="353" r:id="rId171"/>
    <p:sldId id="354" r:id="rId172"/>
    <p:sldId id="355" r:id="rId173"/>
    <p:sldId id="356" r:id="rId174"/>
    <p:sldId id="401" r:id="rId175"/>
    <p:sldId id="407" r:id="rId17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61998-BC22-4067-AA9F-B20C71F027D6}" v="9" dt="2023-12-01T09:11:10.78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86369" autoAdjust="0"/>
  </p:normalViewPr>
  <p:slideViewPr>
    <p:cSldViewPr>
      <p:cViewPr>
        <p:scale>
          <a:sx n="81" d="100"/>
          <a:sy n="81" d="100"/>
        </p:scale>
        <p:origin x="-1086" y="210"/>
      </p:cViewPr>
      <p:guideLst>
        <p:guide orient="horz" pos="2880"/>
        <p:guide pos="2160"/>
      </p:guideLst>
    </p:cSldViewPr>
  </p:slideViewPr>
  <p:outlineViewPr>
    <p:cViewPr>
      <p:scale>
        <a:sx n="33" d="100"/>
        <a:sy n="33" d="100"/>
      </p:scale>
      <p:origin x="0" y="5440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 Ambupe" userId="1d7db123077cf0b5" providerId="LiveId" clId="{0E461998-BC22-4067-AA9F-B20C71F027D6}"/>
    <pc:docChg chg="custSel modSld">
      <pc:chgData name="Kartik Ambupe" userId="1d7db123077cf0b5" providerId="LiveId" clId="{0E461998-BC22-4067-AA9F-B20C71F027D6}" dt="2023-12-01T10:39:03.081" v="24" actId="14100"/>
      <pc:docMkLst>
        <pc:docMk/>
      </pc:docMkLst>
      <pc:sldChg chg="modSp mod">
        <pc:chgData name="Kartik Ambupe" userId="1d7db123077cf0b5" providerId="LiveId" clId="{0E461998-BC22-4067-AA9F-B20C71F027D6}" dt="2023-12-01T10:39:03.081" v="24" actId="14100"/>
        <pc:sldMkLst>
          <pc:docMk/>
          <pc:sldMk cId="0" sldId="341"/>
        </pc:sldMkLst>
        <pc:picChg chg="mod">
          <ac:chgData name="Kartik Ambupe" userId="1d7db123077cf0b5" providerId="LiveId" clId="{0E461998-BC22-4067-AA9F-B20C71F027D6}" dt="2023-12-01T10:39:03.081" v="24" actId="14100"/>
          <ac:picMkLst>
            <pc:docMk/>
            <pc:sldMk cId="0" sldId="341"/>
            <ac:picMk id="3" creationId="{00000000-0000-0000-0000-000000000000}"/>
          </ac:picMkLst>
        </pc:picChg>
      </pc:sldChg>
      <pc:sldChg chg="modSp mod">
        <pc:chgData name="Kartik Ambupe" userId="1d7db123077cf0b5" providerId="LiveId" clId="{0E461998-BC22-4067-AA9F-B20C71F027D6}" dt="2023-11-14T18:40:13.125" v="0" actId="1076"/>
        <pc:sldMkLst>
          <pc:docMk/>
          <pc:sldMk cId="3804295722" sldId="371"/>
        </pc:sldMkLst>
        <pc:spChg chg="mod">
          <ac:chgData name="Kartik Ambupe" userId="1d7db123077cf0b5" providerId="LiveId" clId="{0E461998-BC22-4067-AA9F-B20C71F027D6}" dt="2023-11-14T18:40:13.125" v="0" actId="1076"/>
          <ac:spMkLst>
            <pc:docMk/>
            <pc:sldMk cId="3804295722" sldId="371"/>
            <ac:spMk id="3" creationId="{00000000-0000-0000-0000-000000000000}"/>
          </ac:spMkLst>
        </pc:spChg>
      </pc:sldChg>
      <pc:sldChg chg="delSp modSp mod">
        <pc:chgData name="Kartik Ambupe" userId="1d7db123077cf0b5" providerId="LiveId" clId="{0E461998-BC22-4067-AA9F-B20C71F027D6}" dt="2023-11-16T11:31:37.666" v="4" actId="1076"/>
        <pc:sldMkLst>
          <pc:docMk/>
          <pc:sldMk cId="973292610" sldId="379"/>
        </pc:sldMkLst>
        <pc:spChg chg="del">
          <ac:chgData name="Kartik Ambupe" userId="1d7db123077cf0b5" providerId="LiveId" clId="{0E461998-BC22-4067-AA9F-B20C71F027D6}" dt="2023-11-16T11:31:29.182" v="2" actId="478"/>
          <ac:spMkLst>
            <pc:docMk/>
            <pc:sldMk cId="973292610" sldId="379"/>
            <ac:spMk id="3" creationId="{00000000-0000-0000-0000-000000000000}"/>
          </ac:spMkLst>
        </pc:spChg>
        <pc:spChg chg="mod">
          <ac:chgData name="Kartik Ambupe" userId="1d7db123077cf0b5" providerId="LiveId" clId="{0E461998-BC22-4067-AA9F-B20C71F027D6}" dt="2023-11-16T11:31:37.666" v="4" actId="1076"/>
          <ac:spMkLst>
            <pc:docMk/>
            <pc:sldMk cId="973292610" sldId="379"/>
            <ac:spMk id="4" creationId="{00000000-0000-0000-0000-000000000000}"/>
          </ac:spMkLst>
        </pc:spChg>
        <pc:picChg chg="mod">
          <ac:chgData name="Kartik Ambupe" userId="1d7db123077cf0b5" providerId="LiveId" clId="{0E461998-BC22-4067-AA9F-B20C71F027D6}" dt="2023-11-16T11:31:33.538" v="3" actId="1076"/>
          <ac:picMkLst>
            <pc:docMk/>
            <pc:sldMk cId="973292610" sldId="379"/>
            <ac:picMk id="3074" creationId="{00000000-0000-0000-0000-000000000000}"/>
          </ac:picMkLst>
        </pc:picChg>
      </pc:sldChg>
      <pc:sldChg chg="delSp modSp mod">
        <pc:chgData name="Kartik Ambupe" userId="1d7db123077cf0b5" providerId="LiveId" clId="{0E461998-BC22-4067-AA9F-B20C71F027D6}" dt="2023-11-16T11:38:31.066" v="14" actId="20577"/>
        <pc:sldMkLst>
          <pc:docMk/>
          <pc:sldMk cId="2589622981" sldId="380"/>
        </pc:sldMkLst>
        <pc:spChg chg="mod">
          <ac:chgData name="Kartik Ambupe" userId="1d7db123077cf0b5" providerId="LiveId" clId="{0E461998-BC22-4067-AA9F-B20C71F027D6}" dt="2023-11-16T11:38:31.066" v="14" actId="20577"/>
          <ac:spMkLst>
            <pc:docMk/>
            <pc:sldMk cId="2589622981" sldId="380"/>
            <ac:spMk id="2" creationId="{00000000-0000-0000-0000-000000000000}"/>
          </ac:spMkLst>
        </pc:spChg>
        <pc:spChg chg="del">
          <ac:chgData name="Kartik Ambupe" userId="1d7db123077cf0b5" providerId="LiveId" clId="{0E461998-BC22-4067-AA9F-B20C71F027D6}" dt="2023-11-16T11:35:52.104" v="6" actId="478"/>
          <ac:spMkLst>
            <pc:docMk/>
            <pc:sldMk cId="2589622981" sldId="380"/>
            <ac:spMk id="3" creationId="{00000000-0000-0000-0000-000000000000}"/>
          </ac:spMkLst>
        </pc:spChg>
        <pc:spChg chg="mod">
          <ac:chgData name="Kartik Ambupe" userId="1d7db123077cf0b5" providerId="LiveId" clId="{0E461998-BC22-4067-AA9F-B20C71F027D6}" dt="2023-11-16T11:36:01.320" v="8" actId="1076"/>
          <ac:spMkLst>
            <pc:docMk/>
            <pc:sldMk cId="2589622981" sldId="380"/>
            <ac:spMk id="4" creationId="{00000000-0000-0000-0000-000000000000}"/>
          </ac:spMkLst>
        </pc:spChg>
        <pc:picChg chg="mod">
          <ac:chgData name="Kartik Ambupe" userId="1d7db123077cf0b5" providerId="LiveId" clId="{0E461998-BC22-4067-AA9F-B20C71F027D6}" dt="2023-11-16T11:35:53.754" v="7" actId="1076"/>
          <ac:picMkLst>
            <pc:docMk/>
            <pc:sldMk cId="2589622981" sldId="380"/>
            <ac:picMk id="4098" creationId="{00000000-0000-0000-0000-000000000000}"/>
          </ac:picMkLst>
        </pc:picChg>
      </pc:sldChg>
      <pc:sldChg chg="modSp mod">
        <pc:chgData name="Kartik Ambupe" userId="1d7db123077cf0b5" providerId="LiveId" clId="{0E461998-BC22-4067-AA9F-B20C71F027D6}" dt="2023-11-16T11:46:52.438" v="15" actId="1076"/>
        <pc:sldMkLst>
          <pc:docMk/>
          <pc:sldMk cId="3089478667" sldId="382"/>
        </pc:sldMkLst>
        <pc:spChg chg="mod">
          <ac:chgData name="Kartik Ambupe" userId="1d7db123077cf0b5" providerId="LiveId" clId="{0E461998-BC22-4067-AA9F-B20C71F027D6}" dt="2023-11-16T11:46:52.438" v="15" actId="1076"/>
          <ac:spMkLst>
            <pc:docMk/>
            <pc:sldMk cId="3089478667" sldId="382"/>
            <ac:spMk id="3" creationId="{00000000-0000-0000-0000-000000000000}"/>
          </ac:spMkLst>
        </pc:spChg>
      </pc:sldChg>
      <pc:sldChg chg="delSp mod">
        <pc:chgData name="Kartik Ambupe" userId="1d7db123077cf0b5" providerId="LiveId" clId="{0E461998-BC22-4067-AA9F-B20C71F027D6}" dt="2023-11-16T18:45:21.587" v="16" actId="478"/>
        <pc:sldMkLst>
          <pc:docMk/>
          <pc:sldMk cId="3219240049" sldId="387"/>
        </pc:sldMkLst>
        <pc:spChg chg="del">
          <ac:chgData name="Kartik Ambupe" userId="1d7db123077cf0b5" providerId="LiveId" clId="{0E461998-BC22-4067-AA9F-B20C71F027D6}" dt="2023-11-16T18:45:21.587" v="16" actId="478"/>
          <ac:spMkLst>
            <pc:docMk/>
            <pc:sldMk cId="3219240049" sldId="387"/>
            <ac:spMk id="2" creationId="{00000000-0000-0000-0000-000000000000}"/>
          </ac:spMkLst>
        </pc:spChg>
      </pc:sldChg>
      <pc:sldChg chg="modSp">
        <pc:chgData name="Kartik Ambupe" userId="1d7db123077cf0b5" providerId="LiveId" clId="{0E461998-BC22-4067-AA9F-B20C71F027D6}" dt="2023-12-01T08:49:25.503" v="18" actId="1076"/>
        <pc:sldMkLst>
          <pc:docMk/>
          <pc:sldMk cId="2589149969" sldId="412"/>
        </pc:sldMkLst>
        <pc:picChg chg="mod">
          <ac:chgData name="Kartik Ambupe" userId="1d7db123077cf0b5" providerId="LiveId" clId="{0E461998-BC22-4067-AA9F-B20C71F027D6}" dt="2023-12-01T08:49:25.503" v="18" actId="1076"/>
          <ac:picMkLst>
            <pc:docMk/>
            <pc:sldMk cId="2589149969" sldId="412"/>
            <ac:picMk id="2050" creationId="{00000000-0000-0000-0000-000000000000}"/>
          </ac:picMkLst>
        </pc:picChg>
      </pc:sldChg>
      <pc:sldChg chg="modSp">
        <pc:chgData name="Kartik Ambupe" userId="1d7db123077cf0b5" providerId="LiveId" clId="{0E461998-BC22-4067-AA9F-B20C71F027D6}" dt="2023-12-01T09:11:10.784" v="22" actId="1076"/>
        <pc:sldMkLst>
          <pc:docMk/>
          <pc:sldMk cId="1450202107" sldId="414"/>
        </pc:sldMkLst>
        <pc:picChg chg="mod">
          <ac:chgData name="Kartik Ambupe" userId="1d7db123077cf0b5" providerId="LiveId" clId="{0E461998-BC22-4067-AA9F-B20C71F027D6}" dt="2023-12-01T09:11:10.784" v="22" actId="1076"/>
          <ac:picMkLst>
            <pc:docMk/>
            <pc:sldMk cId="1450202107" sldId="414"/>
            <ac:picMk id="3074" creationId="{00000000-0000-0000-0000-000000000000}"/>
          </ac:picMkLst>
        </pc:picChg>
      </pc:sldChg>
      <pc:sldChg chg="modSp">
        <pc:chgData name="Kartik Ambupe" userId="1d7db123077cf0b5" providerId="LiveId" clId="{0E461998-BC22-4067-AA9F-B20C71F027D6}" dt="2023-12-01T08:49:39.464" v="20" actId="1076"/>
        <pc:sldMkLst>
          <pc:docMk/>
          <pc:sldMk cId="4239561880" sldId="415"/>
        </pc:sldMkLst>
        <pc:picChg chg="mod">
          <ac:chgData name="Kartik Ambupe" userId="1d7db123077cf0b5" providerId="LiveId" clId="{0E461998-BC22-4067-AA9F-B20C71F027D6}" dt="2023-12-01T08:49:39.464" v="20" actId="1076"/>
          <ac:picMkLst>
            <pc:docMk/>
            <pc:sldMk cId="4239561880" sldId="415"/>
            <ac:picMk id="4098" creationId="{00000000-0000-0000-0000-000000000000}"/>
          </ac:picMkLst>
        </pc:picChg>
      </pc:sldChg>
      <pc:sldChg chg="modSp">
        <pc:chgData name="Kartik Ambupe" userId="1d7db123077cf0b5" providerId="LiveId" clId="{0E461998-BC22-4067-AA9F-B20C71F027D6}" dt="2023-12-01T08:49:50.275" v="21" actId="1076"/>
        <pc:sldMkLst>
          <pc:docMk/>
          <pc:sldMk cId="3513275439" sldId="420"/>
        </pc:sldMkLst>
        <pc:picChg chg="mod">
          <ac:chgData name="Kartik Ambupe" userId="1d7db123077cf0b5" providerId="LiveId" clId="{0E461998-BC22-4067-AA9F-B20C71F027D6}" dt="2023-12-01T08:49:50.275" v="21" actId="1076"/>
          <ac:picMkLst>
            <pc:docMk/>
            <pc:sldMk cId="3513275439" sldId="420"/>
            <ac:picMk id="819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3D76C3A-5723-4563-9A83-32D9AD86F8B9}" type="datetimeFigureOut">
              <a:rPr lang="en-IN" smtClean="0"/>
              <a:pPr/>
              <a:t>08-10-2024</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6E47FEF-3825-4DE2-AB89-BF64B8B62050}" type="slidenum">
              <a:rPr lang="en-IN" smtClean="0"/>
              <a:pPr/>
              <a:t>‹#›</a:t>
            </a:fld>
            <a:endParaRPr lang="en-IN"/>
          </a:p>
        </p:txBody>
      </p:sp>
    </p:spTree>
    <p:extLst>
      <p:ext uri="{BB962C8B-B14F-4D97-AF65-F5344CB8AC3E}">
        <p14:creationId xmlns:p14="http://schemas.microsoft.com/office/powerpoint/2010/main" val="3332956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E47FEF-3825-4DE2-AB89-BF64B8B62050}" type="slidenum">
              <a:rPr lang="en-IN" smtClean="0"/>
              <a:pPr/>
              <a:t>19</a:t>
            </a:fld>
            <a:endParaRPr lang="en-IN"/>
          </a:p>
        </p:txBody>
      </p:sp>
    </p:spTree>
    <p:extLst>
      <p:ext uri="{BB962C8B-B14F-4D97-AF65-F5344CB8AC3E}">
        <p14:creationId xmlns:p14="http://schemas.microsoft.com/office/powerpoint/2010/main" val="49122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47FEF-3825-4DE2-AB89-BF64B8B62050}" type="slidenum">
              <a:rPr lang="en-IN" smtClean="0"/>
              <a:pPr/>
              <a:t>28</a:t>
            </a:fld>
            <a:endParaRPr lang="en-IN"/>
          </a:p>
        </p:txBody>
      </p:sp>
    </p:spTree>
    <p:extLst>
      <p:ext uri="{BB962C8B-B14F-4D97-AF65-F5344CB8AC3E}">
        <p14:creationId xmlns:p14="http://schemas.microsoft.com/office/powerpoint/2010/main" val="213367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1D8BD707-D9CF-40AE-B4C6-C98DA3205C09}" type="datetimeFigureOut">
              <a:rPr lang="en-US" smtClean="0"/>
              <a:pPr/>
              <a:t>10/8/2024</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www.geeksforgeeks.org/segmentation-in-operating-system/" TargetMode="External"/><Relationship Id="rId2" Type="http://schemas.openxmlformats.org/officeDocument/2006/relationships/hyperlink" Target="https://www.geeksforgeeks.org/paging-in-operating-system/" TargetMode="Externa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www.slideserve.com/ayasha/memory-management" TargetMode="External"/><Relationship Id="rId2" Type="http://schemas.openxmlformats.org/officeDocument/2006/relationships/hyperlink" Target="https://pdos.csail.mit.edu/6.828/2011/readings/i386/s05_02.htm" TargetMode="External"/><Relationship Id="rId1" Type="http://schemas.openxmlformats.org/officeDocument/2006/relationships/slideLayout" Target="../slideLayouts/slideLayout2.xml"/><Relationship Id="rId4" Type="http://schemas.openxmlformats.org/officeDocument/2006/relationships/hyperlink" Target="https://tildesites.bowdoin.edu/~allen/courses/cs220/lab7/notes.html"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2514600"/>
            <a:ext cx="8153400" cy="0"/>
          </a:xfrm>
          <a:custGeom>
            <a:avLst/>
            <a:gdLst/>
            <a:ahLst/>
            <a:cxnLst/>
            <a:rect l="l" t="t" r="r" b="b"/>
            <a:pathLst>
              <a:path w="8153400">
                <a:moveTo>
                  <a:pt x="0" y="0"/>
                </a:moveTo>
                <a:lnTo>
                  <a:pt x="8153400" y="0"/>
                </a:lnTo>
              </a:path>
            </a:pathLst>
          </a:custGeom>
          <a:ln w="76200">
            <a:solidFill>
              <a:srgbClr val="FF0000"/>
            </a:solidFill>
          </a:ln>
        </p:spPr>
        <p:txBody>
          <a:bodyPr wrap="square" lIns="0" tIns="0" rIns="0" bIns="0" rtlCol="0"/>
          <a:lstStyle/>
          <a:p>
            <a:endParaRPr/>
          </a:p>
        </p:txBody>
      </p:sp>
      <p:sp>
        <p:nvSpPr>
          <p:cNvPr id="3" name="object 3"/>
          <p:cNvSpPr txBox="1"/>
          <p:nvPr/>
        </p:nvSpPr>
        <p:spPr>
          <a:xfrm>
            <a:off x="993444" y="652017"/>
            <a:ext cx="4499610" cy="3353435"/>
          </a:xfrm>
          <a:prstGeom prst="rect">
            <a:avLst/>
          </a:prstGeom>
        </p:spPr>
        <p:txBody>
          <a:bodyPr vert="horz" wrap="square" lIns="0" tIns="12065" rIns="0" bIns="0" rtlCol="0">
            <a:spAutoFit/>
          </a:bodyPr>
          <a:lstStyle/>
          <a:p>
            <a:pPr marL="12700" marR="5080">
              <a:lnSpc>
                <a:spcPct val="100000"/>
              </a:lnSpc>
              <a:spcBef>
                <a:spcPts val="95"/>
              </a:spcBef>
            </a:pPr>
            <a:r>
              <a:rPr sz="2800" spc="-5" dirty="0">
                <a:latin typeface="Arial Black"/>
                <a:cs typeface="Arial Black"/>
              </a:rPr>
              <a:t>William Stallings </a:t>
            </a:r>
            <a:r>
              <a:rPr sz="2800" dirty="0">
                <a:latin typeface="Arial Black"/>
                <a:cs typeface="Arial Black"/>
              </a:rPr>
              <a:t> </a:t>
            </a:r>
            <a:r>
              <a:rPr sz="2800" spc="-10" dirty="0">
                <a:latin typeface="Arial Black"/>
                <a:cs typeface="Arial Black"/>
              </a:rPr>
              <a:t>Computer Organization </a:t>
            </a:r>
            <a:r>
              <a:rPr sz="2800" spc="-919" dirty="0">
                <a:latin typeface="Arial Black"/>
                <a:cs typeface="Arial Black"/>
              </a:rPr>
              <a:t> </a:t>
            </a:r>
            <a:r>
              <a:rPr sz="2800" spc="-10" dirty="0">
                <a:latin typeface="Arial Black"/>
                <a:cs typeface="Arial Black"/>
              </a:rPr>
              <a:t>and</a:t>
            </a:r>
            <a:r>
              <a:rPr sz="2800" dirty="0">
                <a:latin typeface="Arial Black"/>
                <a:cs typeface="Arial Black"/>
              </a:rPr>
              <a:t> </a:t>
            </a:r>
            <a:r>
              <a:rPr sz="2800" spc="-10" dirty="0">
                <a:latin typeface="Arial Black"/>
                <a:cs typeface="Arial Black"/>
              </a:rPr>
              <a:t>Architecture</a:t>
            </a:r>
            <a:endParaRPr sz="2800">
              <a:latin typeface="Arial Black"/>
              <a:cs typeface="Arial Black"/>
            </a:endParaRPr>
          </a:p>
          <a:p>
            <a:pPr marL="12700">
              <a:lnSpc>
                <a:spcPct val="100000"/>
              </a:lnSpc>
              <a:spcBef>
                <a:spcPts val="5"/>
              </a:spcBef>
            </a:pPr>
            <a:r>
              <a:rPr sz="2800" spc="-10" dirty="0">
                <a:latin typeface="Arial Black"/>
                <a:cs typeface="Arial Black"/>
              </a:rPr>
              <a:t>7th</a:t>
            </a:r>
            <a:r>
              <a:rPr sz="2800" spc="-35" dirty="0">
                <a:latin typeface="Arial Black"/>
                <a:cs typeface="Arial Black"/>
              </a:rPr>
              <a:t> </a:t>
            </a:r>
            <a:r>
              <a:rPr sz="2800" spc="-10" dirty="0">
                <a:latin typeface="Arial Black"/>
                <a:cs typeface="Arial Black"/>
              </a:rPr>
              <a:t>Edition</a:t>
            </a:r>
            <a:endParaRPr sz="2800">
              <a:latin typeface="Arial Black"/>
              <a:cs typeface="Arial Black"/>
            </a:endParaRPr>
          </a:p>
          <a:p>
            <a:pPr>
              <a:lnSpc>
                <a:spcPct val="100000"/>
              </a:lnSpc>
              <a:spcBef>
                <a:spcPts val="40"/>
              </a:spcBef>
            </a:pPr>
            <a:endParaRPr sz="3300">
              <a:latin typeface="Arial Black"/>
              <a:cs typeface="Arial Black"/>
            </a:endParaRPr>
          </a:p>
          <a:p>
            <a:pPr marL="12700" marR="2587625">
              <a:lnSpc>
                <a:spcPct val="120100"/>
              </a:lnSpc>
            </a:pPr>
            <a:r>
              <a:rPr sz="2800" spc="-10" dirty="0">
                <a:latin typeface="Arial Black"/>
                <a:cs typeface="Arial Black"/>
              </a:rPr>
              <a:t>Chapter</a:t>
            </a:r>
            <a:r>
              <a:rPr sz="2800" spc="-75" dirty="0">
                <a:latin typeface="Arial Black"/>
                <a:cs typeface="Arial Black"/>
              </a:rPr>
              <a:t> </a:t>
            </a:r>
            <a:r>
              <a:rPr sz="2800" spc="-5" dirty="0">
                <a:latin typeface="Arial Black"/>
                <a:cs typeface="Arial Black"/>
              </a:rPr>
              <a:t>5 </a:t>
            </a:r>
            <a:r>
              <a:rPr sz="2800" spc="-919" dirty="0">
                <a:latin typeface="Arial Black"/>
                <a:cs typeface="Arial Black"/>
              </a:rPr>
              <a:t> </a:t>
            </a:r>
            <a:r>
              <a:rPr sz="2800" spc="-10" dirty="0">
                <a:latin typeface="Arial Black"/>
                <a:cs typeface="Arial Black"/>
              </a:rPr>
              <a:t>Memory</a:t>
            </a:r>
            <a:endParaRPr sz="2800">
              <a:latin typeface="Arial Black"/>
              <a:cs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2B3C63B-EEDA-20B4-2A5C-005F55CD0D1B}"/>
              </a:ext>
            </a:extLst>
          </p:cNvPr>
          <p:cNvSpPr>
            <a:spLocks noGrp="1"/>
          </p:cNvSpPr>
          <p:nvPr>
            <p:ph sz="quarter" idx="13"/>
          </p:nvPr>
        </p:nvSpPr>
        <p:spPr>
          <a:xfrm>
            <a:off x="381000" y="685800"/>
            <a:ext cx="8093710" cy="5601533"/>
          </a:xfrm>
        </p:spPr>
        <p:txBody>
          <a:bodyPr/>
          <a:lstStyle/>
          <a:p>
            <a:pPr marL="793115" marR="1189990" indent="-323215">
              <a:lnSpc>
                <a:spcPts val="3460"/>
              </a:lnSpc>
              <a:spcBef>
                <a:spcPts val="209"/>
              </a:spcBef>
            </a:pPr>
            <a:r>
              <a:rPr lang="en-US" sz="2000" spc="-5" dirty="0">
                <a:latin typeface="Verdana"/>
                <a:cs typeface="Verdana"/>
              </a:rPr>
              <a:t>Access</a:t>
            </a:r>
            <a:r>
              <a:rPr lang="en-US" sz="2000" spc="-15" dirty="0">
                <a:latin typeface="Verdana"/>
                <a:cs typeface="Verdana"/>
              </a:rPr>
              <a:t> </a:t>
            </a:r>
            <a:r>
              <a:rPr lang="en-US" sz="2000" spc="-10" dirty="0">
                <a:latin typeface="Verdana"/>
                <a:cs typeface="Verdana"/>
              </a:rPr>
              <a:t>time</a:t>
            </a:r>
            <a:r>
              <a:rPr lang="en-US" sz="2000" spc="-25" dirty="0">
                <a:latin typeface="Verdana"/>
                <a:cs typeface="Verdana"/>
              </a:rPr>
              <a:t> </a:t>
            </a:r>
            <a:r>
              <a:rPr lang="en-US" sz="2000" dirty="0">
                <a:latin typeface="Verdana"/>
                <a:cs typeface="Verdana"/>
              </a:rPr>
              <a:t>depends</a:t>
            </a:r>
            <a:r>
              <a:rPr lang="en-US" sz="2000" spc="-10" dirty="0">
                <a:latin typeface="Verdana"/>
                <a:cs typeface="Verdana"/>
              </a:rPr>
              <a:t> </a:t>
            </a:r>
            <a:r>
              <a:rPr lang="en-US" sz="2000" dirty="0">
                <a:latin typeface="Verdana"/>
                <a:cs typeface="Verdana"/>
              </a:rPr>
              <a:t>on</a:t>
            </a:r>
            <a:r>
              <a:rPr lang="en-US" sz="2000" spc="5" dirty="0">
                <a:latin typeface="Verdana"/>
                <a:cs typeface="Verdana"/>
              </a:rPr>
              <a:t> </a:t>
            </a:r>
            <a:r>
              <a:rPr lang="en-US" sz="2000" spc="-5" dirty="0">
                <a:solidFill>
                  <a:srgbClr val="FF0000"/>
                </a:solidFill>
                <a:latin typeface="Verdana"/>
                <a:cs typeface="Verdana"/>
              </a:rPr>
              <a:t>location</a:t>
            </a:r>
            <a:r>
              <a:rPr lang="en-US" sz="2000" spc="40" dirty="0">
                <a:solidFill>
                  <a:srgbClr val="FF0000"/>
                </a:solidFill>
                <a:latin typeface="Verdana"/>
                <a:cs typeface="Verdana"/>
              </a:rPr>
              <a:t> </a:t>
            </a:r>
            <a:r>
              <a:rPr lang="en-US" sz="2000" dirty="0">
                <a:solidFill>
                  <a:srgbClr val="FF0000"/>
                </a:solidFill>
                <a:latin typeface="Verdana"/>
                <a:cs typeface="Verdana"/>
              </a:rPr>
              <a:t>and </a:t>
            </a:r>
            <a:r>
              <a:rPr lang="en-US" sz="2000" spc="-830" dirty="0">
                <a:solidFill>
                  <a:srgbClr val="FF0000"/>
                </a:solidFill>
                <a:latin typeface="Verdana"/>
                <a:cs typeface="Verdana"/>
              </a:rPr>
              <a:t> </a:t>
            </a:r>
            <a:r>
              <a:rPr lang="en-US" sz="2000" spc="-10" dirty="0">
                <a:solidFill>
                  <a:srgbClr val="FF0000"/>
                </a:solidFill>
                <a:latin typeface="Verdana"/>
                <a:cs typeface="Verdana"/>
              </a:rPr>
              <a:t>previous</a:t>
            </a:r>
            <a:r>
              <a:rPr lang="en-US" sz="2000" spc="60" dirty="0">
                <a:solidFill>
                  <a:srgbClr val="FF0000"/>
                </a:solidFill>
                <a:latin typeface="Verdana"/>
                <a:cs typeface="Verdana"/>
              </a:rPr>
              <a:t> </a:t>
            </a:r>
            <a:r>
              <a:rPr lang="en-US" sz="2000" spc="-5" dirty="0">
                <a:solidFill>
                  <a:srgbClr val="FF0000"/>
                </a:solidFill>
                <a:latin typeface="Verdana"/>
                <a:cs typeface="Verdana"/>
              </a:rPr>
              <a:t>location</a:t>
            </a:r>
            <a:endParaRPr lang="en-US" sz="2000" dirty="0">
              <a:solidFill>
                <a:srgbClr val="FF0000"/>
              </a:solidFill>
              <a:latin typeface="Verdana"/>
              <a:cs typeface="Verdana"/>
            </a:endParaRPr>
          </a:p>
          <a:p>
            <a:pPr marL="469900">
              <a:lnSpc>
                <a:spcPct val="100000"/>
              </a:lnSpc>
              <a:spcBef>
                <a:spcPts val="360"/>
              </a:spcBef>
            </a:pPr>
            <a:r>
              <a:rPr lang="en-US" sz="2000" spc="-5" dirty="0">
                <a:solidFill>
                  <a:srgbClr val="FF0000"/>
                </a:solidFill>
                <a:latin typeface="Verdana"/>
                <a:cs typeface="Verdana"/>
              </a:rPr>
              <a:t>—</a:t>
            </a:r>
            <a:r>
              <a:rPr lang="en-US" sz="2000" spc="-5" dirty="0">
                <a:latin typeface="Verdana"/>
                <a:cs typeface="Verdana"/>
              </a:rPr>
              <a:t>e.g.</a:t>
            </a:r>
            <a:r>
              <a:rPr lang="en-US" sz="2000" spc="-40" dirty="0">
                <a:latin typeface="Verdana"/>
                <a:cs typeface="Verdana"/>
              </a:rPr>
              <a:t> </a:t>
            </a:r>
            <a:r>
              <a:rPr lang="en-US" sz="2000" spc="-5" dirty="0">
                <a:latin typeface="Verdana"/>
                <a:cs typeface="Verdana"/>
              </a:rPr>
              <a:t>disk</a:t>
            </a:r>
          </a:p>
          <a:p>
            <a:pPr marL="469900">
              <a:lnSpc>
                <a:spcPct val="100000"/>
              </a:lnSpc>
              <a:spcBef>
                <a:spcPts val="360"/>
              </a:spcBef>
            </a:pPr>
            <a:endParaRPr lang="en-US" spc="-5" dirty="0"/>
          </a:p>
          <a:p>
            <a:pPr marL="355600" indent="-343535">
              <a:lnSpc>
                <a:spcPct val="100000"/>
              </a:lnSpc>
              <a:spcBef>
                <a:spcPts val="770"/>
              </a:spcBef>
              <a:buFont typeface="Verdana"/>
              <a:buChar char="•"/>
              <a:tabLst>
                <a:tab pos="356235" algn="l"/>
              </a:tabLst>
            </a:pPr>
            <a:r>
              <a:rPr lang="en-US" sz="2400" b="1" spc="-10" dirty="0">
                <a:solidFill>
                  <a:srgbClr val="FF0000"/>
                </a:solidFill>
                <a:latin typeface="Verdana"/>
                <a:cs typeface="Verdana"/>
              </a:rPr>
              <a:t>Random</a:t>
            </a:r>
            <a:endParaRPr lang="en-US" sz="2400" dirty="0">
              <a:latin typeface="Verdana"/>
              <a:cs typeface="Verdana"/>
            </a:endParaRPr>
          </a:p>
          <a:p>
            <a:pPr marL="469900" algn="just">
              <a:lnSpc>
                <a:spcPct val="100000"/>
              </a:lnSpc>
              <a:spcBef>
                <a:spcPts val="580"/>
              </a:spcBef>
            </a:pPr>
            <a:r>
              <a:rPr lang="en-US" sz="2000" spc="-10" dirty="0">
                <a:solidFill>
                  <a:srgbClr val="FF0000"/>
                </a:solidFill>
                <a:latin typeface="Verdana"/>
                <a:cs typeface="Verdana"/>
              </a:rPr>
              <a:t>—</a:t>
            </a:r>
            <a:r>
              <a:rPr lang="en-US" sz="2000" spc="-10" dirty="0">
                <a:latin typeface="Verdana"/>
                <a:cs typeface="Verdana"/>
              </a:rPr>
              <a:t>Each addressable location in memory has a </a:t>
            </a:r>
            <a:r>
              <a:rPr lang="en-US" sz="2000" spc="-10" dirty="0">
                <a:solidFill>
                  <a:srgbClr val="FF0000"/>
                </a:solidFill>
                <a:latin typeface="Verdana"/>
                <a:cs typeface="Verdana"/>
              </a:rPr>
              <a:t>unique, physically wired-in addressing mechanism</a:t>
            </a:r>
          </a:p>
          <a:p>
            <a:pPr marL="469900" algn="just">
              <a:lnSpc>
                <a:spcPct val="100000"/>
              </a:lnSpc>
              <a:spcBef>
                <a:spcPts val="580"/>
              </a:spcBef>
            </a:pPr>
            <a:r>
              <a:rPr lang="en-US" sz="2000" spc="-10" dirty="0">
                <a:latin typeface="Verdana"/>
                <a:cs typeface="Verdana"/>
              </a:rPr>
              <a:t>-Individual</a:t>
            </a:r>
            <a:r>
              <a:rPr lang="en-US" sz="2000" spc="45" dirty="0">
                <a:latin typeface="Verdana"/>
                <a:cs typeface="Verdana"/>
              </a:rPr>
              <a:t> </a:t>
            </a:r>
            <a:r>
              <a:rPr lang="en-US" sz="2000" spc="-5" dirty="0">
                <a:latin typeface="Verdana"/>
                <a:cs typeface="Verdana"/>
              </a:rPr>
              <a:t>addresses</a:t>
            </a:r>
            <a:r>
              <a:rPr lang="en-US" sz="2000" dirty="0">
                <a:latin typeface="Verdana"/>
                <a:cs typeface="Verdana"/>
              </a:rPr>
              <a:t> </a:t>
            </a:r>
            <a:r>
              <a:rPr lang="en-US" sz="2000" spc="-10" dirty="0">
                <a:latin typeface="Verdana"/>
                <a:cs typeface="Verdana"/>
              </a:rPr>
              <a:t>identify</a:t>
            </a:r>
            <a:r>
              <a:rPr lang="en-US" sz="2000" spc="35" dirty="0">
                <a:latin typeface="Verdana"/>
                <a:cs typeface="Verdana"/>
              </a:rPr>
              <a:t> </a:t>
            </a:r>
            <a:r>
              <a:rPr lang="en-US" sz="2000" spc="-5" dirty="0">
                <a:latin typeface="Verdana"/>
                <a:cs typeface="Verdana"/>
              </a:rPr>
              <a:t>locations</a:t>
            </a:r>
            <a:r>
              <a:rPr lang="en-US" sz="2000" spc="60" dirty="0">
                <a:latin typeface="Verdana"/>
                <a:cs typeface="Verdana"/>
              </a:rPr>
              <a:t> </a:t>
            </a:r>
            <a:r>
              <a:rPr lang="en-US" sz="2000" spc="-5" dirty="0">
                <a:latin typeface="Verdana"/>
                <a:cs typeface="Verdana"/>
              </a:rPr>
              <a:t>exactly</a:t>
            </a:r>
            <a:endParaRPr lang="en-US" sz="2000" dirty="0">
              <a:latin typeface="Verdana"/>
              <a:cs typeface="Verdana"/>
            </a:endParaRPr>
          </a:p>
          <a:p>
            <a:pPr marL="756285" marR="814705" indent="-287020" algn="just">
              <a:lnSpc>
                <a:spcPct val="100000"/>
              </a:lnSpc>
              <a:spcBef>
                <a:spcPts val="580"/>
              </a:spcBef>
            </a:pPr>
            <a:r>
              <a:rPr lang="en-US" sz="2000" spc="-5" dirty="0">
                <a:solidFill>
                  <a:srgbClr val="FF0000"/>
                </a:solidFill>
                <a:latin typeface="Verdana"/>
                <a:cs typeface="Verdana"/>
              </a:rPr>
              <a:t>—</a:t>
            </a:r>
            <a:r>
              <a:rPr lang="en-US" sz="2000" spc="-5" dirty="0">
                <a:latin typeface="Verdana"/>
                <a:cs typeface="Verdana"/>
              </a:rPr>
              <a:t>Access </a:t>
            </a:r>
            <a:r>
              <a:rPr lang="en-US" sz="2000" spc="-10" dirty="0">
                <a:latin typeface="Verdana"/>
                <a:cs typeface="Verdana"/>
              </a:rPr>
              <a:t>time</a:t>
            </a:r>
            <a:r>
              <a:rPr lang="en-US" sz="2000" spc="-20" dirty="0">
                <a:latin typeface="Verdana"/>
                <a:cs typeface="Verdana"/>
              </a:rPr>
              <a:t> </a:t>
            </a:r>
            <a:r>
              <a:rPr lang="en-US" sz="2000" spc="-10" dirty="0">
                <a:latin typeface="Verdana"/>
                <a:cs typeface="Verdana"/>
              </a:rPr>
              <a:t>is</a:t>
            </a:r>
            <a:r>
              <a:rPr lang="en-US" sz="2000" spc="10" dirty="0">
                <a:latin typeface="Verdana"/>
                <a:cs typeface="Verdana"/>
              </a:rPr>
              <a:t> </a:t>
            </a:r>
            <a:r>
              <a:rPr lang="en-US" sz="2000" spc="-10" dirty="0">
                <a:solidFill>
                  <a:srgbClr val="FF0000"/>
                </a:solidFill>
                <a:latin typeface="Verdana"/>
                <a:cs typeface="Verdana"/>
              </a:rPr>
              <a:t>independent</a:t>
            </a:r>
            <a:r>
              <a:rPr lang="en-US" sz="2000" spc="5" dirty="0">
                <a:solidFill>
                  <a:srgbClr val="FF0000"/>
                </a:solidFill>
                <a:latin typeface="Verdana"/>
                <a:cs typeface="Verdana"/>
              </a:rPr>
              <a:t> </a:t>
            </a:r>
            <a:r>
              <a:rPr lang="en-US" sz="2000" dirty="0">
                <a:solidFill>
                  <a:srgbClr val="FF0000"/>
                </a:solidFill>
                <a:latin typeface="Verdana"/>
                <a:cs typeface="Verdana"/>
              </a:rPr>
              <a:t>of</a:t>
            </a:r>
            <a:r>
              <a:rPr lang="en-US" sz="2000" spc="15" dirty="0">
                <a:solidFill>
                  <a:srgbClr val="FF0000"/>
                </a:solidFill>
                <a:latin typeface="Verdana"/>
                <a:cs typeface="Verdana"/>
              </a:rPr>
              <a:t> </a:t>
            </a:r>
            <a:r>
              <a:rPr lang="en-US" sz="2000" spc="-5" dirty="0">
                <a:solidFill>
                  <a:srgbClr val="FF0000"/>
                </a:solidFill>
                <a:latin typeface="Verdana"/>
                <a:cs typeface="Verdana"/>
              </a:rPr>
              <a:t>location</a:t>
            </a:r>
            <a:r>
              <a:rPr lang="en-US" sz="2000" spc="45" dirty="0">
                <a:solidFill>
                  <a:srgbClr val="FF0000"/>
                </a:solidFill>
                <a:latin typeface="Verdana"/>
                <a:cs typeface="Verdana"/>
              </a:rPr>
              <a:t> </a:t>
            </a:r>
            <a:r>
              <a:rPr lang="en-US" sz="2000" dirty="0">
                <a:solidFill>
                  <a:srgbClr val="FF0000"/>
                </a:solidFill>
                <a:latin typeface="Verdana"/>
                <a:cs typeface="Verdana"/>
              </a:rPr>
              <a:t>or </a:t>
            </a:r>
            <a:r>
              <a:rPr lang="en-US" sz="2000" spc="-830" dirty="0">
                <a:solidFill>
                  <a:srgbClr val="FF0000"/>
                </a:solidFill>
                <a:latin typeface="Verdana"/>
                <a:cs typeface="Verdana"/>
              </a:rPr>
              <a:t> </a:t>
            </a:r>
            <a:r>
              <a:rPr lang="en-US" sz="2000" spc="-10" dirty="0">
                <a:solidFill>
                  <a:srgbClr val="FF0000"/>
                </a:solidFill>
                <a:latin typeface="Verdana"/>
                <a:cs typeface="Verdana"/>
              </a:rPr>
              <a:t>previous</a:t>
            </a:r>
            <a:r>
              <a:rPr lang="en-US" sz="2000" spc="40" dirty="0">
                <a:solidFill>
                  <a:srgbClr val="FF0000"/>
                </a:solidFill>
                <a:latin typeface="Verdana"/>
                <a:cs typeface="Verdana"/>
              </a:rPr>
              <a:t> </a:t>
            </a:r>
            <a:r>
              <a:rPr lang="en-US" sz="2000" spc="-5" dirty="0">
                <a:solidFill>
                  <a:srgbClr val="FF0000"/>
                </a:solidFill>
                <a:latin typeface="Verdana"/>
                <a:cs typeface="Verdana"/>
              </a:rPr>
              <a:t>access</a:t>
            </a:r>
          </a:p>
          <a:p>
            <a:pPr marL="756285" marR="814705" indent="-287020" algn="just">
              <a:lnSpc>
                <a:spcPct val="100000"/>
              </a:lnSpc>
              <a:spcBef>
                <a:spcPts val="580"/>
              </a:spcBef>
            </a:pPr>
            <a:r>
              <a:rPr lang="en-US" sz="2000" dirty="0">
                <a:latin typeface="Verdana"/>
                <a:cs typeface="Verdana"/>
              </a:rPr>
              <a:t>-any location can be selected at random and directly addressed and accessed</a:t>
            </a:r>
          </a:p>
          <a:p>
            <a:pPr marL="469900">
              <a:lnSpc>
                <a:spcPct val="100000"/>
              </a:lnSpc>
              <a:spcBef>
                <a:spcPts val="575"/>
              </a:spcBef>
            </a:pPr>
            <a:r>
              <a:rPr lang="en-US" sz="2000" spc="-5" dirty="0">
                <a:solidFill>
                  <a:srgbClr val="FF0000"/>
                </a:solidFill>
                <a:latin typeface="Verdana"/>
                <a:cs typeface="Verdana"/>
              </a:rPr>
              <a:t>—</a:t>
            </a:r>
            <a:r>
              <a:rPr lang="en-US" sz="2000" spc="-5" dirty="0">
                <a:latin typeface="Verdana"/>
                <a:cs typeface="Verdana"/>
              </a:rPr>
              <a:t>e.g.</a:t>
            </a:r>
            <a:r>
              <a:rPr lang="en-US" sz="2000" spc="-40" dirty="0">
                <a:latin typeface="Verdana"/>
                <a:cs typeface="Verdana"/>
              </a:rPr>
              <a:t> </a:t>
            </a:r>
            <a:r>
              <a:rPr lang="en-US" sz="2000" spc="-5" dirty="0">
                <a:latin typeface="Verdana"/>
                <a:cs typeface="Verdana"/>
              </a:rPr>
              <a:t>RAM</a:t>
            </a:r>
            <a:endParaRPr lang="en-US" sz="2000" dirty="0">
              <a:latin typeface="Verdana"/>
              <a:cs typeface="Verdana"/>
            </a:endParaRPr>
          </a:p>
          <a:p>
            <a:pPr marL="469900">
              <a:lnSpc>
                <a:spcPct val="100000"/>
              </a:lnSpc>
              <a:spcBef>
                <a:spcPts val="360"/>
              </a:spcBef>
            </a:pPr>
            <a:endParaRPr lang="en-US" sz="2000" dirty="0">
              <a:latin typeface="Verdana"/>
              <a:cs typeface="Verdana"/>
            </a:endParaRPr>
          </a:p>
          <a:p>
            <a:endParaRPr lang="en-IN" dirty="0"/>
          </a:p>
        </p:txBody>
      </p:sp>
    </p:spTree>
    <p:extLst>
      <p:ext uri="{BB962C8B-B14F-4D97-AF65-F5344CB8AC3E}">
        <p14:creationId xmlns:p14="http://schemas.microsoft.com/office/powerpoint/2010/main" val="13149607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974330" cy="2480615"/>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Black"/>
                <a:cs typeface="Arial Black"/>
              </a:rPr>
              <a:t>Write</a:t>
            </a:r>
            <a:r>
              <a:rPr sz="2800" spc="-35" dirty="0">
                <a:latin typeface="Arial Black"/>
                <a:cs typeface="Arial Black"/>
              </a:rPr>
              <a:t> </a:t>
            </a:r>
            <a:r>
              <a:rPr sz="2800" spc="-10" dirty="0">
                <a:latin typeface="Arial Black"/>
                <a:cs typeface="Arial Black"/>
              </a:rPr>
              <a:t>Update</a:t>
            </a:r>
            <a:endParaRPr sz="2800" dirty="0">
              <a:latin typeface="Arial Black"/>
              <a:cs typeface="Arial Black"/>
            </a:endParaRPr>
          </a:p>
          <a:p>
            <a:pPr>
              <a:lnSpc>
                <a:spcPct val="100000"/>
              </a:lnSpc>
              <a:spcBef>
                <a:spcPts val="65"/>
              </a:spcBef>
            </a:pPr>
            <a:endParaRPr sz="2600" dirty="0">
              <a:latin typeface="Arial Black"/>
              <a:cs typeface="Arial Black"/>
            </a:endParaRPr>
          </a:p>
          <a:p>
            <a:pPr marL="406400" indent="-344170">
              <a:lnSpc>
                <a:spcPct val="100000"/>
              </a:lnSpc>
              <a:buClr>
                <a:srgbClr val="FF0000"/>
              </a:buClr>
              <a:buChar char="•"/>
              <a:tabLst>
                <a:tab pos="407034" algn="l"/>
              </a:tabLst>
            </a:pPr>
            <a:r>
              <a:rPr sz="2000" spc="-15" dirty="0">
                <a:latin typeface="Times New Roman" panose="02020603050405020304" pitchFamily="18" charset="0"/>
                <a:cs typeface="Times New Roman" panose="02020603050405020304" pitchFamily="18" charset="0"/>
              </a:rPr>
              <a:t>Multiple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readers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writer</a:t>
            </a:r>
            <a:r>
              <a:rPr lang="en-IN" sz="2000" spc="-10" dirty="0">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a:p>
            <a:pPr marL="406400" marR="529590" indent="-343535">
              <a:lnSpc>
                <a:spcPct val="200100"/>
              </a:lnSpc>
              <a:spcBef>
                <a:spcPts val="675"/>
              </a:spcBef>
              <a:buClr>
                <a:srgbClr val="FF0000"/>
              </a:buClr>
              <a:buChar char="•"/>
              <a:tabLst>
                <a:tab pos="407034" algn="l"/>
              </a:tabLst>
            </a:pPr>
            <a:r>
              <a:rPr sz="2000" spc="-5" dirty="0">
                <a:latin typeface="Times New Roman" panose="02020603050405020304" pitchFamily="18" charset="0"/>
                <a:cs typeface="Times New Roman" panose="02020603050405020304" pitchFamily="18" charset="0"/>
              </a:rPr>
              <a:t>Updated</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word</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is</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distributed</a:t>
            </a:r>
            <a:r>
              <a:rPr sz="2000" spc="5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all</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other </a:t>
            </a:r>
            <a:r>
              <a:rPr sz="2000" spc="-96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processors</a:t>
            </a:r>
            <a:endParaRPr sz="2000" dirty="0">
              <a:latin typeface="Times New Roman" panose="02020603050405020304" pitchFamily="18" charset="0"/>
              <a:cs typeface="Times New Roman" panose="02020603050405020304" pitchFamily="18" charset="0"/>
            </a:endParaRPr>
          </a:p>
          <a:p>
            <a:pPr marL="406400" marR="5080" indent="-343535">
              <a:lnSpc>
                <a:spcPct val="200000"/>
              </a:lnSpc>
              <a:spcBef>
                <a:spcPts val="675"/>
              </a:spcBef>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Some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systems</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use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adaptive</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mixture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 </a:t>
            </a:r>
            <a:r>
              <a:rPr sz="2000" spc="-969"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both</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solutions</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84073"/>
            <a:ext cx="8514080" cy="5398135"/>
          </a:xfrm>
          <a:prstGeom prst="rect">
            <a:avLst/>
          </a:prstGeom>
        </p:spPr>
        <p:txBody>
          <a:bodyPr vert="horz" wrap="square" lIns="0" tIns="12065" rIns="0" bIns="0" rtlCol="0">
            <a:spAutoFit/>
          </a:bodyPr>
          <a:lstStyle/>
          <a:p>
            <a:pPr marL="190500">
              <a:lnSpc>
                <a:spcPct val="100000"/>
              </a:lnSpc>
              <a:spcBef>
                <a:spcPts val="95"/>
              </a:spcBef>
            </a:pPr>
            <a:r>
              <a:rPr sz="2800" spc="-5" dirty="0">
                <a:latin typeface="Arial Black"/>
                <a:cs typeface="Arial Black"/>
              </a:rPr>
              <a:t>MESI</a:t>
            </a:r>
            <a:r>
              <a:rPr sz="2800" spc="-30" dirty="0">
                <a:latin typeface="Arial Black"/>
                <a:cs typeface="Arial Black"/>
              </a:rPr>
              <a:t> </a:t>
            </a:r>
            <a:r>
              <a:rPr sz="2800" spc="-10" dirty="0">
                <a:latin typeface="Arial Black"/>
                <a:cs typeface="Arial Black"/>
              </a:rPr>
              <a:t>Protocol</a:t>
            </a:r>
            <a:endParaRPr sz="2800">
              <a:latin typeface="Arial Black"/>
              <a:cs typeface="Arial Black"/>
            </a:endParaRPr>
          </a:p>
          <a:p>
            <a:pPr marL="355600" marR="5080" indent="33020">
              <a:lnSpc>
                <a:spcPct val="150000"/>
              </a:lnSpc>
              <a:spcBef>
                <a:spcPts val="969"/>
              </a:spcBef>
            </a:pPr>
            <a:r>
              <a:rPr sz="2800" spc="-10" dirty="0">
                <a:latin typeface="Verdana"/>
                <a:cs typeface="Verdana"/>
              </a:rPr>
              <a:t>Commonly</a:t>
            </a:r>
            <a:r>
              <a:rPr sz="2800" spc="30" dirty="0">
                <a:latin typeface="Verdana"/>
                <a:cs typeface="Verdana"/>
              </a:rPr>
              <a:t> </a:t>
            </a:r>
            <a:r>
              <a:rPr sz="2800" spc="-20" dirty="0">
                <a:latin typeface="Verdana"/>
                <a:cs typeface="Verdana"/>
              </a:rPr>
              <a:t>implemented</a:t>
            </a:r>
            <a:r>
              <a:rPr sz="2800" spc="15" dirty="0">
                <a:latin typeface="Verdana"/>
                <a:cs typeface="Verdana"/>
              </a:rPr>
              <a:t> </a:t>
            </a:r>
            <a:r>
              <a:rPr sz="2800" spc="-5" dirty="0">
                <a:latin typeface="Verdana"/>
                <a:cs typeface="Verdana"/>
              </a:rPr>
              <a:t>for</a:t>
            </a:r>
            <a:r>
              <a:rPr sz="2800" spc="15" dirty="0">
                <a:latin typeface="Verdana"/>
                <a:cs typeface="Verdana"/>
              </a:rPr>
              <a:t> </a:t>
            </a:r>
            <a:r>
              <a:rPr sz="2800" spc="-10" dirty="0">
                <a:latin typeface="Verdana"/>
                <a:cs typeface="Verdana"/>
              </a:rPr>
              <a:t>Cache</a:t>
            </a:r>
            <a:r>
              <a:rPr sz="2800" spc="20" dirty="0">
                <a:latin typeface="Verdana"/>
                <a:cs typeface="Verdana"/>
              </a:rPr>
              <a:t> </a:t>
            </a:r>
            <a:r>
              <a:rPr sz="2800" spc="-10" dirty="0">
                <a:latin typeface="Verdana"/>
                <a:cs typeface="Verdana"/>
              </a:rPr>
              <a:t>coherence </a:t>
            </a:r>
            <a:r>
              <a:rPr sz="2800" spc="-969" dirty="0">
                <a:latin typeface="Verdana"/>
                <a:cs typeface="Verdana"/>
              </a:rPr>
              <a:t> </a:t>
            </a:r>
            <a:r>
              <a:rPr sz="2800" spc="-5" dirty="0">
                <a:latin typeface="Verdana"/>
                <a:cs typeface="Verdana"/>
              </a:rPr>
              <a:t>MESI</a:t>
            </a:r>
            <a:r>
              <a:rPr sz="2800" spc="5" dirty="0">
                <a:latin typeface="Verdana"/>
                <a:cs typeface="Verdana"/>
              </a:rPr>
              <a:t> </a:t>
            </a:r>
            <a:r>
              <a:rPr sz="2800" spc="-10" dirty="0">
                <a:latin typeface="Verdana"/>
                <a:cs typeface="Verdana"/>
              </a:rPr>
              <a:t>protocol</a:t>
            </a:r>
            <a:r>
              <a:rPr sz="2800" spc="60" dirty="0">
                <a:latin typeface="Verdana"/>
                <a:cs typeface="Verdana"/>
              </a:rPr>
              <a:t> </a:t>
            </a:r>
            <a:r>
              <a:rPr sz="2800" spc="-5" dirty="0">
                <a:latin typeface="Verdana"/>
                <a:cs typeface="Verdana"/>
              </a:rPr>
              <a:t>-four</a:t>
            </a:r>
            <a:r>
              <a:rPr sz="2800" spc="25" dirty="0">
                <a:latin typeface="Verdana"/>
                <a:cs typeface="Verdana"/>
              </a:rPr>
              <a:t> </a:t>
            </a:r>
            <a:r>
              <a:rPr sz="2800" spc="-5" dirty="0">
                <a:latin typeface="Verdana"/>
                <a:cs typeface="Verdana"/>
              </a:rPr>
              <a:t>states</a:t>
            </a:r>
            <a:r>
              <a:rPr sz="2800" dirty="0">
                <a:latin typeface="Verdana"/>
                <a:cs typeface="Verdana"/>
              </a:rPr>
              <a:t> </a:t>
            </a:r>
            <a:r>
              <a:rPr sz="2800" spc="-5" dirty="0">
                <a:latin typeface="Verdana"/>
                <a:cs typeface="Verdana"/>
              </a:rPr>
              <a:t>that</a:t>
            </a:r>
            <a:r>
              <a:rPr sz="2800" dirty="0">
                <a:latin typeface="Verdana"/>
                <a:cs typeface="Verdana"/>
              </a:rPr>
              <a:t> </a:t>
            </a:r>
            <a:r>
              <a:rPr sz="2800" spc="-5" dirty="0">
                <a:latin typeface="Verdana"/>
                <a:cs typeface="Verdana"/>
              </a:rPr>
              <a:t>a</a:t>
            </a:r>
            <a:r>
              <a:rPr sz="2800" spc="5" dirty="0">
                <a:latin typeface="Verdana"/>
                <a:cs typeface="Verdana"/>
              </a:rPr>
              <a:t> </a:t>
            </a:r>
            <a:r>
              <a:rPr sz="2800" spc="-5" dirty="0">
                <a:latin typeface="Verdana"/>
                <a:cs typeface="Verdana"/>
              </a:rPr>
              <a:t>cache</a:t>
            </a:r>
            <a:r>
              <a:rPr sz="2800" spc="25" dirty="0">
                <a:latin typeface="Verdana"/>
                <a:cs typeface="Verdana"/>
              </a:rPr>
              <a:t> </a:t>
            </a:r>
            <a:r>
              <a:rPr sz="2800" spc="-10" dirty="0">
                <a:latin typeface="Verdana"/>
                <a:cs typeface="Verdana"/>
              </a:rPr>
              <a:t>line </a:t>
            </a:r>
            <a:r>
              <a:rPr sz="2800" spc="-5" dirty="0">
                <a:latin typeface="Verdana"/>
                <a:cs typeface="Verdana"/>
              </a:rPr>
              <a:t> may</a:t>
            </a:r>
            <a:r>
              <a:rPr sz="2800" spc="20" dirty="0">
                <a:latin typeface="Verdana"/>
                <a:cs typeface="Verdana"/>
              </a:rPr>
              <a:t> </a:t>
            </a:r>
            <a:r>
              <a:rPr sz="2800" spc="-5" dirty="0">
                <a:latin typeface="Verdana"/>
                <a:cs typeface="Verdana"/>
              </a:rPr>
              <a:t>be </a:t>
            </a:r>
            <a:r>
              <a:rPr sz="2800" spc="-15" dirty="0">
                <a:latin typeface="Verdana"/>
                <a:cs typeface="Verdana"/>
              </a:rPr>
              <a:t>in:</a:t>
            </a:r>
            <a:endParaRPr sz="2800">
              <a:latin typeface="Verdana"/>
              <a:cs typeface="Verdana"/>
            </a:endParaRPr>
          </a:p>
          <a:p>
            <a:pPr marL="355600" indent="-342900">
              <a:lnSpc>
                <a:spcPct val="100000"/>
              </a:lnSpc>
              <a:spcBef>
                <a:spcPts val="2355"/>
              </a:spcBef>
              <a:buFont typeface="Verdana"/>
              <a:buChar char="•"/>
              <a:tabLst>
                <a:tab pos="355600" algn="l"/>
              </a:tabLst>
            </a:pPr>
            <a:r>
              <a:rPr sz="2800" b="1" spc="-5" dirty="0">
                <a:solidFill>
                  <a:srgbClr val="FF0000"/>
                </a:solidFill>
                <a:latin typeface="Verdana"/>
                <a:cs typeface="Verdana"/>
              </a:rPr>
              <a:t>Modified</a:t>
            </a:r>
            <a:endParaRPr sz="2800">
              <a:latin typeface="Verdana"/>
              <a:cs typeface="Verdana"/>
            </a:endParaRPr>
          </a:p>
          <a:p>
            <a:pPr marL="355600" indent="-342900">
              <a:lnSpc>
                <a:spcPct val="100000"/>
              </a:lnSpc>
              <a:spcBef>
                <a:spcPts val="2350"/>
              </a:spcBef>
              <a:buFont typeface="Verdana"/>
              <a:buChar char="•"/>
              <a:tabLst>
                <a:tab pos="355600" algn="l"/>
              </a:tabLst>
            </a:pPr>
            <a:r>
              <a:rPr sz="2800" b="1" spc="-10" dirty="0">
                <a:solidFill>
                  <a:srgbClr val="FF0000"/>
                </a:solidFill>
                <a:latin typeface="Verdana"/>
                <a:cs typeface="Verdana"/>
              </a:rPr>
              <a:t>Exclusive</a:t>
            </a:r>
            <a:endParaRPr sz="2800">
              <a:latin typeface="Verdana"/>
              <a:cs typeface="Verdana"/>
            </a:endParaRPr>
          </a:p>
          <a:p>
            <a:pPr marL="355600" indent="-342900">
              <a:lnSpc>
                <a:spcPct val="100000"/>
              </a:lnSpc>
              <a:spcBef>
                <a:spcPts val="2355"/>
              </a:spcBef>
              <a:buFont typeface="Verdana"/>
              <a:buChar char="•"/>
              <a:tabLst>
                <a:tab pos="355600" algn="l"/>
              </a:tabLst>
            </a:pPr>
            <a:r>
              <a:rPr sz="2800" b="1" spc="-10" dirty="0">
                <a:solidFill>
                  <a:srgbClr val="FF0000"/>
                </a:solidFill>
                <a:latin typeface="Verdana"/>
                <a:cs typeface="Verdana"/>
              </a:rPr>
              <a:t>Shared</a:t>
            </a:r>
            <a:endParaRPr sz="2800">
              <a:latin typeface="Verdana"/>
              <a:cs typeface="Verdana"/>
            </a:endParaRPr>
          </a:p>
          <a:p>
            <a:pPr marL="355600" indent="-342900">
              <a:lnSpc>
                <a:spcPct val="100000"/>
              </a:lnSpc>
              <a:spcBef>
                <a:spcPts val="2355"/>
              </a:spcBef>
              <a:buFont typeface="Verdana"/>
              <a:buChar char="•"/>
              <a:tabLst>
                <a:tab pos="355600" algn="l"/>
              </a:tabLst>
            </a:pPr>
            <a:r>
              <a:rPr sz="2800" b="1" spc="-5" dirty="0">
                <a:solidFill>
                  <a:srgbClr val="FF0000"/>
                </a:solidFill>
                <a:latin typeface="Verdana"/>
                <a:cs typeface="Verdana"/>
              </a:rPr>
              <a:t>Invalid</a:t>
            </a:r>
            <a:endParaRPr sz="2800">
              <a:latin typeface="Verdana"/>
              <a:cs typeface="Verdan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965440" cy="4698081"/>
          </a:xfrm>
          <a:prstGeom prst="rect">
            <a:avLst/>
          </a:prstGeom>
        </p:spPr>
        <p:txBody>
          <a:bodyPr vert="horz" wrap="square" lIns="0" tIns="12065" rIns="0" bIns="0" rtlCol="0">
            <a:spAutoFit/>
          </a:bodyPr>
          <a:lstStyle/>
          <a:p>
            <a:pPr marL="12700">
              <a:lnSpc>
                <a:spcPct val="100000"/>
              </a:lnSpc>
              <a:spcBef>
                <a:spcPts val="95"/>
              </a:spcBef>
            </a:pPr>
            <a:r>
              <a:rPr sz="2400" spc="-5" dirty="0">
                <a:latin typeface="Times New Roman" panose="02020603050405020304" pitchFamily="18" charset="0"/>
                <a:cs typeface="Times New Roman" panose="02020603050405020304" pitchFamily="18" charset="0"/>
              </a:rPr>
              <a:t>MESI</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protocol</a:t>
            </a:r>
            <a:endParaRPr sz="2400" dirty="0">
              <a:latin typeface="Times New Roman" panose="02020603050405020304" pitchFamily="18" charset="0"/>
              <a:cs typeface="Times New Roman" panose="02020603050405020304" pitchFamily="18" charset="0"/>
            </a:endParaRPr>
          </a:p>
          <a:p>
            <a:pPr marL="406400" indent="-344170">
              <a:lnSpc>
                <a:spcPct val="100000"/>
              </a:lnSpc>
              <a:spcBef>
                <a:spcPts val="2475"/>
              </a:spcBef>
              <a:buClr>
                <a:srgbClr val="FF0000"/>
              </a:buClr>
              <a:buFont typeface="Verdana"/>
              <a:buChar char="•"/>
              <a:tabLst>
                <a:tab pos="407034" algn="l"/>
              </a:tabLst>
            </a:pPr>
            <a:r>
              <a:rPr sz="2400" b="1" spc="-10" dirty="0">
                <a:latin typeface="Times New Roman" panose="02020603050405020304" pitchFamily="18" charset="0"/>
                <a:cs typeface="Times New Roman" panose="02020603050405020304" pitchFamily="18" charset="0"/>
              </a:rPr>
              <a:t>I</a:t>
            </a:r>
            <a:r>
              <a:rPr sz="2400" spc="-10" dirty="0">
                <a:latin typeface="Times New Roman" panose="02020603050405020304" pitchFamily="18" charset="0"/>
                <a:cs typeface="Times New Roman" panose="02020603050405020304" pitchFamily="18" charset="0"/>
              </a:rPr>
              <a:t>nvalid:</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This</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cache</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line</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is</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not</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valid</a:t>
            </a:r>
            <a:endParaRPr sz="2400" dirty="0">
              <a:latin typeface="Times New Roman" panose="02020603050405020304" pitchFamily="18" charset="0"/>
              <a:cs typeface="Times New Roman" panose="02020603050405020304" pitchFamily="18" charset="0"/>
            </a:endParaRPr>
          </a:p>
          <a:p>
            <a:pPr marL="406400" marR="312420" indent="-343535">
              <a:lnSpc>
                <a:spcPct val="150000"/>
              </a:lnSpc>
              <a:spcBef>
                <a:spcPts val="675"/>
              </a:spcBef>
              <a:buClr>
                <a:srgbClr val="FF0000"/>
              </a:buClr>
              <a:buFont typeface="Verdana"/>
              <a:buChar char="•"/>
              <a:tabLst>
                <a:tab pos="407034" algn="l"/>
              </a:tabLst>
            </a:pPr>
            <a:r>
              <a:rPr sz="2400" b="1" spc="-10" dirty="0">
                <a:latin typeface="Times New Roman" panose="02020603050405020304" pitchFamily="18" charset="0"/>
                <a:cs typeface="Times New Roman" panose="02020603050405020304" pitchFamily="18" charset="0"/>
              </a:rPr>
              <a:t>E</a:t>
            </a:r>
            <a:r>
              <a:rPr sz="2400" spc="-10" dirty="0">
                <a:latin typeface="Times New Roman" panose="02020603050405020304" pitchFamily="18" charset="0"/>
                <a:cs typeface="Times New Roman" panose="02020603050405020304" pitchFamily="18" charset="0"/>
              </a:rPr>
              <a:t>xclusive:</a:t>
            </a:r>
            <a:r>
              <a:rPr sz="2400" spc="2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 line in the cache is the same as that in main memory and is not present in any other cache</a:t>
            </a:r>
            <a:r>
              <a:rPr sz="2400" spc="-10"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406400" marR="77470" indent="-343535">
              <a:lnSpc>
                <a:spcPct val="150000"/>
              </a:lnSpc>
              <a:spcBef>
                <a:spcPts val="675"/>
              </a:spcBef>
              <a:buClr>
                <a:srgbClr val="FF0000"/>
              </a:buClr>
              <a:buFont typeface="Verdana"/>
              <a:buChar char="•"/>
              <a:tabLst>
                <a:tab pos="407034" algn="l"/>
              </a:tabLst>
            </a:pPr>
            <a:r>
              <a:rPr sz="2400" b="1" spc="-5" dirty="0">
                <a:latin typeface="Times New Roman" panose="02020603050405020304" pitchFamily="18" charset="0"/>
                <a:cs typeface="Times New Roman" panose="02020603050405020304" pitchFamily="18" charset="0"/>
              </a:rPr>
              <a:t>S</a:t>
            </a:r>
            <a:r>
              <a:rPr sz="2400" spc="-5" dirty="0">
                <a:latin typeface="Times New Roman" panose="02020603050405020304" pitchFamily="18" charset="0"/>
                <a:cs typeface="Times New Roman" panose="02020603050405020304" pitchFamily="18" charset="0"/>
              </a:rPr>
              <a:t>hared:</a:t>
            </a:r>
            <a:r>
              <a:rPr sz="2400" spc="2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 line in the cache is the same as that in main memory and may be present in another cache.</a:t>
            </a:r>
          </a:p>
          <a:p>
            <a:pPr marL="406400" marR="77470" indent="-343535">
              <a:lnSpc>
                <a:spcPct val="150000"/>
              </a:lnSpc>
              <a:spcBef>
                <a:spcPts val="675"/>
              </a:spcBef>
              <a:buClr>
                <a:srgbClr val="FF0000"/>
              </a:buClr>
              <a:buFont typeface="Verdana"/>
              <a:buChar char="•"/>
              <a:tabLst>
                <a:tab pos="407034" algn="l"/>
              </a:tabLst>
            </a:pPr>
            <a:r>
              <a:rPr sz="2400" b="1" spc="-5" dirty="0">
                <a:latin typeface="Times New Roman" panose="02020603050405020304" pitchFamily="18" charset="0"/>
                <a:cs typeface="Times New Roman" panose="02020603050405020304" pitchFamily="18" charset="0"/>
              </a:rPr>
              <a:t>M</a:t>
            </a:r>
            <a:r>
              <a:rPr sz="2400" spc="-5" dirty="0">
                <a:latin typeface="Times New Roman" panose="02020603050405020304" pitchFamily="18" charset="0"/>
                <a:cs typeface="Times New Roman" panose="02020603050405020304" pitchFamily="18" charset="0"/>
              </a:rPr>
              <a:t>odified:</a:t>
            </a:r>
            <a:r>
              <a:rPr sz="2400" spc="3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The </a:t>
            </a:r>
            <a:r>
              <a:rPr sz="2400" spc="-15" dirty="0">
                <a:latin typeface="Times New Roman" panose="02020603050405020304" pitchFamily="18" charset="0"/>
                <a:cs typeface="Times New Roman" panose="02020603050405020304" pitchFamily="18" charset="0"/>
              </a:rPr>
              <a:t>line</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has</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been</a:t>
            </a:r>
            <a:r>
              <a:rPr sz="2400" spc="-5" dirty="0">
                <a:latin typeface="Times New Roman" panose="02020603050405020304" pitchFamily="18" charset="0"/>
                <a:cs typeface="Times New Roman" panose="02020603050405020304" pitchFamily="18" charset="0"/>
              </a:rPr>
              <a:t> modified.</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The</a:t>
            </a:r>
            <a:endParaRPr sz="2400" dirty="0">
              <a:latin typeface="Times New Roman" panose="02020603050405020304" pitchFamily="18" charset="0"/>
              <a:cs typeface="Times New Roman" panose="02020603050405020304" pitchFamily="18" charset="0"/>
            </a:endParaRPr>
          </a:p>
          <a:p>
            <a:pPr marL="406400">
              <a:lnSpc>
                <a:spcPct val="100000"/>
              </a:lnSpc>
              <a:spcBef>
                <a:spcPts val="1680"/>
              </a:spcBef>
            </a:pPr>
            <a:r>
              <a:rPr sz="2400" b="1" spc="-5" dirty="0">
                <a:latin typeface="Times New Roman" panose="02020603050405020304" pitchFamily="18" charset="0"/>
                <a:cs typeface="Times New Roman" panose="02020603050405020304" pitchFamily="18" charset="0"/>
              </a:rPr>
              <a:t>memory</a:t>
            </a:r>
            <a:r>
              <a:rPr sz="2400" b="1"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copy</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is</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invalid.</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2309813"/>
            <a:ext cx="7258050" cy="224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5617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lstStyle/>
          <a:p>
            <a:r>
              <a:rPr lang="en-US" dirty="0"/>
              <a:t>MESI State Transition Diagram</a:t>
            </a:r>
            <a:endParaRPr lang="en-IN" dirty="0"/>
          </a:p>
        </p:txBody>
      </p:sp>
      <p:sp>
        <p:nvSpPr>
          <p:cNvPr id="3" name="Text Placeholder 2"/>
          <p:cNvSpPr>
            <a:spLocks noGrp="1"/>
          </p:cNvSpPr>
          <p:nvPr>
            <p:ph sz="quarter" idx="13"/>
          </p:nvPr>
        </p:nvSpPr>
        <p:spPr>
          <a:xfrm>
            <a:off x="525144" y="1188465"/>
            <a:ext cx="8093710" cy="307777"/>
          </a:xfrm>
        </p:spPr>
        <p:txBody>
          <a:bodyPr>
            <a:normAutofit fontScale="77500" lnSpcReduction="20000"/>
          </a:bodyPr>
          <a:lstStyle/>
          <a:p>
            <a:r>
              <a:rPr lang="en-US" dirty="0"/>
              <a:t>Refer Text</a:t>
            </a:r>
            <a:endParaRPr lang="en-IN" dirty="0"/>
          </a:p>
        </p:txBody>
      </p:sp>
    </p:spTree>
    <p:extLst>
      <p:ext uri="{BB962C8B-B14F-4D97-AF65-F5344CB8AC3E}">
        <p14:creationId xmlns:p14="http://schemas.microsoft.com/office/powerpoint/2010/main" val="56731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6194" y="974493"/>
            <a:ext cx="2943860" cy="1489075"/>
          </a:xfrm>
          <a:prstGeom prst="rect">
            <a:avLst/>
          </a:prstGeom>
        </p:spPr>
        <p:txBody>
          <a:bodyPr vert="horz" wrap="square" lIns="0" tIns="12065" rIns="0" bIns="0" rtlCol="0">
            <a:spAutoFit/>
          </a:bodyPr>
          <a:lstStyle/>
          <a:p>
            <a:pPr marL="979169" marR="5080" indent="-966469">
              <a:lnSpc>
                <a:spcPct val="120100"/>
              </a:lnSpc>
              <a:spcBef>
                <a:spcPts val="95"/>
              </a:spcBef>
            </a:pPr>
            <a:r>
              <a:rPr sz="4000" spc="-5" dirty="0">
                <a:latin typeface="Verdana"/>
                <a:cs typeface="Verdana"/>
              </a:rPr>
              <a:t>Interle</a:t>
            </a:r>
            <a:r>
              <a:rPr sz="4000" spc="-20" dirty="0">
                <a:latin typeface="Verdana"/>
                <a:cs typeface="Verdana"/>
              </a:rPr>
              <a:t>a</a:t>
            </a:r>
            <a:r>
              <a:rPr sz="4000" spc="-5" dirty="0">
                <a:latin typeface="Verdana"/>
                <a:cs typeface="Verdana"/>
              </a:rPr>
              <a:t>ved  And</a:t>
            </a:r>
            <a:endParaRPr sz="4000">
              <a:latin typeface="Verdana"/>
              <a:cs typeface="Verdana"/>
            </a:endParaRPr>
          </a:p>
        </p:txBody>
      </p:sp>
      <p:sp>
        <p:nvSpPr>
          <p:cNvPr id="3" name="object 3"/>
          <p:cNvSpPr txBox="1"/>
          <p:nvPr/>
        </p:nvSpPr>
        <p:spPr>
          <a:xfrm>
            <a:off x="2001392" y="2560447"/>
            <a:ext cx="5088255" cy="635000"/>
          </a:xfrm>
          <a:prstGeom prst="rect">
            <a:avLst/>
          </a:prstGeom>
        </p:spPr>
        <p:txBody>
          <a:bodyPr vert="horz" wrap="square" lIns="0" tIns="12065" rIns="0" bIns="0" rtlCol="0">
            <a:spAutoFit/>
          </a:bodyPr>
          <a:lstStyle/>
          <a:p>
            <a:pPr marL="12700">
              <a:lnSpc>
                <a:spcPct val="100000"/>
              </a:lnSpc>
              <a:spcBef>
                <a:spcPts val="95"/>
              </a:spcBef>
            </a:pPr>
            <a:r>
              <a:rPr sz="4000" spc="-10" dirty="0">
                <a:latin typeface="Verdana"/>
                <a:cs typeface="Verdana"/>
              </a:rPr>
              <a:t>Associative</a:t>
            </a:r>
            <a:r>
              <a:rPr sz="4000" dirty="0">
                <a:latin typeface="Verdana"/>
                <a:cs typeface="Verdana"/>
              </a:rPr>
              <a:t> </a:t>
            </a:r>
            <a:r>
              <a:rPr sz="4000" spc="-5" dirty="0">
                <a:latin typeface="Verdana"/>
                <a:cs typeface="Verdana"/>
              </a:rPr>
              <a:t>Memory</a:t>
            </a:r>
            <a:endParaRPr sz="4000">
              <a:latin typeface="Verdana"/>
              <a:cs typeface="Verdan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744257" cy="720069"/>
          </a:xfrm>
          <a:prstGeom prst="rect">
            <a:avLst/>
          </a:prstGeom>
        </p:spPr>
        <p:txBody>
          <a:bodyPr vert="horz" wrap="square" lIns="0" tIns="12065" rIns="0" bIns="0" rtlCol="0">
            <a:spAutoFit/>
          </a:bodyPr>
          <a:lstStyle/>
          <a:p>
            <a:pPr marL="12700">
              <a:lnSpc>
                <a:spcPct val="100000"/>
              </a:lnSpc>
              <a:spcBef>
                <a:spcPts val="95"/>
              </a:spcBef>
            </a:pPr>
            <a:r>
              <a:rPr spc="-10" dirty="0"/>
              <a:t>Interleaved</a:t>
            </a:r>
            <a:r>
              <a:rPr spc="-20" dirty="0"/>
              <a:t> </a:t>
            </a:r>
            <a:r>
              <a:rPr spc="-10" dirty="0"/>
              <a:t>Memory</a:t>
            </a:r>
          </a:p>
        </p:txBody>
      </p:sp>
      <p:sp>
        <p:nvSpPr>
          <p:cNvPr id="3" name="object 3"/>
          <p:cNvSpPr txBox="1"/>
          <p:nvPr/>
        </p:nvSpPr>
        <p:spPr>
          <a:xfrm>
            <a:off x="78739" y="1343914"/>
            <a:ext cx="8959850" cy="5270674"/>
          </a:xfrm>
          <a:prstGeom prst="rect">
            <a:avLst/>
          </a:prstGeom>
        </p:spPr>
        <p:txBody>
          <a:bodyPr vert="horz" wrap="square" lIns="0" tIns="12700" rIns="0" bIns="0"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Main memory is composed of a collection of DRAM memory chips.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number of chips can be grouped together to form a </a:t>
            </a:r>
            <a:r>
              <a:rPr lang="en-US" sz="2000" b="1" i="1" dirty="0">
                <a:latin typeface="Times New Roman" panose="02020603050405020304" pitchFamily="18" charset="0"/>
                <a:cs typeface="Times New Roman" panose="02020603050405020304" pitchFamily="18" charset="0"/>
              </a:rPr>
              <a:t>memory bank</a:t>
            </a:r>
            <a:r>
              <a:rPr lang="en-US" sz="20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possible to organize the memory banks in a way known as interleaved memory.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Each bank is independently able to service a memory read or write request, so that a system with </a:t>
            </a:r>
            <a:r>
              <a:rPr lang="en-US" sz="2000" b="1" dirty="0">
                <a:latin typeface="Times New Roman" panose="02020603050405020304" pitchFamily="18" charset="0"/>
                <a:cs typeface="Times New Roman" panose="02020603050405020304" pitchFamily="18" charset="0"/>
              </a:rPr>
              <a:t>K banks can service K requests simultaneously, increasing memory read or write rates by a factor of K</a:t>
            </a:r>
            <a:r>
              <a:rPr lang="en-US" sz="20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If consecutive words of memory are stored in different banks, then the transfer of a block of memory is </a:t>
            </a:r>
            <a:r>
              <a:rPr lang="en-US" sz="2000" b="1" dirty="0">
                <a:latin typeface="Times New Roman" panose="02020603050405020304" pitchFamily="18" charset="0"/>
                <a:cs typeface="Times New Roman" panose="02020603050405020304" pitchFamily="18" charset="0"/>
              </a:rPr>
              <a:t>speeded up</a:t>
            </a:r>
          </a:p>
          <a:p>
            <a:pPr marL="342900" indent="-342900" algn="just">
              <a:buFont typeface="Arial" panose="020B0604020202020204" pitchFamily="34" charset="0"/>
              <a:buChar char="•"/>
            </a:pPr>
            <a:r>
              <a:rPr sz="2000" b="1" spc="-5" dirty="0">
                <a:latin typeface="Times New Roman" panose="02020603050405020304" pitchFamily="18" charset="0"/>
                <a:cs typeface="Times New Roman" panose="02020603050405020304" pitchFamily="18" charset="0"/>
              </a:rPr>
              <a:t>Interleaved</a:t>
            </a:r>
            <a:r>
              <a:rPr sz="2000" b="1" spc="1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memory</a:t>
            </a:r>
            <a:r>
              <a:rPr sz="2000" b="1"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dirty="0">
                <a:latin typeface="Times New Roman" panose="02020603050405020304" pitchFamily="18" charset="0"/>
                <a:cs typeface="Times New Roman" panose="02020603050405020304" pitchFamily="18" charset="0"/>
              </a:rPr>
              <a:t> a</a:t>
            </a:r>
            <a:r>
              <a:rPr sz="2000" spc="-5" dirty="0">
                <a:latin typeface="Times New Roman" panose="02020603050405020304" pitchFamily="18" charset="0"/>
                <a:cs typeface="Times New Roman" panose="02020603050405020304" pitchFamily="18" charset="0"/>
              </a:rPr>
              <a:t> design</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made </a:t>
            </a:r>
            <a:r>
              <a:rPr sz="2000" spc="-5" dirty="0">
                <a:latin typeface="Times New Roman" panose="02020603050405020304" pitchFamily="18" charset="0"/>
                <a:cs typeface="Times New Roman" panose="02020603050405020304" pitchFamily="18" charset="0"/>
              </a:rPr>
              <a:t>to</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compensate</a:t>
            </a:r>
            <a:r>
              <a:rPr lang="en-US"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for</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relatively</a:t>
            </a:r>
            <a:r>
              <a:rPr sz="2000" spc="6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slow</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speed</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of</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DRAM</a:t>
            </a:r>
          </a:p>
          <a:p>
            <a:pPr marL="342900" indent="-342900" algn="just">
              <a:lnSpc>
                <a:spcPct val="100000"/>
              </a:lnSpc>
              <a:spcBef>
                <a:spcPts val="55"/>
              </a:spcBef>
              <a:buFont typeface="Arial" panose="020B0604020202020204" pitchFamily="34" charset="0"/>
              <a:buChar char="•"/>
            </a:pPr>
            <a:endParaRPr sz="2000" dirty="0">
              <a:latin typeface="Times New Roman" panose="02020603050405020304" pitchFamily="18" charset="0"/>
              <a:cs typeface="Times New Roman" panose="02020603050405020304" pitchFamily="18" charset="0"/>
            </a:endParaRPr>
          </a:p>
          <a:p>
            <a:pPr marL="355600" indent="-342900" algn="just">
              <a:lnSpc>
                <a:spcPct val="100000"/>
              </a:lnSpc>
              <a:buFont typeface="Verdana"/>
              <a:buChar char="•"/>
              <a:tabLst>
                <a:tab pos="354965" algn="l"/>
                <a:tab pos="355600" algn="l"/>
              </a:tabLst>
            </a:pPr>
            <a:r>
              <a:rPr sz="2000" b="1" spc="-5" dirty="0">
                <a:solidFill>
                  <a:srgbClr val="FF0000"/>
                </a:solidFill>
                <a:latin typeface="Times New Roman" panose="02020603050405020304" pitchFamily="18" charset="0"/>
                <a:cs typeface="Times New Roman" panose="02020603050405020304" pitchFamily="18" charset="0"/>
              </a:rPr>
              <a:t>Spreads</a:t>
            </a:r>
            <a:r>
              <a:rPr sz="2000" b="1" spc="-25"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memory</a:t>
            </a:r>
            <a:r>
              <a:rPr sz="2000" b="1" spc="10" dirty="0">
                <a:solidFill>
                  <a:srgbClr val="FF0000"/>
                </a:solidFill>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addresses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evenly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across</a:t>
            </a:r>
            <a:r>
              <a:rPr lang="en-US" sz="2000" spc="-5" dirty="0">
                <a:latin typeface="Times New Roman" panose="02020603050405020304" pitchFamily="18" charset="0"/>
                <a:cs typeface="Times New Roman" panose="02020603050405020304" pitchFamily="18" charset="0"/>
              </a:rPr>
              <a:t> memory banks</a:t>
            </a:r>
            <a:endParaRPr sz="2000" dirty="0">
              <a:latin typeface="Times New Roman" panose="02020603050405020304" pitchFamily="18" charset="0"/>
              <a:cs typeface="Times New Roman" panose="02020603050405020304" pitchFamily="18" charset="0"/>
            </a:endParaRPr>
          </a:p>
          <a:p>
            <a:pPr algn="just">
              <a:lnSpc>
                <a:spcPct val="100000"/>
              </a:lnSpc>
              <a:spcBef>
                <a:spcPts val="5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355600" indent="-342900" algn="just">
              <a:lnSpc>
                <a:spcPct val="100000"/>
              </a:lnSpc>
              <a:buClr>
                <a:srgbClr val="FF0000"/>
              </a:buClr>
              <a:buChar char="•"/>
              <a:tabLst>
                <a:tab pos="354965" algn="l"/>
                <a:tab pos="355600" algn="l"/>
              </a:tabLst>
            </a:pPr>
            <a:r>
              <a:rPr sz="2000" spc="-10" dirty="0">
                <a:latin typeface="Times New Roman" panose="02020603050405020304" pitchFamily="18" charset="0"/>
                <a:cs typeface="Times New Roman" panose="02020603050405020304" pitchFamily="18" charset="0"/>
              </a:rPr>
              <a:t>Contiguous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memory</a:t>
            </a:r>
            <a:r>
              <a:rPr sz="2000" spc="-5" dirty="0">
                <a:latin typeface="Times New Roman" panose="02020603050405020304" pitchFamily="18" charset="0"/>
                <a:cs typeface="Times New Roman" panose="02020603050405020304" pitchFamily="18" charset="0"/>
              </a:rPr>
              <a:t> reads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5" dirty="0">
                <a:latin typeface="Times New Roman" panose="02020603050405020304" pitchFamily="18" charset="0"/>
                <a:cs typeface="Times New Roman" panose="02020603050405020304" pitchFamily="18" charset="0"/>
              </a:rPr>
              <a:t> writes</a:t>
            </a:r>
            <a:r>
              <a:rPr lang="en-US" sz="2000" dirty="0">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Resulting</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b="1" spc="-10" dirty="0">
                <a:solidFill>
                  <a:srgbClr val="FF0000"/>
                </a:solidFill>
                <a:latin typeface="Times New Roman" panose="02020603050405020304" pitchFamily="18" charset="0"/>
                <a:cs typeface="Times New Roman" panose="02020603050405020304" pitchFamily="18" charset="0"/>
              </a:rPr>
              <a:t>higher</a:t>
            </a:r>
            <a:r>
              <a:rPr sz="2000" b="1" spc="10"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memory</a:t>
            </a:r>
            <a:r>
              <a:rPr sz="2000" b="1" spc="-10"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throughputs</a:t>
            </a:r>
            <a:r>
              <a:rPr sz="2000" b="1" spc="30" dirty="0">
                <a:solidFill>
                  <a:srgbClr val="FF0000"/>
                </a:solidFill>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due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to </a:t>
            </a:r>
            <a:r>
              <a:rPr sz="2000" spc="-8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reduced</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waiting.</a:t>
            </a:r>
            <a:endParaRPr lang="en-US" sz="2000" spc="-5" dirty="0">
              <a:latin typeface="Times New Roman" panose="02020603050405020304" pitchFamily="18" charset="0"/>
              <a:cs typeface="Times New Roman" panose="02020603050405020304" pitchFamily="18" charset="0"/>
            </a:endParaRPr>
          </a:p>
          <a:p>
            <a:pPr marL="355600" indent="-342900" algn="just">
              <a:lnSpc>
                <a:spcPct val="100000"/>
              </a:lnSpc>
              <a:buClr>
                <a:srgbClr val="FF0000"/>
              </a:buClr>
              <a:buChar char="•"/>
              <a:tabLst>
                <a:tab pos="354965" algn="l"/>
                <a:tab pos="355600" algn="l"/>
              </a:tabLst>
            </a:pPr>
            <a:r>
              <a:rPr lang="en-US" sz="2000" spc="-5" dirty="0">
                <a:latin typeface="Times New Roman" panose="02020603050405020304" pitchFamily="18" charset="0"/>
                <a:cs typeface="Times New Roman" panose="02020603050405020304" pitchFamily="18" charset="0"/>
              </a:rPr>
              <a:t>Increase BW, performance</a:t>
            </a:r>
          </a:p>
          <a:p>
            <a:pPr marL="355600" indent="-342900" algn="just">
              <a:lnSpc>
                <a:spcPct val="100000"/>
              </a:lnSpc>
              <a:buClr>
                <a:srgbClr val="FF0000"/>
              </a:buClr>
              <a:buChar char="•"/>
              <a:tabLst>
                <a:tab pos="354965" algn="l"/>
                <a:tab pos="355600" algn="l"/>
              </a:tabLst>
            </a:pPr>
            <a:r>
              <a:rPr lang="en-US" sz="2000" spc="-5" dirty="0">
                <a:latin typeface="Times New Roman" panose="02020603050405020304" pitchFamily="18" charset="0"/>
                <a:cs typeface="Times New Roman" panose="02020603050405020304" pitchFamily="18" charset="0"/>
              </a:rPr>
              <a:t>2 way &amp; 4 way interleaving</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17" y="1981200"/>
            <a:ext cx="8956744" cy="2957580"/>
          </a:xfrm>
          <a:prstGeom prst="rect">
            <a:avLst/>
          </a:prstGeom>
        </p:spPr>
      </p:pic>
      <p:sp>
        <p:nvSpPr>
          <p:cNvPr id="3" name="TextBox 2"/>
          <p:cNvSpPr txBox="1"/>
          <p:nvPr/>
        </p:nvSpPr>
        <p:spPr>
          <a:xfrm>
            <a:off x="1600200" y="381000"/>
            <a:ext cx="4876800" cy="369332"/>
          </a:xfrm>
          <a:prstGeom prst="rect">
            <a:avLst/>
          </a:prstGeom>
          <a:noFill/>
        </p:spPr>
        <p:txBody>
          <a:bodyPr wrap="square" rtlCol="0">
            <a:spAutoFit/>
          </a:bodyPr>
          <a:lstStyle/>
          <a:p>
            <a:r>
              <a:rPr lang="en-US" dirty="0"/>
              <a:t>4 way interleaving</a:t>
            </a:r>
            <a:endParaRPr lang="en-I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871092"/>
            <a:ext cx="8924290" cy="6065763"/>
          </a:xfrm>
          <a:prstGeom prst="rect">
            <a:avLst/>
          </a:prstGeom>
        </p:spPr>
        <p:txBody>
          <a:bodyPr vert="horz" wrap="square" lIns="0" tIns="12700" rIns="0" bIns="0" rtlCol="0">
            <a:spAutoFit/>
          </a:bodyPr>
          <a:lstStyle/>
          <a:p>
            <a:pPr marL="355600" marR="302260" indent="-342900">
              <a:lnSpc>
                <a:spcPct val="150100"/>
              </a:lnSpc>
              <a:spcBef>
                <a:spcPts val="100"/>
              </a:spcBef>
              <a:buClr>
                <a:srgbClr val="FF0000"/>
              </a:buClr>
              <a:buChar char="•"/>
              <a:tabLst>
                <a:tab pos="354965" algn="l"/>
                <a:tab pos="355600" algn="l"/>
              </a:tabLst>
            </a:pPr>
            <a:r>
              <a:rPr lang="en-US" sz="2000" spc="-5" dirty="0">
                <a:latin typeface="Times New Roman" panose="02020603050405020304" pitchFamily="18" charset="0"/>
                <a:cs typeface="Times New Roman" panose="02020603050405020304" pitchFamily="18" charset="0"/>
              </a:rPr>
              <a:t>An associative memory can be considered as a memory unit whose stored data can be identified for access by the </a:t>
            </a:r>
            <a:r>
              <a:rPr lang="en-US" sz="2000" b="1" spc="-5" dirty="0">
                <a:latin typeface="Times New Roman" panose="02020603050405020304" pitchFamily="18" charset="0"/>
                <a:cs typeface="Times New Roman" panose="02020603050405020304" pitchFamily="18" charset="0"/>
              </a:rPr>
              <a:t>content of the data itself rather than by an address or memory location.</a:t>
            </a:r>
          </a:p>
          <a:p>
            <a:pPr marL="355600" marR="302260" indent="-342900">
              <a:lnSpc>
                <a:spcPct val="150100"/>
              </a:lnSpc>
              <a:spcBef>
                <a:spcPts val="100"/>
              </a:spcBef>
              <a:buClr>
                <a:srgbClr val="FF0000"/>
              </a:buClr>
              <a:buChar char="•"/>
              <a:tabLst>
                <a:tab pos="354965" algn="l"/>
                <a:tab pos="355600" algn="l"/>
              </a:tabLst>
            </a:pPr>
            <a:r>
              <a:rPr lang="en-US" sz="2000" spc="-5" dirty="0">
                <a:latin typeface="Times New Roman" panose="02020603050405020304" pitchFamily="18" charset="0"/>
                <a:cs typeface="Times New Roman" panose="02020603050405020304" pitchFamily="18" charset="0"/>
              </a:rPr>
              <a:t>Associative memory is often referred to as </a:t>
            </a:r>
            <a:r>
              <a:rPr lang="en-US" sz="2000" b="1" spc="-5" dirty="0">
                <a:latin typeface="Times New Roman" panose="02020603050405020304" pitchFamily="18" charset="0"/>
                <a:cs typeface="Times New Roman" panose="02020603050405020304" pitchFamily="18" charset="0"/>
              </a:rPr>
              <a:t>Content Addressable Memory (CAM).</a:t>
            </a:r>
          </a:p>
          <a:p>
            <a:pPr marL="355600" marR="302260" indent="-342900">
              <a:lnSpc>
                <a:spcPct val="150100"/>
              </a:lnSpc>
              <a:spcBef>
                <a:spcPts val="100"/>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Content-addressed</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or</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associative</a:t>
            </a:r>
            <a:r>
              <a:rPr sz="2000" spc="5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memory-memory</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is </a:t>
            </a:r>
            <a:r>
              <a:rPr sz="2000" spc="-825" dirty="0">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accessed</a:t>
            </a:r>
            <a:r>
              <a:rPr sz="2000" b="1" spc="-20"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by</a:t>
            </a:r>
            <a:r>
              <a:rPr sz="2000" b="1" dirty="0">
                <a:solidFill>
                  <a:srgbClr val="FF0000"/>
                </a:solidFill>
                <a:latin typeface="Times New Roman" panose="02020603050405020304" pitchFamily="18" charset="0"/>
                <a:cs typeface="Times New Roman" panose="02020603050405020304" pitchFamily="18" charset="0"/>
              </a:rPr>
              <a:t> its </a:t>
            </a:r>
            <a:r>
              <a:rPr sz="2000" b="1" spc="-5" dirty="0">
                <a:solidFill>
                  <a:srgbClr val="FF0000"/>
                </a:solidFill>
                <a:latin typeface="Times New Roman" panose="02020603050405020304" pitchFamily="18" charset="0"/>
                <a:cs typeface="Times New Roman" panose="02020603050405020304" pitchFamily="18" charset="0"/>
              </a:rPr>
              <a:t>content</a:t>
            </a:r>
            <a:r>
              <a:rPr sz="2000" b="1" spc="25" dirty="0">
                <a:solidFill>
                  <a:srgbClr val="FF0000"/>
                </a:solidFill>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opposed</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an</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explicit </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address).</a:t>
            </a:r>
            <a:endParaRPr lang="en-US" sz="2000" dirty="0">
              <a:latin typeface="Times New Roman" panose="02020603050405020304" pitchFamily="18" charset="0"/>
              <a:cs typeface="Times New Roman" panose="02020603050405020304" pitchFamily="18" charset="0"/>
            </a:endParaRPr>
          </a:p>
          <a:p>
            <a:pPr marL="355600" marR="302260" indent="-342900">
              <a:lnSpc>
                <a:spcPct val="150100"/>
              </a:lnSpc>
              <a:spcBef>
                <a:spcPts val="100"/>
              </a:spcBef>
              <a:buClr>
                <a:srgbClr val="FF0000"/>
              </a:buClr>
              <a:buChar char="•"/>
              <a:tabLst>
                <a:tab pos="354965" algn="l"/>
                <a:tab pos="355600" algn="l"/>
              </a:tabLst>
            </a:pPr>
            <a:r>
              <a:rPr lang="en-US" sz="2000" dirty="0">
                <a:latin typeface="Times New Roman" panose="02020603050405020304" pitchFamily="18" charset="0"/>
                <a:cs typeface="Times New Roman" panose="02020603050405020304" pitchFamily="18" charset="0"/>
              </a:rPr>
              <a:t>When a write operation is performed on associative memory, no address or memory location is given to the word. The </a:t>
            </a:r>
            <a:r>
              <a:rPr lang="en-US" sz="2000" dirty="0">
                <a:solidFill>
                  <a:srgbClr val="FF0000"/>
                </a:solidFill>
                <a:latin typeface="Times New Roman" panose="02020603050405020304" pitchFamily="18" charset="0"/>
                <a:cs typeface="Times New Roman" panose="02020603050405020304" pitchFamily="18" charset="0"/>
              </a:rPr>
              <a:t>memory itself is capable of finding an empty unused location to store the word.</a:t>
            </a:r>
          </a:p>
          <a:p>
            <a:pPr marL="355600" marR="302260" indent="-342900">
              <a:lnSpc>
                <a:spcPct val="150100"/>
              </a:lnSpc>
              <a:spcBef>
                <a:spcPts val="100"/>
              </a:spcBef>
              <a:buClr>
                <a:srgbClr val="FF0000"/>
              </a:buClr>
              <a:buChar char="•"/>
              <a:tabLst>
                <a:tab pos="354965" algn="l"/>
                <a:tab pos="355600" algn="l"/>
              </a:tabLst>
            </a:pPr>
            <a:r>
              <a:rPr lang="en-US" sz="2000" dirty="0">
                <a:latin typeface="Times New Roman" panose="02020603050405020304" pitchFamily="18" charset="0"/>
                <a:cs typeface="Times New Roman" panose="02020603050405020304" pitchFamily="18" charset="0"/>
              </a:rPr>
              <a:t>when the word is to be read from an associative memory, the </a:t>
            </a:r>
            <a:r>
              <a:rPr lang="en-US" sz="2000" dirty="0">
                <a:solidFill>
                  <a:schemeClr val="accent2">
                    <a:lumMod val="75000"/>
                  </a:schemeClr>
                </a:solidFill>
                <a:latin typeface="Times New Roman" panose="02020603050405020304" pitchFamily="18" charset="0"/>
                <a:cs typeface="Times New Roman" panose="02020603050405020304" pitchFamily="18" charset="0"/>
              </a:rPr>
              <a:t>content of the word, or part of the word, is specified. The words which match the specified content are located by the memory and are marked for reading.</a:t>
            </a:r>
            <a:endParaRPr sz="2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764844" y="412445"/>
            <a:ext cx="7845756" cy="443070"/>
          </a:xfrm>
          <a:prstGeom prst="rect">
            <a:avLst/>
          </a:prstGeom>
        </p:spPr>
        <p:txBody>
          <a:bodyPr vert="horz" wrap="square" lIns="0" tIns="12065" rIns="0" bIns="0" rtlCol="0">
            <a:spAutoFit/>
          </a:bodyPr>
          <a:lstStyle/>
          <a:p>
            <a:pPr marL="12700">
              <a:lnSpc>
                <a:spcPct val="100000"/>
              </a:lnSpc>
              <a:spcBef>
                <a:spcPts val="95"/>
              </a:spcBef>
              <a:tabLst>
                <a:tab pos="2519045" algn="l"/>
              </a:tabLst>
            </a:pPr>
            <a:r>
              <a:rPr sz="2800" b="1" spc="-10" dirty="0">
                <a:solidFill>
                  <a:srgbClr val="FF0000"/>
                </a:solidFill>
                <a:latin typeface="Verdana"/>
                <a:cs typeface="Verdana"/>
              </a:rPr>
              <a:t>Ass</a:t>
            </a:r>
            <a:r>
              <a:rPr sz="2800" b="1" spc="-15" dirty="0">
                <a:solidFill>
                  <a:srgbClr val="FF0000"/>
                </a:solidFill>
                <a:latin typeface="Verdana"/>
                <a:cs typeface="Verdana"/>
              </a:rPr>
              <a:t>o</a:t>
            </a:r>
            <a:r>
              <a:rPr sz="2800" b="1" spc="-10" dirty="0">
                <a:solidFill>
                  <a:srgbClr val="FF0000"/>
                </a:solidFill>
                <a:latin typeface="Verdana"/>
                <a:cs typeface="Verdana"/>
              </a:rPr>
              <a:t>ciativ</a:t>
            </a:r>
            <a:r>
              <a:rPr sz="2800" b="1" spc="-5" dirty="0">
                <a:solidFill>
                  <a:srgbClr val="FF0000"/>
                </a:solidFill>
                <a:latin typeface="Verdana"/>
                <a:cs typeface="Verdana"/>
              </a:rPr>
              <a:t>e</a:t>
            </a:r>
            <a:r>
              <a:rPr sz="2800" b="1" dirty="0">
                <a:solidFill>
                  <a:srgbClr val="FF0000"/>
                </a:solidFill>
                <a:latin typeface="Verdana"/>
                <a:cs typeface="Verdana"/>
              </a:rPr>
              <a:t>	</a:t>
            </a:r>
            <a:r>
              <a:rPr sz="2800" b="1" spc="-5" dirty="0">
                <a:solidFill>
                  <a:srgbClr val="FF0000"/>
                </a:solidFill>
                <a:latin typeface="Verdana"/>
                <a:cs typeface="Verdana"/>
              </a:rPr>
              <a:t>Memory</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615553"/>
          </a:xfrm>
        </p:spPr>
        <p:txBody>
          <a:bodyPr>
            <a:normAutofit fontScale="92500" lnSpcReduction="20000"/>
          </a:bodyPr>
          <a:lstStyle/>
          <a:p>
            <a:r>
              <a:rPr lang="en-US" dirty="0"/>
              <a:t>It takes very less time to find a particular word based on the content</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4572000" cy="382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46983" y="1676400"/>
            <a:ext cx="3962400"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associative memory consists of a memory array and logic for 'm' words with 'n' bits per word.</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functional registers like the argument register A (contains content) and key register K (for comparison) each have n bits, one for each bit of a word.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match register M consists of m bits, one for each memory word-contains 1/0</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words which are kept in the memory are compared in parallel with the content of the argument register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583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525" y="685800"/>
            <a:ext cx="7668057" cy="720069"/>
          </a:xfrm>
          <a:prstGeom prst="rect">
            <a:avLst/>
          </a:prstGeom>
        </p:spPr>
        <p:txBody>
          <a:bodyPr vert="horz" wrap="square" lIns="0" tIns="12065" rIns="0" bIns="0" rtlCol="0">
            <a:spAutoFit/>
          </a:bodyPr>
          <a:lstStyle/>
          <a:p>
            <a:pPr marL="12700" algn="l">
              <a:lnSpc>
                <a:spcPct val="100000"/>
              </a:lnSpc>
              <a:spcBef>
                <a:spcPts val="95"/>
              </a:spcBef>
            </a:pPr>
            <a:r>
              <a:rPr spc="-10" dirty="0"/>
              <a:t>Access</a:t>
            </a:r>
            <a:r>
              <a:rPr spc="-5" dirty="0"/>
              <a:t> </a:t>
            </a:r>
            <a:r>
              <a:rPr spc="-10" dirty="0"/>
              <a:t>Methods</a:t>
            </a:r>
            <a:r>
              <a:rPr spc="-5" dirty="0"/>
              <a:t> </a:t>
            </a:r>
            <a:r>
              <a:rPr spc="-10" dirty="0"/>
              <a:t>(2)</a:t>
            </a:r>
          </a:p>
        </p:txBody>
      </p:sp>
      <p:sp>
        <p:nvSpPr>
          <p:cNvPr id="3" name="object 3"/>
          <p:cNvSpPr txBox="1"/>
          <p:nvPr/>
        </p:nvSpPr>
        <p:spPr>
          <a:xfrm>
            <a:off x="553525" y="1600200"/>
            <a:ext cx="7886700" cy="5284780"/>
          </a:xfrm>
          <a:prstGeom prst="rect">
            <a:avLst/>
          </a:prstGeom>
        </p:spPr>
        <p:txBody>
          <a:bodyPr vert="horz" wrap="square" lIns="0" tIns="97790" rIns="0" bIns="0" rtlCol="0">
            <a:spAutoFit/>
          </a:bodyPr>
          <a:lstStyle/>
          <a:p>
            <a:pPr marL="355600" indent="-343535">
              <a:lnSpc>
                <a:spcPct val="100000"/>
              </a:lnSpc>
              <a:spcBef>
                <a:spcPts val="670"/>
              </a:spcBef>
              <a:buFont typeface="Verdana"/>
              <a:buChar char="•"/>
              <a:tabLst>
                <a:tab pos="356235" algn="l"/>
              </a:tabLst>
            </a:pPr>
            <a:r>
              <a:rPr b="1" spc="-10" dirty="0">
                <a:solidFill>
                  <a:srgbClr val="FF0000"/>
                </a:solidFill>
                <a:latin typeface="Verdana"/>
                <a:cs typeface="Verdana"/>
              </a:rPr>
              <a:t>Associative</a:t>
            </a:r>
            <a:endParaRPr dirty="0">
              <a:latin typeface="Verdana"/>
              <a:cs typeface="Verdana"/>
            </a:endParaRPr>
          </a:p>
          <a:p>
            <a:pPr marL="756285" marR="5080" indent="-287020" algn="just">
              <a:spcBef>
                <a:spcPts val="580"/>
              </a:spcBef>
            </a:pPr>
            <a:r>
              <a:rPr sz="1600" spc="-5" dirty="0" smtClean="0">
                <a:solidFill>
                  <a:srgbClr val="FF0000"/>
                </a:solidFill>
                <a:latin typeface="Verdana"/>
                <a:cs typeface="Verdana"/>
              </a:rPr>
              <a:t>—</a:t>
            </a:r>
            <a:r>
              <a:rPr lang="en-US" sz="1600" spc="-5" dirty="0">
                <a:latin typeface="Verdana"/>
                <a:cs typeface="Verdana"/>
              </a:rPr>
              <a:t>Associative memory, also known as content-addressable memory (CAM), is a type of memory that allows data to be accessed based on its content rather than a specific memory address.</a:t>
            </a:r>
          </a:p>
          <a:p>
            <a:pPr marL="756285" marR="5080" indent="-287020" algn="just">
              <a:lnSpc>
                <a:spcPct val="100000"/>
              </a:lnSpc>
              <a:spcBef>
                <a:spcPts val="580"/>
              </a:spcBef>
            </a:pPr>
            <a:r>
              <a:rPr sz="1600" spc="-5" dirty="0" smtClean="0">
                <a:solidFill>
                  <a:srgbClr val="FF0000"/>
                </a:solidFill>
                <a:latin typeface="Verdana"/>
                <a:cs typeface="Verdana"/>
              </a:rPr>
              <a:t>—</a:t>
            </a:r>
            <a:r>
              <a:rPr sz="1600" spc="-5" dirty="0">
                <a:latin typeface="Verdana"/>
                <a:cs typeface="Verdana"/>
              </a:rPr>
              <a:t>Access </a:t>
            </a:r>
            <a:r>
              <a:rPr sz="1600" spc="-10" dirty="0">
                <a:latin typeface="Verdana"/>
                <a:cs typeface="Verdana"/>
              </a:rPr>
              <a:t>time</a:t>
            </a:r>
            <a:r>
              <a:rPr sz="1600" spc="-20" dirty="0">
                <a:latin typeface="Verdana"/>
                <a:cs typeface="Verdana"/>
              </a:rPr>
              <a:t> </a:t>
            </a:r>
            <a:r>
              <a:rPr sz="1600" spc="-10" dirty="0">
                <a:latin typeface="Verdana"/>
                <a:cs typeface="Verdana"/>
              </a:rPr>
              <a:t>is</a:t>
            </a:r>
            <a:r>
              <a:rPr sz="1600" spc="10" dirty="0">
                <a:latin typeface="Verdana"/>
                <a:cs typeface="Verdana"/>
              </a:rPr>
              <a:t> </a:t>
            </a:r>
            <a:r>
              <a:rPr sz="1600" spc="-10" dirty="0">
                <a:solidFill>
                  <a:srgbClr val="FF0000"/>
                </a:solidFill>
                <a:latin typeface="Verdana"/>
                <a:cs typeface="Verdana"/>
              </a:rPr>
              <a:t>independent</a:t>
            </a:r>
            <a:r>
              <a:rPr sz="1600" spc="5" dirty="0">
                <a:solidFill>
                  <a:srgbClr val="FF0000"/>
                </a:solidFill>
                <a:latin typeface="Verdana"/>
                <a:cs typeface="Verdana"/>
              </a:rPr>
              <a:t> </a:t>
            </a:r>
            <a:r>
              <a:rPr sz="1600" dirty="0">
                <a:solidFill>
                  <a:srgbClr val="FF0000"/>
                </a:solidFill>
                <a:latin typeface="Verdana"/>
                <a:cs typeface="Verdana"/>
              </a:rPr>
              <a:t>of</a:t>
            </a:r>
            <a:r>
              <a:rPr sz="1600" spc="15" dirty="0">
                <a:solidFill>
                  <a:srgbClr val="FF0000"/>
                </a:solidFill>
                <a:latin typeface="Verdana"/>
                <a:cs typeface="Verdana"/>
              </a:rPr>
              <a:t> </a:t>
            </a:r>
            <a:r>
              <a:rPr sz="1600" spc="-5" dirty="0">
                <a:solidFill>
                  <a:srgbClr val="FF0000"/>
                </a:solidFill>
                <a:latin typeface="Verdana"/>
                <a:cs typeface="Verdana"/>
              </a:rPr>
              <a:t>location</a:t>
            </a:r>
            <a:r>
              <a:rPr sz="1600" spc="45" dirty="0">
                <a:solidFill>
                  <a:srgbClr val="FF0000"/>
                </a:solidFill>
                <a:latin typeface="Verdana"/>
                <a:cs typeface="Verdana"/>
              </a:rPr>
              <a:t> </a:t>
            </a:r>
            <a:r>
              <a:rPr sz="1600" dirty="0">
                <a:solidFill>
                  <a:srgbClr val="FF0000"/>
                </a:solidFill>
                <a:latin typeface="Verdana"/>
                <a:cs typeface="Verdana"/>
              </a:rPr>
              <a:t>or </a:t>
            </a:r>
            <a:r>
              <a:rPr sz="1600" spc="-830" dirty="0">
                <a:solidFill>
                  <a:srgbClr val="FF0000"/>
                </a:solidFill>
                <a:latin typeface="Verdana"/>
                <a:cs typeface="Verdana"/>
              </a:rPr>
              <a:t> </a:t>
            </a:r>
            <a:r>
              <a:rPr sz="1600" spc="-10" dirty="0">
                <a:solidFill>
                  <a:srgbClr val="FF0000"/>
                </a:solidFill>
                <a:latin typeface="Verdana"/>
                <a:cs typeface="Verdana"/>
              </a:rPr>
              <a:t>previous</a:t>
            </a:r>
            <a:r>
              <a:rPr sz="1600" spc="40" dirty="0">
                <a:solidFill>
                  <a:srgbClr val="FF0000"/>
                </a:solidFill>
                <a:latin typeface="Verdana"/>
                <a:cs typeface="Verdana"/>
              </a:rPr>
              <a:t> </a:t>
            </a:r>
            <a:r>
              <a:rPr sz="1600" spc="-5" dirty="0">
                <a:solidFill>
                  <a:srgbClr val="FF0000"/>
                </a:solidFill>
                <a:latin typeface="Verdana"/>
                <a:cs typeface="Verdana"/>
              </a:rPr>
              <a:t>access</a:t>
            </a:r>
            <a:endParaRPr lang="en-US" sz="1600" spc="-5" dirty="0">
              <a:solidFill>
                <a:srgbClr val="FF0000"/>
              </a:solidFill>
              <a:latin typeface="Verdana"/>
              <a:cs typeface="Verdana"/>
            </a:endParaRPr>
          </a:p>
          <a:p>
            <a:pPr marL="756285" marR="814705" indent="-287020" algn="just">
              <a:lnSpc>
                <a:spcPct val="100000"/>
              </a:lnSpc>
              <a:spcBef>
                <a:spcPts val="580"/>
              </a:spcBef>
            </a:pPr>
            <a:r>
              <a:rPr lang="en-US" sz="1600" dirty="0">
                <a:latin typeface="Verdana"/>
                <a:cs typeface="Verdana"/>
              </a:rPr>
              <a:t>-a word is retrieved based on a portion of its contents rather than its address</a:t>
            </a:r>
          </a:p>
          <a:p>
            <a:pPr marL="469900" algn="just">
              <a:spcBef>
                <a:spcPts val="575"/>
              </a:spcBef>
            </a:pPr>
            <a:r>
              <a:rPr sz="1600" spc="-5" dirty="0">
                <a:solidFill>
                  <a:srgbClr val="FF0000"/>
                </a:solidFill>
                <a:latin typeface="Verdana"/>
                <a:cs typeface="Verdana"/>
              </a:rPr>
              <a:t>—</a:t>
            </a:r>
            <a:r>
              <a:rPr sz="1600" spc="-5" dirty="0">
                <a:latin typeface="Verdana"/>
                <a:cs typeface="Verdana"/>
              </a:rPr>
              <a:t>e.g. </a:t>
            </a:r>
            <a:r>
              <a:rPr sz="1600" spc="-5" dirty="0" smtClean="0">
                <a:latin typeface="Verdana"/>
                <a:cs typeface="Verdana"/>
              </a:rPr>
              <a:t>cache</a:t>
            </a:r>
            <a:endParaRPr lang="en-US" sz="1600" spc="-5" dirty="0">
              <a:latin typeface="Verdana"/>
              <a:cs typeface="Verdana"/>
            </a:endParaRPr>
          </a:p>
          <a:p>
            <a:pPr marL="469900" algn="just">
              <a:spcBef>
                <a:spcPts val="575"/>
              </a:spcBef>
            </a:pPr>
            <a:endParaRPr lang="en-US" sz="1600" spc="-5" dirty="0">
              <a:latin typeface="Verdana"/>
              <a:cs typeface="Verdana"/>
            </a:endParaRPr>
          </a:p>
          <a:p>
            <a:pPr marL="285750" indent="-285750" algn="just">
              <a:buFont typeface="Arial" pitchFamily="34" charset="0"/>
              <a:buChar char="•"/>
            </a:pPr>
            <a:r>
              <a:rPr lang="en-US" sz="1600" spc="-5" dirty="0" smtClean="0">
                <a:latin typeface="Verdana"/>
                <a:cs typeface="Verdana"/>
              </a:rPr>
              <a:t>Cache </a:t>
            </a:r>
            <a:r>
              <a:rPr lang="en-US" sz="1600" spc="-5" dirty="0">
                <a:latin typeface="Verdana"/>
                <a:cs typeface="Verdana"/>
              </a:rPr>
              <a:t>Memory: Associative memory is often used in cache memory systems where the goal is to quickly determine if a certain piece of data is already stored in the cache. The content (such as part of an address) is checked against all cache entries simultaneously, and if a match is found, the corresponding data is returned</a:t>
            </a:r>
            <a:r>
              <a:rPr lang="en-US" sz="1600" spc="-5" dirty="0" smtClean="0">
                <a:latin typeface="Verdana"/>
                <a:cs typeface="Verdana"/>
              </a:rPr>
              <a:t>.</a:t>
            </a:r>
          </a:p>
          <a:p>
            <a:pPr marL="285750" indent="-285750" algn="just">
              <a:buFont typeface="Arial" pitchFamily="34" charset="0"/>
              <a:buChar char="•"/>
            </a:pPr>
            <a:endParaRPr lang="en-US" sz="1600" spc="-5" dirty="0">
              <a:latin typeface="Verdana"/>
              <a:cs typeface="Verdana"/>
            </a:endParaRPr>
          </a:p>
          <a:p>
            <a:pPr marL="285750" indent="-285750" algn="just">
              <a:buFont typeface="Arial" pitchFamily="34" charset="0"/>
              <a:buChar char="•"/>
            </a:pPr>
            <a:r>
              <a:rPr lang="en-US" sz="1600" spc="-5" dirty="0">
                <a:latin typeface="Verdana"/>
                <a:cs typeface="Verdana"/>
              </a:rPr>
              <a:t>Associative memory is very powerful in applications where rapid searches and pattern matching are required, despite being more complex and expensive to implement than traditional memory.</a:t>
            </a:r>
          </a:p>
          <a:p>
            <a:pPr marL="469900" algn="just">
              <a:lnSpc>
                <a:spcPct val="100000"/>
              </a:lnSpc>
              <a:spcBef>
                <a:spcPts val="575"/>
              </a:spcBef>
            </a:pPr>
            <a:endParaRPr sz="1600" dirty="0">
              <a:latin typeface="Verdana"/>
              <a:cs typeface="Verdan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sz="quarter" idx="13"/>
          </p:nvPr>
        </p:nvSpPr>
        <p:spPr>
          <a:xfrm>
            <a:off x="525144" y="838201"/>
            <a:ext cx="8093710" cy="6242735"/>
          </a:xfrm>
        </p:spPr>
        <p:txBody>
          <a:bodyPr>
            <a:normAutofit fontScale="92500" lnSpcReduction="10000"/>
          </a:bodyPr>
          <a:lstStyle/>
          <a:p>
            <a:pPr marL="355600" marR="85725" indent="-342900" algn="just">
              <a:lnSpc>
                <a:spcPct val="150000"/>
              </a:lnSpc>
              <a:spcBef>
                <a:spcPts val="575"/>
              </a:spcBef>
              <a:buFont typeface="Verdana"/>
              <a:buChar char="•"/>
              <a:tabLst>
                <a:tab pos="354965" algn="l"/>
                <a:tab pos="355600" algn="l"/>
              </a:tabLst>
            </a:pPr>
            <a:r>
              <a:rPr lang="en-US" spc="-5" dirty="0">
                <a:latin typeface="Times New Roman" panose="02020603050405020304" pitchFamily="18" charset="0"/>
                <a:cs typeface="Times New Roman" panose="02020603050405020304" pitchFamily="18" charset="0"/>
              </a:rPr>
              <a:t>key register (K) provides a mask for choosing a particular field or key in the argument word</a:t>
            </a:r>
          </a:p>
          <a:p>
            <a:pPr marL="812800" marR="85725" lvl="1" indent="-342900" algn="just">
              <a:lnSpc>
                <a:spcPct val="150000"/>
              </a:lnSpc>
              <a:spcBef>
                <a:spcPts val="575"/>
              </a:spcBef>
              <a:buFont typeface="Verdana"/>
              <a:buChar char="•"/>
              <a:tabLst>
                <a:tab pos="354965" algn="l"/>
                <a:tab pos="355600" algn="l"/>
              </a:tabLst>
            </a:pPr>
            <a:r>
              <a:rPr lang="en-US" spc="-5" dirty="0">
                <a:latin typeface="Times New Roman" panose="02020603050405020304" pitchFamily="18" charset="0"/>
                <a:cs typeface="Times New Roman" panose="02020603050405020304" pitchFamily="18" charset="0"/>
              </a:rPr>
              <a:t>If the </a:t>
            </a:r>
            <a:r>
              <a:rPr lang="en-US" b="1" spc="-5" dirty="0">
                <a:latin typeface="Times New Roman" panose="02020603050405020304" pitchFamily="18" charset="0"/>
                <a:cs typeface="Times New Roman" panose="02020603050405020304" pitchFamily="18" charset="0"/>
              </a:rPr>
              <a:t>key register contains a binary value of all 1's</a:t>
            </a:r>
            <a:r>
              <a:rPr lang="en-US" spc="-5" dirty="0">
                <a:latin typeface="Times New Roman" panose="02020603050405020304" pitchFamily="18" charset="0"/>
                <a:cs typeface="Times New Roman" panose="02020603050405020304" pitchFamily="18" charset="0"/>
              </a:rPr>
              <a:t>, then the entire argument is compared with content of associative memory</a:t>
            </a:r>
          </a:p>
          <a:p>
            <a:pPr marL="812800" marR="85725" lvl="1" indent="-342900" algn="just">
              <a:lnSpc>
                <a:spcPct val="150000"/>
              </a:lnSpc>
              <a:spcBef>
                <a:spcPts val="575"/>
              </a:spcBef>
              <a:buFont typeface="Verdana"/>
              <a:buChar char="•"/>
              <a:tabLst>
                <a:tab pos="354965" algn="l"/>
                <a:tab pos="355600" algn="l"/>
              </a:tabLst>
            </a:pPr>
            <a:r>
              <a:rPr lang="en-US" spc="-5" dirty="0">
                <a:latin typeface="Times New Roman" panose="02020603050405020304" pitchFamily="18" charset="0"/>
                <a:cs typeface="Times New Roman" panose="02020603050405020304" pitchFamily="18" charset="0"/>
              </a:rPr>
              <a:t>When content of argument register is compared with content of associative memory, match is occurred (corresponding word in match register ,m value is 1)</a:t>
            </a:r>
          </a:p>
          <a:p>
            <a:pPr marL="812800" marR="85725" lvl="1" indent="-342900" algn="just">
              <a:lnSpc>
                <a:spcPct val="150000"/>
              </a:lnSpc>
              <a:spcBef>
                <a:spcPts val="575"/>
              </a:spcBef>
              <a:buFont typeface="Verdana"/>
              <a:buChar char="•"/>
              <a:tabLst>
                <a:tab pos="354965" algn="l"/>
                <a:tab pos="355600" algn="l"/>
              </a:tabLst>
            </a:pPr>
            <a:r>
              <a:rPr lang="en-US" spc="-5" dirty="0">
                <a:latin typeface="Times New Roman" panose="02020603050405020304" pitchFamily="18" charset="0"/>
                <a:cs typeface="Times New Roman" panose="02020603050405020304" pitchFamily="18" charset="0"/>
              </a:rPr>
              <a:t>If </a:t>
            </a:r>
            <a:r>
              <a:rPr lang="en-US" b="1" spc="-5" dirty="0">
                <a:latin typeface="Times New Roman" panose="02020603050405020304" pitchFamily="18" charset="0"/>
                <a:cs typeface="Times New Roman" panose="02020603050405020304" pitchFamily="18" charset="0"/>
              </a:rPr>
              <a:t>key register value is 0, no comparison</a:t>
            </a:r>
            <a:r>
              <a:rPr lang="en-US" spc="-5" dirty="0">
                <a:latin typeface="Times New Roman" panose="02020603050405020304" pitchFamily="18" charset="0"/>
                <a:cs typeface="Times New Roman" panose="02020603050405020304" pitchFamily="18" charset="0"/>
              </a:rPr>
              <a:t>, match is not performed (m value is 0)</a:t>
            </a:r>
          </a:p>
          <a:p>
            <a:pPr marL="355600" marR="85725" indent="-342900" algn="just">
              <a:lnSpc>
                <a:spcPct val="150000"/>
              </a:lnSpc>
              <a:spcBef>
                <a:spcPts val="575"/>
              </a:spcBef>
              <a:buFont typeface="Verdana"/>
              <a:buChar char="•"/>
              <a:tabLst>
                <a:tab pos="354965" algn="l"/>
                <a:tab pos="355600" algn="l"/>
              </a:tabLst>
            </a:pPr>
            <a:r>
              <a:rPr lang="en-US" b="1" spc="-5" dirty="0">
                <a:solidFill>
                  <a:srgbClr val="FF0000"/>
                </a:solidFill>
                <a:latin typeface="Times New Roman" panose="02020603050405020304" pitchFamily="18" charset="0"/>
                <a:cs typeface="Times New Roman" panose="02020603050405020304" pitchFamily="18" charset="0"/>
              </a:rPr>
              <a:t>Reference</a:t>
            </a:r>
            <a:r>
              <a:rPr lang="en-US" b="1" spc="20" dirty="0">
                <a:solidFill>
                  <a:srgbClr val="FF0000"/>
                </a:solidFill>
                <a:latin typeface="Times New Roman" panose="02020603050405020304" pitchFamily="18" charset="0"/>
                <a:cs typeface="Times New Roman" panose="02020603050405020304" pitchFamily="18" charset="0"/>
              </a:rPr>
              <a:t> </a:t>
            </a:r>
            <a:r>
              <a:rPr lang="en-US" b="1" spc="-5" dirty="0">
                <a:solidFill>
                  <a:srgbClr val="FF0000"/>
                </a:solidFill>
                <a:latin typeface="Times New Roman" panose="02020603050405020304" pitchFamily="18" charset="0"/>
                <a:cs typeface="Times New Roman" panose="02020603050405020304" pitchFamily="18" charset="0"/>
              </a:rPr>
              <a:t>clues</a:t>
            </a:r>
            <a:r>
              <a:rPr lang="en-US" b="1" spc="25" dirty="0">
                <a:solidFill>
                  <a:srgbClr val="FF0000"/>
                </a:solidFill>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are "associated"</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with</a:t>
            </a:r>
            <a:r>
              <a:rPr lang="en-US" spc="1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actual</a:t>
            </a:r>
            <a:r>
              <a:rPr lang="en-US" spc="1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memory </a:t>
            </a:r>
            <a:r>
              <a:rPr lang="en-US" spc="-83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contents</a:t>
            </a:r>
            <a:r>
              <a:rPr lang="en-US" spc="1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until</a:t>
            </a:r>
            <a:r>
              <a:rPr lang="en-US" spc="3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a:t>
            </a:r>
            <a:r>
              <a:rPr lang="en-US" spc="-5" dirty="0">
                <a:latin typeface="Times New Roman" panose="02020603050405020304" pitchFamily="18" charset="0"/>
                <a:cs typeface="Times New Roman" panose="02020603050405020304" pitchFamily="18" charset="0"/>
              </a:rPr>
              <a:t>desirable</a:t>
            </a:r>
            <a:r>
              <a:rPr lang="en-US" spc="2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match</a:t>
            </a:r>
            <a:r>
              <a:rPr lang="en-US" spc="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(or</a:t>
            </a:r>
            <a:r>
              <a:rPr lang="en-US" spc="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set</a:t>
            </a:r>
            <a:r>
              <a:rPr lang="en-US" spc="-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a:t>
            </a:r>
            <a:r>
              <a:rPr lang="en-US" spc="2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matches)</a:t>
            </a:r>
            <a:r>
              <a:rPr lang="en-US" spc="-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is </a:t>
            </a:r>
            <a:r>
              <a:rPr lang="en-US" spc="-5" dirty="0">
                <a:latin typeface="Times New Roman" panose="02020603050405020304" pitchFamily="18" charset="0"/>
                <a:cs typeface="Times New Roman" panose="02020603050405020304" pitchFamily="18" charset="0"/>
              </a:rPr>
              <a:t> found.</a:t>
            </a:r>
            <a:endParaRPr lang="en-US" dirty="0">
              <a:latin typeface="Times New Roman" panose="02020603050405020304" pitchFamily="18" charset="0"/>
              <a:cs typeface="Times New Roman" panose="02020603050405020304" pitchFamily="18" charset="0"/>
            </a:endParaRPr>
          </a:p>
          <a:p>
            <a:pPr marL="355600" indent="-342900" algn="just">
              <a:lnSpc>
                <a:spcPct val="100000"/>
              </a:lnSpc>
              <a:spcBef>
                <a:spcPts val="2020"/>
              </a:spcBef>
              <a:buClr>
                <a:srgbClr val="FF0000"/>
              </a:buClr>
              <a:buChar char="•"/>
              <a:tabLst>
                <a:tab pos="354965" algn="l"/>
                <a:tab pos="355600" algn="l"/>
              </a:tabLst>
            </a:pPr>
            <a:r>
              <a:rPr lang="en-US" spc="-5" dirty="0">
                <a:latin typeface="Times New Roman" panose="02020603050405020304" pitchFamily="18" charset="0"/>
                <a:cs typeface="Times New Roman" panose="02020603050405020304" pitchFamily="18" charset="0"/>
              </a:rPr>
              <a:t>Humans</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retrieve</a:t>
            </a:r>
            <a:r>
              <a:rPr lang="en-US" spc="2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information</a:t>
            </a:r>
            <a:r>
              <a:rPr lang="en-US" spc="6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best</a:t>
            </a:r>
            <a:r>
              <a:rPr lang="en-US" dirty="0">
                <a:latin typeface="Times New Roman" panose="02020603050405020304" pitchFamily="18" charset="0"/>
                <a:cs typeface="Times New Roman" panose="02020603050405020304" pitchFamily="18" charset="0"/>
              </a:rPr>
              <a:t> when </a:t>
            </a:r>
            <a:r>
              <a:rPr lang="en-US" spc="-10" dirty="0">
                <a:latin typeface="Times New Roman" panose="02020603050405020304" pitchFamily="18" charset="0"/>
                <a:cs typeface="Times New Roman" panose="02020603050405020304" pitchFamily="18" charset="0"/>
              </a:rPr>
              <a:t>it</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can</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be</a:t>
            </a:r>
            <a:r>
              <a:rPr lang="en-US"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linked</a:t>
            </a:r>
            <a:r>
              <a:rPr lang="en-US"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other</a:t>
            </a:r>
            <a:r>
              <a:rPr lang="en-US" spc="-10" dirty="0">
                <a:latin typeface="Times New Roman" panose="02020603050405020304" pitchFamily="18" charset="0"/>
                <a:cs typeface="Times New Roman" panose="02020603050405020304" pitchFamily="18" charset="0"/>
              </a:rPr>
              <a:t> related</a:t>
            </a:r>
            <a:r>
              <a:rPr lang="en-US" spc="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information.</a:t>
            </a: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dirty="0"/>
          </a:p>
        </p:txBody>
      </p:sp>
    </p:spTree>
    <p:extLst>
      <p:ext uri="{BB962C8B-B14F-4D97-AF65-F5344CB8AC3E}">
        <p14:creationId xmlns:p14="http://schemas.microsoft.com/office/powerpoint/2010/main" val="3574953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2982595" cy="452120"/>
          </a:xfrm>
          <a:prstGeom prst="rect">
            <a:avLst/>
          </a:prstGeom>
        </p:spPr>
        <p:txBody>
          <a:bodyPr vert="horz" wrap="square" lIns="0" tIns="12065" rIns="0" bIns="0" rtlCol="0">
            <a:spAutoFit/>
          </a:bodyPr>
          <a:lstStyle/>
          <a:p>
            <a:pPr marL="12700">
              <a:lnSpc>
                <a:spcPct val="100000"/>
              </a:lnSpc>
              <a:spcBef>
                <a:spcPts val="95"/>
              </a:spcBef>
            </a:pPr>
            <a:r>
              <a:rPr spc="-10" dirty="0"/>
              <a:t>Virtual</a:t>
            </a:r>
            <a:r>
              <a:rPr spc="-30" dirty="0"/>
              <a:t> </a:t>
            </a:r>
            <a:r>
              <a:rPr spc="-10" dirty="0"/>
              <a:t>Memory</a:t>
            </a:r>
          </a:p>
        </p:txBody>
      </p:sp>
      <p:pic>
        <p:nvPicPr>
          <p:cNvPr id="3" name="object 3"/>
          <p:cNvPicPr/>
          <p:nvPr/>
        </p:nvPicPr>
        <p:blipFill>
          <a:blip r:embed="rId2" cstate="print"/>
          <a:stretch>
            <a:fillRect/>
          </a:stretch>
        </p:blipFill>
        <p:spPr>
          <a:xfrm>
            <a:off x="144000" y="1371600"/>
            <a:ext cx="9000000" cy="3558377"/>
          </a:xfrm>
          <a:prstGeom prst="rect">
            <a:avLst/>
          </a:prstGeom>
        </p:spPr>
      </p:pic>
      <p:sp>
        <p:nvSpPr>
          <p:cNvPr id="4" name="TextBox 3"/>
          <p:cNvSpPr txBox="1"/>
          <p:nvPr/>
        </p:nvSpPr>
        <p:spPr>
          <a:xfrm>
            <a:off x="304800" y="5105400"/>
            <a:ext cx="8382000" cy="1323439"/>
          </a:xfrm>
          <a:prstGeom prst="rect">
            <a:avLst/>
          </a:prstGeom>
          <a:noFill/>
        </p:spPr>
        <p:txBody>
          <a:bodyPr wrap="square" rtlCol="0">
            <a:spAutoFit/>
          </a:bodyPr>
          <a:lstStyle/>
          <a:p>
            <a:pPr algn="just">
              <a:buFont typeface="Arial" pitchFamily="34" charset="0"/>
              <a:buChar char="•"/>
            </a:pPr>
            <a:r>
              <a:rPr lang="en-US" sz="2000" dirty="0">
                <a:latin typeface="Times New Roman" pitchFamily="18" charset="0"/>
                <a:cs typeface="Times New Roman" pitchFamily="18" charset="0"/>
              </a:rPr>
              <a:t>Memory management is a method in the operating system to </a:t>
            </a:r>
            <a:r>
              <a:rPr lang="en-US" sz="2000" b="1" dirty="0">
                <a:latin typeface="Times New Roman" pitchFamily="18" charset="0"/>
                <a:cs typeface="Times New Roman" pitchFamily="18" charset="0"/>
              </a:rPr>
              <a:t>manage operations between main memory and disk during process execution. </a:t>
            </a:r>
          </a:p>
          <a:p>
            <a:pPr algn="just">
              <a:buFont typeface="Arial" pitchFamily="34" charset="0"/>
              <a:buChar char="•"/>
            </a:pPr>
            <a:r>
              <a:rPr lang="en-US" sz="2000" dirty="0">
                <a:latin typeface="Times New Roman" pitchFamily="18" charset="0"/>
                <a:cs typeface="Times New Roman" pitchFamily="18" charset="0"/>
              </a:rPr>
              <a:t>The main aim of memory management is to achieve </a:t>
            </a:r>
            <a:r>
              <a:rPr lang="en-US" sz="2000" b="1" dirty="0">
                <a:latin typeface="Times New Roman" pitchFamily="18" charset="0"/>
                <a:cs typeface="Times New Roman" pitchFamily="18" charset="0"/>
              </a:rPr>
              <a:t>efficient utilization of memory. </a:t>
            </a:r>
            <a:r>
              <a:rPr lang="en-US" b="1" dirty="0"/>
              <a:t>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457200" y="838200"/>
            <a:ext cx="8093710" cy="5047536"/>
          </a:xfrm>
        </p:spPr>
        <p:txBody>
          <a:bodyPr/>
          <a:lstStyle/>
          <a:p>
            <a:pPr algn="just">
              <a:buFont typeface="Arial" pitchFamily="34" charset="0"/>
              <a:buChar char="•"/>
            </a:pPr>
            <a:r>
              <a:rPr lang="en-US" sz="2400" dirty="0">
                <a:latin typeface="Times New Roman" pitchFamily="18" charset="0"/>
                <a:cs typeface="Times New Roman" pitchFamily="18" charset="0"/>
              </a:rPr>
              <a:t>All modern CPUs have memory management units (MMUs) that support virtual memory. </a:t>
            </a:r>
          </a:p>
          <a:p>
            <a:pPr algn="just">
              <a:buFont typeface="Arial" pitchFamily="34" charset="0"/>
              <a:buChar char="•"/>
            </a:pPr>
            <a:r>
              <a:rPr lang="en-US" sz="2400" dirty="0">
                <a:latin typeface="Times New Roman" pitchFamily="18" charset="0"/>
                <a:cs typeface="Times New Roman" pitchFamily="18" charset="0"/>
              </a:rPr>
              <a:t>Virtual memory is a method that computers use to </a:t>
            </a:r>
            <a:r>
              <a:rPr lang="en-US" sz="2400" b="1" dirty="0">
                <a:latin typeface="Times New Roman" pitchFamily="18" charset="0"/>
                <a:cs typeface="Times New Roman" pitchFamily="18" charset="0"/>
              </a:rPr>
              <a:t>manage storage space to keep systems running quickly and efficiently.</a:t>
            </a:r>
            <a:r>
              <a:rPr lang="en-US" sz="2400" dirty="0">
                <a:latin typeface="Times New Roman" pitchFamily="18" charset="0"/>
                <a:cs typeface="Times New Roman" pitchFamily="18" charset="0"/>
              </a:rPr>
              <a:t> </a:t>
            </a:r>
          </a:p>
          <a:p>
            <a:pPr algn="just">
              <a:buFont typeface="Arial" pitchFamily="34" charset="0"/>
              <a:buChar char="•"/>
            </a:pPr>
            <a:r>
              <a:rPr lang="en-US" sz="2400" dirty="0">
                <a:latin typeface="Times New Roman" pitchFamily="18" charset="0"/>
                <a:cs typeface="Times New Roman" pitchFamily="18" charset="0"/>
              </a:rPr>
              <a:t>Virtual memory uses both the computer's software and hardware to work. </a:t>
            </a:r>
          </a:p>
          <a:p>
            <a:pPr algn="just">
              <a:buFont typeface="Arial" pitchFamily="34" charset="0"/>
              <a:buChar char="•"/>
            </a:pPr>
            <a:r>
              <a:rPr lang="en-US" sz="2400" dirty="0">
                <a:latin typeface="Times New Roman" pitchFamily="18" charset="0"/>
                <a:cs typeface="Times New Roman" pitchFamily="18" charset="0"/>
              </a:rPr>
              <a:t>It transfers processes between the computer's RAM and hard disk by copying any files from the computer's RAM that aren't currently in use and moving them to the hard disk. </a:t>
            </a:r>
          </a:p>
          <a:p>
            <a:pPr algn="just">
              <a:buFont typeface="Arial" pitchFamily="34" charset="0"/>
              <a:buChar char="•"/>
            </a:pPr>
            <a:r>
              <a:rPr lang="en-US" sz="2400" dirty="0">
                <a:latin typeface="Times New Roman" pitchFamily="18" charset="0"/>
                <a:cs typeface="Times New Roman" pitchFamily="18" charset="0"/>
              </a:rPr>
              <a:t>By </a:t>
            </a:r>
            <a:r>
              <a:rPr lang="en-US" sz="2400" b="1" dirty="0">
                <a:latin typeface="Times New Roman" pitchFamily="18" charset="0"/>
                <a:cs typeface="Times New Roman" pitchFamily="18" charset="0"/>
              </a:rPr>
              <a:t>moving unused files to the hard disk</a:t>
            </a:r>
            <a:r>
              <a:rPr lang="en-US" sz="2400" dirty="0">
                <a:latin typeface="Times New Roman" pitchFamily="18" charset="0"/>
                <a:cs typeface="Times New Roman" pitchFamily="18" charset="0"/>
              </a:rPr>
              <a:t>, a computer frees up space in its RAM to perform current tasks</a:t>
            </a:r>
          </a:p>
          <a:p>
            <a:pPr algn="just">
              <a:buFont typeface="Arial" pitchFamily="34" charset="0"/>
              <a:buChar char="•"/>
            </a:pPr>
            <a:endParaRPr lang="en-US" sz="2400" dirty="0">
              <a:latin typeface="Times New Roman" pitchFamily="18" charset="0"/>
              <a:cs typeface="Times New Roman" pitchFamily="18" charset="0"/>
            </a:endParaRPr>
          </a:p>
          <a:p>
            <a:pPr algn="just">
              <a:buFont typeface="Arial" pitchFamily="34" charset="0"/>
              <a:buChar char="•"/>
            </a:pPr>
            <a:endParaRPr lang="en-US" dirty="0">
              <a:latin typeface="Times New Roman" pitchFamily="18" charset="0"/>
              <a:cs typeface="Times New Roman" pitchFamily="18" charset="0"/>
            </a:endParaRPr>
          </a:p>
          <a:p>
            <a:pPr algn="just">
              <a:buFont typeface="Arial" pitchFamily="34" charset="0"/>
              <a:buChar char="•"/>
            </a:pPr>
            <a:endParaRPr lang="en-US" dirty="0">
              <a:latin typeface="Times New Roman" pitchFamily="18" charset="0"/>
              <a:cs typeface="Times New Roman"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2954655"/>
          </a:xfrm>
        </p:spPr>
        <p:txBody>
          <a:bodyPr/>
          <a:lstStyle/>
          <a:p>
            <a:pPr algn="just">
              <a:buFont typeface="Arial" pitchFamily="34" charset="0"/>
              <a:buChar char="•"/>
            </a:pPr>
            <a:r>
              <a:rPr lang="en-US" sz="2400" dirty="0">
                <a:latin typeface="Times New Roman" pitchFamily="18" charset="0"/>
                <a:cs typeface="Times New Roman" pitchFamily="18" charset="0"/>
              </a:rPr>
              <a:t>virtual memory increases the computer's capacity to do work.</a:t>
            </a:r>
          </a:p>
          <a:p>
            <a:pPr algn="just">
              <a:buFont typeface="Arial" pitchFamily="34" charset="0"/>
              <a:buChar char="•"/>
            </a:pPr>
            <a:r>
              <a:rPr lang="en-US" sz="2400" dirty="0">
                <a:latin typeface="Times New Roman" pitchFamily="18" charset="0"/>
                <a:cs typeface="Times New Roman" pitchFamily="18" charset="0"/>
              </a:rPr>
              <a:t>Installing more RAM chips can be expensive, so virtual memory allows the computer to move files between systems as needed to optimize its use of the available RAM.</a:t>
            </a:r>
          </a:p>
          <a:p>
            <a:pPr algn="just">
              <a:buFont typeface="Arial" pitchFamily="34" charset="0"/>
              <a:buChar char="•"/>
            </a:pPr>
            <a:r>
              <a:rPr lang="en-US" sz="2400" dirty="0">
                <a:latin typeface="Times New Roman" pitchFamily="18" charset="0"/>
                <a:cs typeface="Times New Roman" pitchFamily="18" charset="0"/>
              </a:rPr>
              <a:t>They provide "page tables" that are used to translate between the program's "virtual" addresses and the "real" addresses in RAM and storage</a:t>
            </a:r>
          </a:p>
          <a:p>
            <a:pPr>
              <a:buFont typeface="Arial" pitchFamily="34" charset="0"/>
              <a:buChar char="•"/>
            </a:pPr>
            <a:endParaRPr lang="en-US" sz="2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5800" y="0"/>
            <a:ext cx="7835900" cy="6857997"/>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2154436"/>
          </a:xfrm>
        </p:spPr>
        <p:txBody>
          <a:bodyPr>
            <a:normAutofit fontScale="92500" lnSpcReduction="10000"/>
          </a:bodyPr>
          <a:lstStyle/>
          <a:p>
            <a:pPr algn="just">
              <a:buFont typeface="Arial" pitchFamily="34" charset="0"/>
              <a:buChar char="•"/>
            </a:pPr>
            <a:r>
              <a:rPr lang="en-US" b="1" dirty="0">
                <a:latin typeface="Times New Roman" pitchFamily="18" charset="0"/>
                <a:cs typeface="Times New Roman" pitchFamily="18" charset="0"/>
              </a:rPr>
              <a:t>Memory Is Extended to Storage</a:t>
            </a:r>
          </a:p>
          <a:p>
            <a:pPr algn="just">
              <a:buFont typeface="Arial" pitchFamily="34" charset="0"/>
              <a:buChar char="•"/>
            </a:pPr>
            <a:r>
              <a:rPr lang="en-US" dirty="0">
                <a:latin typeface="Times New Roman" pitchFamily="18" charset="0"/>
                <a:cs typeface="Times New Roman" pitchFamily="18" charset="0"/>
              </a:rPr>
              <a:t>The computer's RAM is divided into "pages," typically 4KB in size. </a:t>
            </a:r>
          </a:p>
          <a:p>
            <a:pPr algn="just">
              <a:buFont typeface="Arial" pitchFamily="34" charset="0"/>
              <a:buChar char="•"/>
            </a:pPr>
            <a:r>
              <a:rPr lang="en-US" dirty="0">
                <a:latin typeface="Times New Roman" pitchFamily="18" charset="0"/>
                <a:cs typeface="Times New Roman" pitchFamily="18" charset="0"/>
              </a:rPr>
              <a:t>When RAM fills up, pages not currently in use by open programs are written to storage in a "swap file." </a:t>
            </a:r>
          </a:p>
          <a:p>
            <a:pPr algn="just">
              <a:buFont typeface="Arial" pitchFamily="34" charset="0"/>
              <a:buChar char="•"/>
            </a:pPr>
            <a:r>
              <a:rPr lang="en-US" dirty="0">
                <a:latin typeface="Times New Roman" pitchFamily="18" charset="0"/>
                <a:cs typeface="Times New Roman" pitchFamily="18" charset="0"/>
              </a:rPr>
              <a:t>When instructions in a swapped out page are required again, some other page in RAM is written to storage to make room</a:t>
            </a:r>
          </a:p>
          <a:p>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4097"/>
            <a:ext cx="2974975" cy="3410549"/>
          </a:xfrm>
          <a:prstGeom prst="rect">
            <a:avLst/>
          </a:prstGeom>
        </p:spPr>
        <p:txBody>
          <a:bodyPr vert="horz" wrap="square" lIns="0" tIns="12065" rIns="0" bIns="0" rtlCol="0">
            <a:spAutoFit/>
          </a:bodyPr>
          <a:lstStyle/>
          <a:p>
            <a:pPr marL="355600" marR="1131570" indent="-342900">
              <a:lnSpc>
                <a:spcPct val="100000"/>
              </a:lnSpc>
              <a:spcBef>
                <a:spcPts val="95"/>
              </a:spcBef>
              <a:buClr>
                <a:srgbClr val="FF0000"/>
              </a:buClr>
              <a:buChar char="•"/>
              <a:tabLst>
                <a:tab pos="355600" algn="l"/>
              </a:tabLst>
            </a:pPr>
            <a:r>
              <a:rPr sz="2800" spc="-5" dirty="0">
                <a:latin typeface="Verdana"/>
                <a:cs typeface="Verdana"/>
              </a:rPr>
              <a:t>Virtual </a:t>
            </a:r>
            <a:r>
              <a:rPr sz="2800" dirty="0">
                <a:latin typeface="Verdana"/>
                <a:cs typeface="Verdana"/>
              </a:rPr>
              <a:t> </a:t>
            </a:r>
            <a:r>
              <a:rPr sz="2800" spc="-5" dirty="0">
                <a:latin typeface="Verdana"/>
                <a:cs typeface="Verdana"/>
              </a:rPr>
              <a:t>me</a:t>
            </a:r>
            <a:r>
              <a:rPr sz="2800" dirty="0">
                <a:latin typeface="Verdana"/>
                <a:cs typeface="Verdana"/>
              </a:rPr>
              <a:t>m</a:t>
            </a:r>
            <a:r>
              <a:rPr sz="2800" spc="-5" dirty="0">
                <a:latin typeface="Verdana"/>
                <a:cs typeface="Verdana"/>
              </a:rPr>
              <a:t>o</a:t>
            </a:r>
            <a:r>
              <a:rPr sz="2800" spc="-20" dirty="0">
                <a:latin typeface="Verdana"/>
                <a:cs typeface="Verdana"/>
              </a:rPr>
              <a:t>r</a:t>
            </a:r>
            <a:r>
              <a:rPr sz="2800" spc="-5" dirty="0">
                <a:latin typeface="Verdana"/>
                <a:cs typeface="Verdana"/>
              </a:rPr>
              <a:t>y</a:t>
            </a:r>
            <a:endParaRPr sz="2800" dirty="0">
              <a:latin typeface="Verdana"/>
              <a:cs typeface="Verdana"/>
            </a:endParaRPr>
          </a:p>
          <a:p>
            <a:pPr marL="12700" algn="just">
              <a:spcBef>
                <a:spcPts val="2515"/>
              </a:spcBef>
            </a:pPr>
            <a:r>
              <a:rPr sz="2400" spc="-5" dirty="0">
                <a:latin typeface="Times New Roman" panose="02020603050405020304" pitchFamily="18" charset="0"/>
                <a:cs typeface="Times New Roman" panose="02020603050405020304" pitchFamily="18" charset="0"/>
              </a:rPr>
              <a:t>Allows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more</a:t>
            </a:r>
            <a:endParaRPr sz="2400" dirty="0">
              <a:latin typeface="Times New Roman" panose="02020603050405020304" pitchFamily="18" charset="0"/>
              <a:cs typeface="Times New Roman" panose="02020603050405020304" pitchFamily="18" charset="0"/>
            </a:endParaRPr>
          </a:p>
          <a:p>
            <a:pPr marL="12700" marR="5080" algn="just"/>
            <a:r>
              <a:rPr sz="2400" spc="-5" dirty="0">
                <a:latin typeface="Times New Roman" panose="02020603050405020304" pitchFamily="18" charset="0"/>
                <a:cs typeface="Times New Roman" panose="02020603050405020304" pitchFamily="18" charset="0"/>
              </a:rPr>
              <a:t>programs</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to</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 </a:t>
            </a:r>
            <a:r>
              <a:rPr sz="2400" dirty="0">
                <a:latin typeface="Times New Roman" panose="02020603050405020304" pitchFamily="18" charset="0"/>
                <a:cs typeface="Times New Roman" panose="02020603050405020304" pitchFamily="18" charset="0"/>
              </a:rPr>
              <a:t> opened </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simultaneously</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by </a:t>
            </a:r>
            <a:r>
              <a:rPr sz="2400" dirty="0">
                <a:latin typeface="Times New Roman" panose="02020603050405020304" pitchFamily="18" charset="0"/>
                <a:cs typeface="Times New Roman" panose="02020603050405020304" pitchFamily="18" charset="0"/>
              </a:rPr>
              <a:t> using </a:t>
            </a:r>
            <a:r>
              <a:rPr sz="2400" spc="-5" dirty="0">
                <a:latin typeface="Times New Roman" panose="02020603050405020304" pitchFamily="18" charset="0"/>
                <a:cs typeface="Times New Roman" panose="02020603050405020304" pitchFamily="18" charset="0"/>
              </a:rPr>
              <a:t>the</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hard</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disk</a:t>
            </a:r>
            <a:endParaRPr sz="2400" dirty="0">
              <a:latin typeface="Times New Roman" panose="02020603050405020304" pitchFamily="18" charset="0"/>
              <a:cs typeface="Times New Roman" panose="02020603050405020304" pitchFamily="18" charset="0"/>
            </a:endParaRPr>
          </a:p>
          <a:p>
            <a:pPr marL="12700" marR="23495" algn="just"/>
            <a:r>
              <a:rPr sz="2400" dirty="0">
                <a:latin typeface="Times New Roman" panose="02020603050405020304" pitchFamily="18" charset="0"/>
                <a:cs typeface="Times New Roman" panose="02020603050405020304" pitchFamily="18" charset="0"/>
              </a:rPr>
              <a:t>as </a:t>
            </a:r>
            <a:r>
              <a:rPr sz="2400" spc="-5" dirty="0">
                <a:latin typeface="Times New Roman" panose="02020603050405020304" pitchFamily="18" charset="0"/>
                <a:cs typeface="Times New Roman" panose="02020603050405020304" pitchFamily="18" charset="0"/>
              </a:rPr>
              <a:t>temporary </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storage</a:t>
            </a:r>
            <a:r>
              <a:rPr sz="2400" spc="-2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of</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memory </a:t>
            </a:r>
            <a:r>
              <a:rPr sz="2400" spc="-8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pages.</a:t>
            </a:r>
            <a:endParaRPr sz="24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4267200" y="17462"/>
            <a:ext cx="4876799" cy="6840535"/>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1846659"/>
          </a:xfrm>
        </p:spPr>
        <p:txBody>
          <a:bodyPr>
            <a:normAutofit fontScale="85000" lnSpcReduction="20000"/>
          </a:bodyPr>
          <a:lstStyle/>
          <a:p>
            <a:pPr>
              <a:buFont typeface="Arial" pitchFamily="34" charset="0"/>
              <a:buChar char="•"/>
            </a:pPr>
            <a:r>
              <a:rPr lang="en-US" b="1" dirty="0">
                <a:latin typeface="Times New Roman" pitchFamily="18" charset="0"/>
                <a:cs typeface="Times New Roman" pitchFamily="18" charset="0"/>
              </a:rPr>
              <a:t>Page Out, Page In</a:t>
            </a:r>
          </a:p>
          <a:p>
            <a:pPr>
              <a:buFont typeface="Arial" pitchFamily="34" charset="0"/>
              <a:buChar char="•"/>
            </a:pPr>
            <a:r>
              <a:rPr lang="en-US" dirty="0">
                <a:latin typeface="Times New Roman" pitchFamily="18" charset="0"/>
                <a:cs typeface="Times New Roman" pitchFamily="18" charset="0"/>
              </a:rPr>
              <a:t>When real memory (RAM) is full and the current program needs instructions that are not in RAM, pages are swapped. </a:t>
            </a:r>
          </a:p>
          <a:p>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In this example, program A needs a page from the disk, and a page from program C is swapped out to make room.</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290525"/>
            <a:ext cx="5243830" cy="635000"/>
          </a:xfrm>
          <a:prstGeom prst="rect">
            <a:avLst/>
          </a:prstGeom>
        </p:spPr>
        <p:txBody>
          <a:bodyPr vert="horz" wrap="square" lIns="0" tIns="12065" rIns="0" bIns="0" rtlCol="0">
            <a:spAutoFit/>
          </a:bodyPr>
          <a:lstStyle/>
          <a:p>
            <a:pPr marL="12700">
              <a:lnSpc>
                <a:spcPct val="100000"/>
              </a:lnSpc>
              <a:spcBef>
                <a:spcPts val="95"/>
              </a:spcBef>
            </a:pPr>
            <a:r>
              <a:rPr sz="4000" spc="-5" dirty="0"/>
              <a:t>VIRTUAL</a:t>
            </a:r>
            <a:r>
              <a:rPr sz="4000" spc="-40" dirty="0"/>
              <a:t> </a:t>
            </a:r>
            <a:r>
              <a:rPr sz="4000" spc="-10" dirty="0"/>
              <a:t>MEMORY</a:t>
            </a:r>
            <a:endParaRPr sz="4000" dirty="0"/>
          </a:p>
        </p:txBody>
      </p:sp>
      <p:sp>
        <p:nvSpPr>
          <p:cNvPr id="3" name="object 3"/>
          <p:cNvSpPr txBox="1"/>
          <p:nvPr/>
        </p:nvSpPr>
        <p:spPr>
          <a:xfrm>
            <a:off x="78739" y="1115314"/>
            <a:ext cx="8985250" cy="5488682"/>
          </a:xfrm>
          <a:prstGeom prst="rect">
            <a:avLst/>
          </a:prstGeom>
        </p:spPr>
        <p:txBody>
          <a:bodyPr vert="horz" wrap="square" lIns="0" tIns="12700" rIns="0" bIns="0" rtlCol="0">
            <a:spAutoFit/>
          </a:bodyPr>
          <a:lstStyle/>
          <a:p>
            <a:pPr marL="355600" indent="-342900">
              <a:lnSpc>
                <a:spcPct val="100000"/>
              </a:lnSpc>
              <a:spcBef>
                <a:spcPts val="100"/>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32</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64MB</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RAM</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available</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for</a:t>
            </a:r>
            <a:r>
              <a:rPr sz="2000" spc="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CPU usage.</a:t>
            </a:r>
          </a:p>
          <a:p>
            <a:pPr>
              <a:lnSpc>
                <a:spcPct val="100000"/>
              </a:lnSpc>
              <a:spcBef>
                <a:spcPts val="5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Users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expect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their</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programs</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run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once.</a:t>
            </a:r>
            <a:endParaRPr sz="2000" dirty="0">
              <a:latin typeface="Times New Roman" panose="02020603050405020304" pitchFamily="18" charset="0"/>
              <a:cs typeface="Times New Roman" panose="02020603050405020304" pitchFamily="18" charset="0"/>
            </a:endParaRPr>
          </a:p>
          <a:p>
            <a:pPr marL="355600" marR="1943100" indent="-342900">
              <a:lnSpc>
                <a:spcPct val="200100"/>
              </a:lnSpc>
              <a:spcBef>
                <a:spcPts val="575"/>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Ex Email program,a </a:t>
            </a:r>
            <a:r>
              <a:rPr sz="2000" dirty="0">
                <a:latin typeface="Times New Roman" panose="02020603050405020304" pitchFamily="18" charset="0"/>
                <a:cs typeface="Times New Roman" panose="02020603050405020304" pitchFamily="18" charset="0"/>
              </a:rPr>
              <a:t>Web </a:t>
            </a:r>
            <a:r>
              <a:rPr sz="2000" spc="-5" dirty="0">
                <a:latin typeface="Times New Roman" panose="02020603050405020304" pitchFamily="18" charset="0"/>
                <a:cs typeface="Times New Roman" panose="02020603050405020304" pitchFamily="18" charset="0"/>
              </a:rPr>
              <a:t>browser </a:t>
            </a:r>
            <a:r>
              <a:rPr sz="2000" dirty="0">
                <a:latin typeface="Times New Roman" panose="02020603050405020304" pitchFamily="18" charset="0"/>
                <a:cs typeface="Times New Roman" panose="02020603050405020304" pitchFamily="18" charset="0"/>
              </a:rPr>
              <a:t>and </a:t>
            </a:r>
            <a:r>
              <a:rPr sz="2000" spc="-5" dirty="0">
                <a:latin typeface="Times New Roman" panose="02020603050405020304" pitchFamily="18" charset="0"/>
                <a:cs typeface="Times New Roman" panose="02020603050405020304" pitchFamily="18" charset="0"/>
              </a:rPr>
              <a:t>word </a:t>
            </a:r>
            <a:r>
              <a:rPr sz="2000" spc="-8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processor(all</a:t>
            </a:r>
            <a:r>
              <a:rPr sz="2000" spc="4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in</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RAM </a:t>
            </a:r>
            <a:r>
              <a:rPr sz="2000" spc="-10" dirty="0">
                <a:latin typeface="Times New Roman" panose="02020603050405020304" pitchFamily="18" charset="0"/>
                <a:cs typeface="Times New Roman" panose="02020603050405020304" pitchFamily="18" charset="0"/>
              </a:rPr>
              <a:t>simultaneously)</a:t>
            </a:r>
            <a:endParaRPr sz="2000" dirty="0">
              <a:latin typeface="Times New Roman" panose="02020603050405020304" pitchFamily="18" charset="0"/>
              <a:cs typeface="Times New Roman" panose="02020603050405020304" pitchFamily="18" charset="0"/>
            </a:endParaRPr>
          </a:p>
          <a:p>
            <a:pPr marL="355600" marR="5080" indent="-342900">
              <a:lnSpc>
                <a:spcPct val="200000"/>
              </a:lnSpc>
              <a:spcBef>
                <a:spcPts val="575"/>
              </a:spcBef>
              <a:buClr>
                <a:srgbClr val="FF0000"/>
              </a:buClr>
              <a:buChar char="•"/>
              <a:tabLst>
                <a:tab pos="354965" algn="l"/>
                <a:tab pos="355600" algn="l"/>
                <a:tab pos="1161415" algn="l"/>
                <a:tab pos="2005964" algn="l"/>
                <a:tab pos="2593340" algn="l"/>
                <a:tab pos="3592829" algn="l"/>
                <a:tab pos="4375150" algn="l"/>
                <a:tab pos="5278755" algn="l"/>
                <a:tab pos="5943600" algn="l"/>
                <a:tab pos="6854825" algn="l"/>
                <a:tab pos="7743825" algn="l"/>
              </a:tabLst>
            </a:pPr>
            <a:r>
              <a:rPr sz="2000" dirty="0">
                <a:latin typeface="Times New Roman" panose="02020603050405020304" pitchFamily="18" charset="0"/>
                <a:cs typeface="Times New Roman" panose="02020603050405020304" pitchFamily="18" charset="0"/>
              </a:rPr>
              <a:t>Find	</a:t>
            </a:r>
            <a:r>
              <a:rPr sz="2000" spc="-5" dirty="0">
                <a:latin typeface="Times New Roman" panose="02020603050405020304" pitchFamily="18" charset="0"/>
                <a:cs typeface="Times New Roman" panose="02020603050405020304" pitchFamily="18" charset="0"/>
              </a:rPr>
              <a:t>RA</a:t>
            </a:r>
            <a:r>
              <a:rPr sz="2000" dirty="0">
                <a:latin typeface="Times New Roman" panose="02020603050405020304" pitchFamily="18" charset="0"/>
                <a:cs typeface="Times New Roman" panose="02020603050405020304" pitchFamily="18" charset="0"/>
              </a:rPr>
              <a:t>M	</a:t>
            </a:r>
            <a:r>
              <a:rPr sz="2000" spc="5" dirty="0">
                <a:latin typeface="Times New Roman" panose="02020603050405020304" pitchFamily="18" charset="0"/>
                <a:cs typeface="Times New Roman" panose="02020603050405020304" pitchFamily="18" charset="0"/>
              </a:rPr>
              <a:t>f</a:t>
            </a:r>
            <a:r>
              <a:rPr sz="2000" dirty="0">
                <a:latin typeface="Times New Roman" panose="02020603050405020304" pitchFamily="18" charset="0"/>
                <a:cs typeface="Times New Roman" panose="02020603050405020304" pitchFamily="18" charset="0"/>
              </a:rPr>
              <a:t>or	a</a:t>
            </a:r>
            <a:r>
              <a:rPr sz="2000" spc="-10" dirty="0">
                <a:latin typeface="Times New Roman" panose="02020603050405020304" pitchFamily="18" charset="0"/>
                <a:cs typeface="Times New Roman" panose="02020603050405020304" pitchFamily="18" charset="0"/>
              </a:rPr>
              <a:t>r</a:t>
            </a:r>
            <a:r>
              <a:rPr sz="2000" dirty="0">
                <a:latin typeface="Times New Roman" panose="02020603050405020304" pitchFamily="18" charset="0"/>
                <a:cs typeface="Times New Roman" panose="02020603050405020304" pitchFamily="18" charset="0"/>
              </a:rPr>
              <a:t>e</a:t>
            </a:r>
            <a:r>
              <a:rPr sz="2000" spc="5"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s	</a:t>
            </a:r>
            <a:r>
              <a:rPr sz="2000" spc="-5" dirty="0">
                <a:latin typeface="Times New Roman" panose="02020603050405020304" pitchFamily="18" charset="0"/>
                <a:cs typeface="Times New Roman" panose="02020603050405020304" pitchFamily="18" charset="0"/>
              </a:rPr>
              <a:t>t</a:t>
            </a:r>
            <a:r>
              <a:rPr sz="2000" dirty="0">
                <a:latin typeface="Times New Roman" panose="02020603050405020304" pitchFamily="18" charset="0"/>
                <a:cs typeface="Times New Roman" panose="02020603050405020304" pitchFamily="18" charset="0"/>
              </a:rPr>
              <a:t>hat	h</a:t>
            </a:r>
            <a:r>
              <a:rPr sz="2000" spc="10"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ve	n</a:t>
            </a:r>
            <a:r>
              <a:rPr sz="2000" spc="10" dirty="0">
                <a:latin typeface="Times New Roman" panose="02020603050405020304" pitchFamily="18" charset="0"/>
                <a:cs typeface="Times New Roman" panose="02020603050405020304" pitchFamily="18" charset="0"/>
              </a:rPr>
              <a:t>o</a:t>
            </a:r>
            <a:r>
              <a:rPr sz="2000" dirty="0">
                <a:latin typeface="Times New Roman" panose="02020603050405020304" pitchFamily="18" charset="0"/>
                <a:cs typeface="Times New Roman" panose="02020603050405020304" pitchFamily="18" charset="0"/>
              </a:rPr>
              <a:t>t	</a:t>
            </a:r>
            <a:r>
              <a:rPr sz="2000" spc="10" dirty="0">
                <a:latin typeface="Times New Roman" panose="02020603050405020304" pitchFamily="18" charset="0"/>
                <a:cs typeface="Times New Roman" panose="02020603050405020304" pitchFamily="18" charset="0"/>
              </a:rPr>
              <a:t>b</a:t>
            </a:r>
            <a:r>
              <a:rPr sz="2000" dirty="0">
                <a:latin typeface="Times New Roman" panose="02020603050405020304" pitchFamily="18" charset="0"/>
                <a:cs typeface="Times New Roman" panose="02020603050405020304" pitchFamily="18" charset="0"/>
              </a:rPr>
              <a:t>een	used	r</a:t>
            </a:r>
            <a:r>
              <a:rPr sz="2000" spc="-10" dirty="0">
                <a:latin typeface="Times New Roman" panose="02020603050405020304" pitchFamily="18" charset="0"/>
                <a:cs typeface="Times New Roman" panose="02020603050405020304" pitchFamily="18" charset="0"/>
              </a:rPr>
              <a:t>e</a:t>
            </a:r>
            <a:r>
              <a:rPr sz="2000" dirty="0">
                <a:latin typeface="Times New Roman" panose="02020603050405020304" pitchFamily="18" charset="0"/>
                <a:cs typeface="Times New Roman" panose="02020603050405020304" pitchFamily="18" charset="0"/>
              </a:rPr>
              <a:t>cen</a:t>
            </a:r>
            <a:r>
              <a:rPr sz="2000" spc="10" dirty="0">
                <a:latin typeface="Times New Roman" panose="02020603050405020304" pitchFamily="18" charset="0"/>
                <a:cs typeface="Times New Roman" panose="02020603050405020304" pitchFamily="18" charset="0"/>
              </a:rPr>
              <a:t>t</a:t>
            </a:r>
            <a:r>
              <a:rPr sz="2000" spc="-10" dirty="0">
                <a:latin typeface="Times New Roman" panose="02020603050405020304" pitchFamily="18" charset="0"/>
                <a:cs typeface="Times New Roman" panose="02020603050405020304" pitchFamily="18" charset="0"/>
              </a:rPr>
              <a:t>ly  </a:t>
            </a:r>
            <a:r>
              <a:rPr sz="2000"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copy</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them</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onto</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hard</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disk</a:t>
            </a:r>
            <a:endParaRPr lang="en-US" sz="2000" spc="-5" dirty="0">
              <a:latin typeface="Times New Roman" panose="02020603050405020304" pitchFamily="18" charset="0"/>
              <a:cs typeface="Times New Roman" panose="02020603050405020304" pitchFamily="18" charset="0"/>
            </a:endParaRPr>
          </a:p>
          <a:p>
            <a:pPr marL="355600" marR="5080" indent="-342900">
              <a:lnSpc>
                <a:spcPct val="200000"/>
              </a:lnSpc>
              <a:spcBef>
                <a:spcPts val="575"/>
              </a:spcBef>
              <a:buClr>
                <a:srgbClr val="FF0000"/>
              </a:buClr>
              <a:buChar char="•"/>
              <a:tabLst>
                <a:tab pos="354965" algn="l"/>
                <a:tab pos="355600" algn="l"/>
                <a:tab pos="1161415" algn="l"/>
                <a:tab pos="2005964" algn="l"/>
                <a:tab pos="2593340" algn="l"/>
                <a:tab pos="3592829" algn="l"/>
                <a:tab pos="4375150" algn="l"/>
                <a:tab pos="5278755" algn="l"/>
                <a:tab pos="5943600" algn="l"/>
                <a:tab pos="6854825" algn="l"/>
                <a:tab pos="7743825" algn="l"/>
              </a:tabLst>
            </a:pPr>
            <a:r>
              <a:rPr lang="en-US" sz="2000" dirty="0">
                <a:latin typeface="Times New Roman" panose="02020603050405020304" pitchFamily="18" charset="0"/>
                <a:cs typeface="Times New Roman" panose="02020603050405020304" pitchFamily="18" charset="0"/>
              </a:rPr>
              <a:t>Virtual Memory is a storage scheme that provides user an illusion of having a very big main memory. This is done </a:t>
            </a:r>
            <a:r>
              <a:rPr lang="en-US" sz="2000" dirty="0">
                <a:solidFill>
                  <a:srgbClr val="FF0000"/>
                </a:solidFill>
                <a:latin typeface="Times New Roman" panose="02020603050405020304" pitchFamily="18" charset="0"/>
                <a:cs typeface="Times New Roman" panose="02020603050405020304" pitchFamily="18" charset="0"/>
              </a:rPr>
              <a:t>by treating a part of secondary memory as the main memory.</a:t>
            </a:r>
            <a:endParaRPr sz="20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839" y="1191514"/>
            <a:ext cx="8947150" cy="4681220"/>
          </a:xfrm>
          <a:prstGeom prst="rect">
            <a:avLst/>
          </a:prstGeom>
        </p:spPr>
        <p:txBody>
          <a:bodyPr vert="horz" wrap="square" lIns="0" tIns="12700" rIns="0" bIns="0" rtlCol="0">
            <a:spAutoFit/>
          </a:bodyPr>
          <a:lstStyle/>
          <a:p>
            <a:pPr marL="463550" indent="-451484">
              <a:lnSpc>
                <a:spcPct val="100000"/>
              </a:lnSpc>
              <a:spcBef>
                <a:spcPts val="100"/>
              </a:spcBef>
              <a:buClr>
                <a:srgbClr val="FF0000"/>
              </a:buClr>
              <a:buChar char="•"/>
              <a:tabLst>
                <a:tab pos="463550" algn="l"/>
                <a:tab pos="464184" algn="l"/>
              </a:tabLst>
            </a:pPr>
            <a:r>
              <a:rPr sz="2400" spc="-5" dirty="0">
                <a:latin typeface="Verdana"/>
                <a:cs typeface="Verdana"/>
              </a:rPr>
              <a:t>Frees</a:t>
            </a:r>
            <a:r>
              <a:rPr sz="2400" spc="-15" dirty="0">
                <a:latin typeface="Verdana"/>
                <a:cs typeface="Verdana"/>
              </a:rPr>
              <a:t> </a:t>
            </a:r>
            <a:r>
              <a:rPr sz="2400" dirty="0">
                <a:latin typeface="Verdana"/>
                <a:cs typeface="Verdana"/>
              </a:rPr>
              <a:t>up</a:t>
            </a:r>
            <a:r>
              <a:rPr sz="2400" spc="5" dirty="0">
                <a:latin typeface="Verdana"/>
                <a:cs typeface="Verdana"/>
              </a:rPr>
              <a:t> </a:t>
            </a:r>
            <a:r>
              <a:rPr sz="2400" dirty="0">
                <a:latin typeface="Verdana"/>
                <a:cs typeface="Verdana"/>
              </a:rPr>
              <a:t>space </a:t>
            </a:r>
            <a:r>
              <a:rPr sz="2400" spc="-10" dirty="0">
                <a:latin typeface="Verdana"/>
                <a:cs typeface="Verdana"/>
              </a:rPr>
              <a:t>in</a:t>
            </a:r>
            <a:r>
              <a:rPr sz="2400" spc="25" dirty="0">
                <a:latin typeface="Verdana"/>
                <a:cs typeface="Verdana"/>
              </a:rPr>
              <a:t> </a:t>
            </a:r>
            <a:r>
              <a:rPr sz="2400" spc="-5" dirty="0">
                <a:latin typeface="Verdana"/>
                <a:cs typeface="Verdana"/>
              </a:rPr>
              <a:t>RAM</a:t>
            </a:r>
            <a:r>
              <a:rPr sz="2400" spc="10" dirty="0">
                <a:latin typeface="Verdana"/>
                <a:cs typeface="Verdana"/>
              </a:rPr>
              <a:t> </a:t>
            </a:r>
            <a:r>
              <a:rPr sz="2400" dirty="0">
                <a:latin typeface="Verdana"/>
                <a:cs typeface="Verdana"/>
              </a:rPr>
              <a:t>to</a:t>
            </a:r>
            <a:r>
              <a:rPr sz="2400" spc="10" dirty="0">
                <a:latin typeface="Verdana"/>
                <a:cs typeface="Verdana"/>
              </a:rPr>
              <a:t> </a:t>
            </a:r>
            <a:r>
              <a:rPr sz="2400" spc="-10" dirty="0">
                <a:latin typeface="Verdana"/>
                <a:cs typeface="Verdana"/>
              </a:rPr>
              <a:t>load</a:t>
            </a:r>
            <a:r>
              <a:rPr sz="2400" spc="25" dirty="0">
                <a:latin typeface="Verdana"/>
                <a:cs typeface="Verdana"/>
              </a:rPr>
              <a:t> </a:t>
            </a:r>
            <a:r>
              <a:rPr sz="2400" spc="-5" dirty="0">
                <a:latin typeface="Verdana"/>
                <a:cs typeface="Verdana"/>
              </a:rPr>
              <a:t>the</a:t>
            </a:r>
            <a:r>
              <a:rPr sz="2400" spc="5" dirty="0">
                <a:latin typeface="Verdana"/>
                <a:cs typeface="Verdana"/>
              </a:rPr>
              <a:t> </a:t>
            </a:r>
            <a:r>
              <a:rPr sz="2400" dirty="0">
                <a:latin typeface="Verdana"/>
                <a:cs typeface="Verdana"/>
              </a:rPr>
              <a:t>new</a:t>
            </a:r>
            <a:r>
              <a:rPr sz="2400" spc="-5" dirty="0">
                <a:latin typeface="Verdana"/>
                <a:cs typeface="Verdana"/>
              </a:rPr>
              <a:t> application.</a:t>
            </a:r>
            <a:endParaRPr sz="2400" dirty="0">
              <a:latin typeface="Verdana"/>
              <a:cs typeface="Verdana"/>
            </a:endParaRPr>
          </a:p>
          <a:p>
            <a:pPr>
              <a:lnSpc>
                <a:spcPct val="100000"/>
              </a:lnSpc>
              <a:spcBef>
                <a:spcPts val="55"/>
              </a:spcBef>
              <a:buClr>
                <a:srgbClr val="FF0000"/>
              </a:buClr>
              <a:buFont typeface="Verdana"/>
              <a:buChar char="•"/>
            </a:pPr>
            <a:endParaRPr sz="2800" dirty="0">
              <a:latin typeface="Verdana"/>
              <a:cs typeface="Verdana"/>
            </a:endParaRPr>
          </a:p>
          <a:p>
            <a:pPr marL="355600" indent="-342900">
              <a:lnSpc>
                <a:spcPct val="100000"/>
              </a:lnSpc>
              <a:buFont typeface="Verdana"/>
              <a:buChar char="•"/>
              <a:tabLst>
                <a:tab pos="354965" algn="l"/>
                <a:tab pos="355600" algn="l"/>
                <a:tab pos="1991995" algn="l"/>
                <a:tab pos="3543935" algn="l"/>
                <a:tab pos="6713220" algn="l"/>
                <a:tab pos="7504430" algn="l"/>
              </a:tabLst>
            </a:pPr>
            <a:r>
              <a:rPr sz="2400" b="1" dirty="0">
                <a:solidFill>
                  <a:srgbClr val="FF0000"/>
                </a:solidFill>
                <a:latin typeface="Verdana"/>
                <a:cs typeface="Verdana"/>
              </a:rPr>
              <a:t>Cop</a:t>
            </a:r>
            <a:r>
              <a:rPr sz="2400" b="1" spc="-10" dirty="0">
                <a:solidFill>
                  <a:srgbClr val="FF0000"/>
                </a:solidFill>
                <a:latin typeface="Verdana"/>
                <a:cs typeface="Verdana"/>
              </a:rPr>
              <a:t>y</a:t>
            </a:r>
            <a:r>
              <a:rPr sz="2400" b="1" dirty="0">
                <a:solidFill>
                  <a:srgbClr val="FF0000"/>
                </a:solidFill>
                <a:latin typeface="Verdana"/>
                <a:cs typeface="Verdana"/>
              </a:rPr>
              <a:t>ing	</a:t>
            </a:r>
            <a:r>
              <a:rPr sz="2400" dirty="0">
                <a:latin typeface="Verdana"/>
                <a:cs typeface="Verdana"/>
              </a:rPr>
              <a:t>happens	automatica</a:t>
            </a:r>
            <a:r>
              <a:rPr sz="2400" spc="10" dirty="0">
                <a:latin typeface="Verdana"/>
                <a:cs typeface="Verdana"/>
              </a:rPr>
              <a:t>l</a:t>
            </a:r>
            <a:r>
              <a:rPr sz="2400" spc="-10" dirty="0">
                <a:latin typeface="Verdana"/>
                <a:cs typeface="Verdana"/>
              </a:rPr>
              <a:t>ly</a:t>
            </a:r>
            <a:r>
              <a:rPr sz="2400" spc="5" dirty="0">
                <a:latin typeface="Verdana"/>
                <a:cs typeface="Verdana"/>
              </a:rPr>
              <a:t>(</a:t>
            </a:r>
            <a:r>
              <a:rPr sz="2400" dirty="0">
                <a:latin typeface="Verdana"/>
                <a:cs typeface="Verdana"/>
              </a:rPr>
              <a:t>f</a:t>
            </a:r>
            <a:r>
              <a:rPr sz="2400" spc="-10" dirty="0">
                <a:latin typeface="Verdana"/>
                <a:cs typeface="Verdana"/>
              </a:rPr>
              <a:t>e</a:t>
            </a:r>
            <a:r>
              <a:rPr sz="2400" dirty="0">
                <a:latin typeface="Verdana"/>
                <a:cs typeface="Verdana"/>
              </a:rPr>
              <a:t>els	</a:t>
            </a:r>
            <a:r>
              <a:rPr sz="2400" spc="-10" dirty="0">
                <a:latin typeface="Verdana"/>
                <a:cs typeface="Verdana"/>
              </a:rPr>
              <a:t>l</a:t>
            </a:r>
            <a:r>
              <a:rPr sz="2400" dirty="0">
                <a:latin typeface="Verdana"/>
                <a:cs typeface="Verdana"/>
              </a:rPr>
              <a:t>ike	</a:t>
            </a:r>
            <a:r>
              <a:rPr sz="2400" spc="10" dirty="0">
                <a:latin typeface="Verdana"/>
                <a:cs typeface="Verdana"/>
              </a:rPr>
              <a:t>u</a:t>
            </a:r>
            <a:r>
              <a:rPr sz="2400" dirty="0">
                <a:latin typeface="Verdana"/>
                <a:cs typeface="Verdana"/>
              </a:rPr>
              <a:t>n</a:t>
            </a:r>
            <a:r>
              <a:rPr sz="2400" spc="5" dirty="0">
                <a:latin typeface="Verdana"/>
                <a:cs typeface="Verdana"/>
              </a:rPr>
              <a:t>l</a:t>
            </a:r>
            <a:r>
              <a:rPr sz="2400" spc="-10" dirty="0">
                <a:latin typeface="Verdana"/>
                <a:cs typeface="Verdana"/>
              </a:rPr>
              <a:t>i</a:t>
            </a:r>
            <a:r>
              <a:rPr sz="2400" dirty="0">
                <a:latin typeface="Verdana"/>
                <a:cs typeface="Verdana"/>
              </a:rPr>
              <a:t>m</a:t>
            </a:r>
            <a:r>
              <a:rPr sz="2400" spc="-10" dirty="0">
                <a:latin typeface="Verdana"/>
                <a:cs typeface="Verdana"/>
              </a:rPr>
              <a:t>i</a:t>
            </a:r>
            <a:r>
              <a:rPr sz="2400" spc="-5" dirty="0">
                <a:latin typeface="Verdana"/>
                <a:cs typeface="Verdana"/>
              </a:rPr>
              <a:t>t</a:t>
            </a:r>
            <a:r>
              <a:rPr sz="2400" dirty="0">
                <a:latin typeface="Verdana"/>
                <a:cs typeface="Verdana"/>
              </a:rPr>
              <a:t>ed</a:t>
            </a:r>
          </a:p>
          <a:p>
            <a:pPr>
              <a:lnSpc>
                <a:spcPct val="100000"/>
              </a:lnSpc>
              <a:spcBef>
                <a:spcPts val="25"/>
              </a:spcBef>
              <a:buClr>
                <a:srgbClr val="FF0000"/>
              </a:buClr>
              <a:buFont typeface="Verdana"/>
              <a:buChar char="•"/>
            </a:pPr>
            <a:endParaRPr sz="2350" dirty="0">
              <a:latin typeface="Verdana"/>
              <a:cs typeface="Verdana"/>
            </a:endParaRPr>
          </a:p>
          <a:p>
            <a:pPr marL="355600">
              <a:lnSpc>
                <a:spcPct val="100000"/>
              </a:lnSpc>
            </a:pPr>
            <a:r>
              <a:rPr sz="2400" spc="-5" dirty="0">
                <a:latin typeface="Verdana"/>
                <a:cs typeface="Verdana"/>
              </a:rPr>
              <a:t>RAM</a:t>
            </a:r>
            <a:r>
              <a:rPr sz="2400" spc="-15" dirty="0">
                <a:latin typeface="Verdana"/>
                <a:cs typeface="Verdana"/>
              </a:rPr>
              <a:t> </a:t>
            </a:r>
            <a:r>
              <a:rPr sz="2400" dirty="0">
                <a:latin typeface="Verdana"/>
                <a:cs typeface="Verdana"/>
              </a:rPr>
              <a:t>space</a:t>
            </a:r>
            <a:r>
              <a:rPr sz="2400" spc="-40" dirty="0">
                <a:latin typeface="Verdana"/>
                <a:cs typeface="Verdana"/>
              </a:rPr>
              <a:t> </a:t>
            </a:r>
            <a:r>
              <a:rPr sz="2400" dirty="0">
                <a:latin typeface="Verdana"/>
                <a:cs typeface="Verdana"/>
              </a:rPr>
              <a:t>)</a:t>
            </a:r>
          </a:p>
          <a:p>
            <a:pPr marL="355600" marR="5080" indent="-342900">
              <a:lnSpc>
                <a:spcPct val="200100"/>
              </a:lnSpc>
              <a:spcBef>
                <a:spcPts val="575"/>
              </a:spcBef>
              <a:buClr>
                <a:srgbClr val="FF0000"/>
              </a:buClr>
              <a:buChar char="•"/>
              <a:tabLst>
                <a:tab pos="354965" algn="l"/>
                <a:tab pos="355600" algn="l"/>
              </a:tabLst>
            </a:pPr>
            <a:r>
              <a:rPr sz="2400" spc="-10" dirty="0">
                <a:latin typeface="Verdana"/>
                <a:cs typeface="Verdana"/>
              </a:rPr>
              <a:t>Hard</a:t>
            </a:r>
            <a:r>
              <a:rPr sz="2400" spc="130" dirty="0">
                <a:latin typeface="Verdana"/>
                <a:cs typeface="Verdana"/>
              </a:rPr>
              <a:t> </a:t>
            </a:r>
            <a:r>
              <a:rPr sz="2400" spc="-5" dirty="0">
                <a:latin typeface="Verdana"/>
                <a:cs typeface="Verdana"/>
              </a:rPr>
              <a:t>disk</a:t>
            </a:r>
            <a:r>
              <a:rPr sz="2400" spc="140" dirty="0">
                <a:latin typeface="Verdana"/>
                <a:cs typeface="Verdana"/>
              </a:rPr>
              <a:t> </a:t>
            </a:r>
            <a:r>
              <a:rPr sz="2400" dirty="0">
                <a:latin typeface="Verdana"/>
                <a:cs typeface="Verdana"/>
              </a:rPr>
              <a:t>space</a:t>
            </a:r>
            <a:r>
              <a:rPr sz="2400" spc="145" dirty="0">
                <a:latin typeface="Verdana"/>
                <a:cs typeface="Verdana"/>
              </a:rPr>
              <a:t> </a:t>
            </a:r>
            <a:r>
              <a:rPr sz="2400" spc="-10" dirty="0">
                <a:latin typeface="Verdana"/>
                <a:cs typeface="Verdana"/>
              </a:rPr>
              <a:t>is</a:t>
            </a:r>
            <a:r>
              <a:rPr sz="2400" spc="140" dirty="0">
                <a:latin typeface="Verdana"/>
                <a:cs typeface="Verdana"/>
              </a:rPr>
              <a:t> </a:t>
            </a:r>
            <a:r>
              <a:rPr sz="2400" dirty="0">
                <a:latin typeface="Verdana"/>
                <a:cs typeface="Verdana"/>
              </a:rPr>
              <a:t>much</a:t>
            </a:r>
            <a:r>
              <a:rPr sz="2400" spc="130" dirty="0">
                <a:latin typeface="Verdana"/>
                <a:cs typeface="Verdana"/>
              </a:rPr>
              <a:t> </a:t>
            </a:r>
            <a:r>
              <a:rPr sz="2400" dirty="0">
                <a:latin typeface="Verdana"/>
                <a:cs typeface="Verdana"/>
              </a:rPr>
              <a:t>cheaper</a:t>
            </a:r>
            <a:r>
              <a:rPr sz="2400" spc="120" dirty="0">
                <a:latin typeface="Verdana"/>
                <a:cs typeface="Verdana"/>
              </a:rPr>
              <a:t> </a:t>
            </a:r>
            <a:r>
              <a:rPr sz="2400" spc="-5" dirty="0">
                <a:latin typeface="Verdana"/>
                <a:cs typeface="Verdana"/>
              </a:rPr>
              <a:t>than</a:t>
            </a:r>
            <a:r>
              <a:rPr sz="2400" spc="155" dirty="0">
                <a:latin typeface="Verdana"/>
                <a:cs typeface="Verdana"/>
              </a:rPr>
              <a:t> </a:t>
            </a:r>
            <a:r>
              <a:rPr sz="2400" spc="-5" dirty="0">
                <a:latin typeface="Verdana"/>
                <a:cs typeface="Verdana"/>
              </a:rPr>
              <a:t>RAM</a:t>
            </a:r>
            <a:r>
              <a:rPr sz="2400" spc="130" dirty="0">
                <a:latin typeface="Verdana"/>
                <a:cs typeface="Verdana"/>
              </a:rPr>
              <a:t> </a:t>
            </a:r>
            <a:r>
              <a:rPr sz="2400" dirty="0">
                <a:latin typeface="Verdana"/>
                <a:cs typeface="Verdana"/>
              </a:rPr>
              <a:t>chips,</a:t>
            </a:r>
            <a:r>
              <a:rPr sz="2400" spc="140" dirty="0">
                <a:latin typeface="Verdana"/>
                <a:cs typeface="Verdana"/>
              </a:rPr>
              <a:t> </a:t>
            </a:r>
            <a:r>
              <a:rPr sz="2400" spc="5" dirty="0">
                <a:latin typeface="Verdana"/>
                <a:cs typeface="Verdana"/>
              </a:rPr>
              <a:t>thus </a:t>
            </a:r>
            <a:r>
              <a:rPr sz="2400" spc="-830" dirty="0">
                <a:latin typeface="Verdana"/>
                <a:cs typeface="Verdana"/>
              </a:rPr>
              <a:t> </a:t>
            </a:r>
            <a:r>
              <a:rPr sz="2400" dirty="0">
                <a:latin typeface="Verdana"/>
                <a:cs typeface="Verdana"/>
              </a:rPr>
              <a:t>has</a:t>
            </a:r>
            <a:r>
              <a:rPr sz="2400" spc="5" dirty="0">
                <a:latin typeface="Verdana"/>
                <a:cs typeface="Verdana"/>
              </a:rPr>
              <a:t> </a:t>
            </a:r>
            <a:r>
              <a:rPr sz="2400" dirty="0">
                <a:latin typeface="Verdana"/>
                <a:cs typeface="Verdana"/>
              </a:rPr>
              <a:t>a</a:t>
            </a:r>
            <a:r>
              <a:rPr sz="2400" spc="-10" dirty="0">
                <a:latin typeface="Verdana"/>
                <a:cs typeface="Verdana"/>
              </a:rPr>
              <a:t> </a:t>
            </a:r>
            <a:r>
              <a:rPr sz="2400" spc="-5" dirty="0">
                <a:latin typeface="Verdana"/>
                <a:cs typeface="Verdana"/>
              </a:rPr>
              <a:t>economic</a:t>
            </a:r>
            <a:r>
              <a:rPr sz="2400" spc="35" dirty="0">
                <a:latin typeface="Verdana"/>
                <a:cs typeface="Verdana"/>
              </a:rPr>
              <a:t> </a:t>
            </a:r>
            <a:r>
              <a:rPr sz="2400" spc="-5" dirty="0">
                <a:latin typeface="Verdana"/>
                <a:cs typeface="Verdana"/>
              </a:rPr>
              <a:t>benefit.</a:t>
            </a:r>
            <a:endParaRPr sz="2400" dirty="0">
              <a:latin typeface="Verdana"/>
              <a:cs typeface="Verdana"/>
            </a:endParaRPr>
          </a:p>
          <a:p>
            <a:pPr marL="355600" marR="5080" indent="-342900">
              <a:lnSpc>
                <a:spcPct val="150100"/>
              </a:lnSpc>
              <a:spcBef>
                <a:spcPts val="930"/>
              </a:spcBef>
              <a:buChar char="•"/>
              <a:tabLst>
                <a:tab pos="354965" algn="l"/>
                <a:tab pos="355600" algn="l"/>
                <a:tab pos="3245485" algn="l"/>
                <a:tab pos="5819775" algn="l"/>
                <a:tab pos="8034655" algn="l"/>
              </a:tabLst>
            </a:pPr>
            <a:r>
              <a:rPr sz="2400" spc="-5" dirty="0">
                <a:solidFill>
                  <a:srgbClr val="FF0000"/>
                </a:solidFill>
                <a:latin typeface="Verdana"/>
                <a:cs typeface="Verdana"/>
              </a:rPr>
              <a:t>Read/write</a:t>
            </a:r>
            <a:r>
              <a:rPr sz="2400" spc="400" dirty="0">
                <a:solidFill>
                  <a:srgbClr val="FF0000"/>
                </a:solidFill>
                <a:latin typeface="Verdana"/>
                <a:cs typeface="Verdana"/>
              </a:rPr>
              <a:t> </a:t>
            </a:r>
            <a:r>
              <a:rPr sz="2400" dirty="0">
                <a:solidFill>
                  <a:srgbClr val="FF0000"/>
                </a:solidFill>
                <a:latin typeface="Verdana"/>
                <a:cs typeface="Verdana"/>
              </a:rPr>
              <a:t>speed	of</a:t>
            </a:r>
            <a:r>
              <a:rPr sz="2400" spc="400" dirty="0">
                <a:solidFill>
                  <a:srgbClr val="FF0000"/>
                </a:solidFill>
                <a:latin typeface="Verdana"/>
                <a:cs typeface="Verdana"/>
              </a:rPr>
              <a:t> </a:t>
            </a:r>
            <a:r>
              <a:rPr sz="2400" dirty="0">
                <a:solidFill>
                  <a:srgbClr val="FF0000"/>
                </a:solidFill>
                <a:latin typeface="Verdana"/>
                <a:cs typeface="Verdana"/>
              </a:rPr>
              <a:t>a</a:t>
            </a:r>
            <a:r>
              <a:rPr sz="2400" spc="405" dirty="0">
                <a:solidFill>
                  <a:srgbClr val="FF0000"/>
                </a:solidFill>
                <a:latin typeface="Verdana"/>
                <a:cs typeface="Verdana"/>
              </a:rPr>
              <a:t> </a:t>
            </a:r>
            <a:r>
              <a:rPr sz="2400" dirty="0">
                <a:solidFill>
                  <a:srgbClr val="FF0000"/>
                </a:solidFill>
                <a:latin typeface="Verdana"/>
                <a:cs typeface="Verdana"/>
              </a:rPr>
              <a:t>hard</a:t>
            </a:r>
            <a:r>
              <a:rPr sz="2400" spc="405" dirty="0">
                <a:solidFill>
                  <a:srgbClr val="FF0000"/>
                </a:solidFill>
                <a:latin typeface="Verdana"/>
                <a:cs typeface="Verdana"/>
              </a:rPr>
              <a:t> </a:t>
            </a:r>
            <a:r>
              <a:rPr sz="2400" spc="-5" dirty="0">
                <a:solidFill>
                  <a:srgbClr val="FF0000"/>
                </a:solidFill>
                <a:latin typeface="Verdana"/>
                <a:cs typeface="Verdana"/>
              </a:rPr>
              <a:t>drive	</a:t>
            </a:r>
            <a:r>
              <a:rPr sz="2400" dirty="0">
                <a:solidFill>
                  <a:srgbClr val="FF0000"/>
                </a:solidFill>
                <a:latin typeface="Verdana"/>
                <a:cs typeface="Verdana"/>
              </a:rPr>
              <a:t>&amp;</a:t>
            </a:r>
            <a:r>
              <a:rPr sz="2400" spc="425" dirty="0">
                <a:solidFill>
                  <a:srgbClr val="FF0000"/>
                </a:solidFill>
                <a:latin typeface="Verdana"/>
                <a:cs typeface="Verdana"/>
              </a:rPr>
              <a:t> </a:t>
            </a:r>
            <a:r>
              <a:rPr sz="2400" spc="-5" dirty="0">
                <a:solidFill>
                  <a:srgbClr val="FF0000"/>
                </a:solidFill>
                <a:latin typeface="Verdana"/>
                <a:cs typeface="Verdana"/>
              </a:rPr>
              <a:t>technology	</a:t>
            </a:r>
            <a:r>
              <a:rPr sz="2400" spc="-10" dirty="0">
                <a:latin typeface="Verdana"/>
                <a:cs typeface="Verdana"/>
              </a:rPr>
              <a:t>is</a:t>
            </a:r>
            <a:r>
              <a:rPr sz="2400" spc="315" dirty="0">
                <a:latin typeface="Verdana"/>
                <a:cs typeface="Verdana"/>
              </a:rPr>
              <a:t> </a:t>
            </a:r>
            <a:r>
              <a:rPr sz="2400" dirty="0">
                <a:latin typeface="Verdana"/>
                <a:cs typeface="Verdana"/>
              </a:rPr>
              <a:t>not </a:t>
            </a:r>
            <a:r>
              <a:rPr sz="2400" spc="-825" dirty="0">
                <a:latin typeface="Verdana"/>
                <a:cs typeface="Verdana"/>
              </a:rPr>
              <a:t> </a:t>
            </a:r>
            <a:r>
              <a:rPr sz="2400" spc="-5" dirty="0">
                <a:latin typeface="Verdana"/>
                <a:cs typeface="Verdana"/>
              </a:rPr>
              <a:t>geared</a:t>
            </a:r>
            <a:r>
              <a:rPr sz="2400" spc="5" dirty="0">
                <a:latin typeface="Verdana"/>
                <a:cs typeface="Verdana"/>
              </a:rPr>
              <a:t> </a:t>
            </a:r>
            <a:r>
              <a:rPr sz="2400" spc="-5" dirty="0">
                <a:latin typeface="Verdana"/>
                <a:cs typeface="Verdana"/>
              </a:rPr>
              <a:t>toward</a:t>
            </a:r>
            <a:r>
              <a:rPr sz="2400" spc="5" dirty="0">
                <a:latin typeface="Verdana"/>
                <a:cs typeface="Verdana"/>
              </a:rPr>
              <a:t> </a:t>
            </a:r>
            <a:r>
              <a:rPr sz="2400" spc="-5" dirty="0">
                <a:latin typeface="Verdana"/>
                <a:cs typeface="Verdana"/>
              </a:rPr>
              <a:t>accessing</a:t>
            </a:r>
            <a:r>
              <a:rPr sz="2400" spc="30" dirty="0">
                <a:latin typeface="Verdana"/>
                <a:cs typeface="Verdana"/>
              </a:rPr>
              <a:t> </a:t>
            </a:r>
            <a:r>
              <a:rPr sz="2400" dirty="0">
                <a:latin typeface="Verdana"/>
                <a:cs typeface="Verdana"/>
              </a:rPr>
              <a:t>small </a:t>
            </a:r>
            <a:r>
              <a:rPr sz="2400" spc="-5" dirty="0">
                <a:latin typeface="Verdana"/>
                <a:cs typeface="Verdana"/>
              </a:rPr>
              <a:t>pieces of</a:t>
            </a:r>
            <a:r>
              <a:rPr sz="2400" spc="15" dirty="0">
                <a:latin typeface="Verdana"/>
                <a:cs typeface="Verdana"/>
              </a:rPr>
              <a:t> </a:t>
            </a:r>
            <a:r>
              <a:rPr sz="2400" spc="-5" dirty="0">
                <a:latin typeface="Verdana"/>
                <a:cs typeface="Verdana"/>
              </a:rPr>
              <a:t>data</a:t>
            </a:r>
            <a:r>
              <a:rPr sz="2400" spc="5" dirty="0">
                <a:latin typeface="Verdana"/>
                <a:cs typeface="Verdana"/>
              </a:rPr>
              <a:t> </a:t>
            </a:r>
            <a:r>
              <a:rPr sz="2400" spc="-5" dirty="0">
                <a:latin typeface="Verdana"/>
                <a:cs typeface="Verdana"/>
              </a:rPr>
              <a:t>at</a:t>
            </a:r>
            <a:r>
              <a:rPr sz="2400" spc="-15" dirty="0">
                <a:latin typeface="Verdana"/>
                <a:cs typeface="Verdana"/>
              </a:rPr>
              <a:t> </a:t>
            </a:r>
            <a:r>
              <a:rPr sz="2400" dirty="0">
                <a:latin typeface="Verdana"/>
                <a:cs typeface="Verdana"/>
              </a:rPr>
              <a:t>a </a:t>
            </a:r>
            <a:r>
              <a:rPr sz="2400" spc="-5" dirty="0">
                <a:latin typeface="Verdana"/>
                <a:cs typeface="Verdana"/>
              </a:rPr>
              <a:t>time.</a:t>
            </a:r>
            <a:endParaRPr sz="2400" dirty="0">
              <a:latin typeface="Verdana"/>
              <a:cs typeface="Verdana"/>
            </a:endParaRPr>
          </a:p>
        </p:txBody>
      </p:sp>
      <p:sp>
        <p:nvSpPr>
          <p:cNvPr id="3" name="object 3"/>
          <p:cNvSpPr txBox="1">
            <a:spLocks noGrp="1"/>
          </p:cNvSpPr>
          <p:nvPr>
            <p:ph type="title"/>
          </p:nvPr>
        </p:nvSpPr>
        <p:spPr>
          <a:xfrm>
            <a:off x="485343" y="290525"/>
            <a:ext cx="5243830" cy="635000"/>
          </a:xfrm>
          <a:prstGeom prst="rect">
            <a:avLst/>
          </a:prstGeom>
        </p:spPr>
        <p:txBody>
          <a:bodyPr vert="horz" wrap="square" lIns="0" tIns="12065" rIns="0" bIns="0" rtlCol="0">
            <a:spAutoFit/>
          </a:bodyPr>
          <a:lstStyle/>
          <a:p>
            <a:pPr marL="12700">
              <a:lnSpc>
                <a:spcPct val="100000"/>
              </a:lnSpc>
              <a:spcBef>
                <a:spcPts val="95"/>
              </a:spcBef>
            </a:pPr>
            <a:r>
              <a:rPr sz="4000" spc="-5" dirty="0"/>
              <a:t>VIRTUAL</a:t>
            </a:r>
            <a:r>
              <a:rPr sz="4000" spc="-40" dirty="0"/>
              <a:t> </a:t>
            </a:r>
            <a:r>
              <a:rPr sz="4000" spc="-10" dirty="0"/>
              <a:t>MEMORY</a:t>
            </a:r>
            <a:endParaRPr sz="4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2589" y="1676400"/>
            <a:ext cx="6196811" cy="720069"/>
          </a:xfrm>
          <a:prstGeom prst="rect">
            <a:avLst/>
          </a:prstGeom>
        </p:spPr>
        <p:txBody>
          <a:bodyPr vert="horz" wrap="square" lIns="0" tIns="12065" rIns="0" bIns="0" rtlCol="0">
            <a:spAutoFit/>
          </a:bodyPr>
          <a:lstStyle/>
          <a:p>
            <a:pPr marL="12700" algn="l">
              <a:lnSpc>
                <a:spcPct val="100000"/>
              </a:lnSpc>
              <a:spcBef>
                <a:spcPts val="95"/>
              </a:spcBef>
            </a:pPr>
            <a:r>
              <a:rPr spc="-5" dirty="0"/>
              <a:t>5.</a:t>
            </a:r>
            <a:r>
              <a:rPr spc="-45" dirty="0"/>
              <a:t> </a:t>
            </a:r>
            <a:r>
              <a:rPr spc="-10" dirty="0"/>
              <a:t>Performance</a:t>
            </a:r>
          </a:p>
        </p:txBody>
      </p:sp>
      <p:sp>
        <p:nvSpPr>
          <p:cNvPr id="3" name="object 3"/>
          <p:cNvSpPr txBox="1"/>
          <p:nvPr/>
        </p:nvSpPr>
        <p:spPr>
          <a:xfrm>
            <a:off x="518355" y="2819400"/>
            <a:ext cx="7530465" cy="2120132"/>
          </a:xfrm>
          <a:prstGeom prst="rect">
            <a:avLst/>
          </a:prstGeom>
        </p:spPr>
        <p:txBody>
          <a:bodyPr vert="horz" wrap="square" lIns="0" tIns="12065" rIns="0" bIns="0" rtlCol="0">
            <a:spAutoFit/>
          </a:bodyPr>
          <a:lstStyle/>
          <a:p>
            <a:pPr marL="355600" indent="-343535" algn="just">
              <a:lnSpc>
                <a:spcPct val="100000"/>
              </a:lnSpc>
              <a:spcBef>
                <a:spcPts val="95"/>
              </a:spcBef>
              <a:buClr>
                <a:srgbClr val="FF0000"/>
              </a:buClr>
              <a:buFont typeface="Verdana"/>
              <a:buChar char="•"/>
              <a:tabLst>
                <a:tab pos="356235" algn="l"/>
              </a:tabLst>
            </a:pPr>
            <a:r>
              <a:rPr sz="2800" b="1" spc="-10" dirty="0">
                <a:latin typeface="Verdana"/>
                <a:cs typeface="Verdana"/>
              </a:rPr>
              <a:t>Access</a:t>
            </a:r>
            <a:r>
              <a:rPr sz="2800" b="1" dirty="0">
                <a:latin typeface="Verdana"/>
                <a:cs typeface="Verdana"/>
              </a:rPr>
              <a:t> </a:t>
            </a:r>
            <a:r>
              <a:rPr sz="2800" b="1" spc="-5" dirty="0">
                <a:latin typeface="Verdana"/>
                <a:cs typeface="Verdana"/>
              </a:rPr>
              <a:t>time</a:t>
            </a:r>
            <a:r>
              <a:rPr lang="en-US" sz="2800" b="1" spc="-5" dirty="0">
                <a:latin typeface="Verdana"/>
                <a:cs typeface="Verdana"/>
              </a:rPr>
              <a:t> (latency)</a:t>
            </a:r>
            <a:endParaRPr sz="2800" dirty="0">
              <a:latin typeface="Verdana"/>
              <a:cs typeface="Verdana"/>
            </a:endParaRPr>
          </a:p>
          <a:p>
            <a:pPr marL="756285" marR="5080" indent="-287020" algn="just">
              <a:lnSpc>
                <a:spcPct val="150000"/>
              </a:lnSpc>
              <a:spcBef>
                <a:spcPts val="680"/>
              </a:spcBef>
            </a:pPr>
            <a:r>
              <a:rPr sz="2400" spc="-5" dirty="0">
                <a:solidFill>
                  <a:srgbClr val="FF0000"/>
                </a:solidFill>
                <a:latin typeface="Verdana"/>
                <a:cs typeface="Verdana"/>
              </a:rPr>
              <a:t>—</a:t>
            </a:r>
            <a:r>
              <a:rPr sz="2400" spc="-5" dirty="0">
                <a:latin typeface="Verdana"/>
                <a:cs typeface="Verdana"/>
              </a:rPr>
              <a:t>Time </a:t>
            </a:r>
            <a:r>
              <a:rPr sz="2400" dirty="0">
                <a:latin typeface="Verdana"/>
                <a:cs typeface="Verdana"/>
              </a:rPr>
              <a:t>between </a:t>
            </a:r>
            <a:r>
              <a:rPr sz="2400" spc="-5" dirty="0">
                <a:latin typeface="Verdana"/>
                <a:cs typeface="Verdana"/>
              </a:rPr>
              <a:t>requesting for operation </a:t>
            </a:r>
            <a:r>
              <a:rPr sz="2400" dirty="0">
                <a:latin typeface="Verdana"/>
                <a:cs typeface="Verdana"/>
              </a:rPr>
              <a:t>and </a:t>
            </a:r>
            <a:r>
              <a:rPr sz="2400" spc="5" dirty="0">
                <a:latin typeface="Verdana"/>
                <a:cs typeface="Verdana"/>
              </a:rPr>
              <a:t> </a:t>
            </a:r>
            <a:r>
              <a:rPr sz="2400" spc="-5" dirty="0">
                <a:latin typeface="Verdana"/>
                <a:cs typeface="Verdana"/>
              </a:rPr>
              <a:t>the </a:t>
            </a:r>
            <a:r>
              <a:rPr sz="2400" spc="-10" dirty="0">
                <a:latin typeface="Verdana"/>
                <a:cs typeface="Verdana"/>
              </a:rPr>
              <a:t>time it </a:t>
            </a:r>
            <a:r>
              <a:rPr sz="2400" spc="-5" dirty="0">
                <a:latin typeface="Verdana"/>
                <a:cs typeface="Verdana"/>
              </a:rPr>
              <a:t>is </a:t>
            </a:r>
            <a:r>
              <a:rPr sz="2400" dirty="0">
                <a:latin typeface="Verdana"/>
                <a:cs typeface="Verdana"/>
              </a:rPr>
              <a:t>made </a:t>
            </a:r>
            <a:r>
              <a:rPr sz="2400" spc="-10" dirty="0">
                <a:latin typeface="Verdana"/>
                <a:cs typeface="Verdana"/>
              </a:rPr>
              <a:t>available </a:t>
            </a:r>
            <a:r>
              <a:rPr sz="2400" dirty="0">
                <a:latin typeface="Verdana"/>
                <a:cs typeface="Verdana"/>
              </a:rPr>
              <a:t>at </a:t>
            </a:r>
            <a:r>
              <a:rPr sz="2400" spc="-5" dirty="0">
                <a:latin typeface="Verdana"/>
                <a:cs typeface="Verdana"/>
              </a:rPr>
              <a:t>the required </a:t>
            </a:r>
            <a:r>
              <a:rPr sz="2400" spc="-830" dirty="0">
                <a:latin typeface="Verdana"/>
                <a:cs typeface="Verdana"/>
              </a:rPr>
              <a:t> </a:t>
            </a:r>
            <a:r>
              <a:rPr sz="2400" spc="-10" dirty="0">
                <a:latin typeface="Verdana"/>
                <a:cs typeface="Verdana"/>
              </a:rPr>
              <a:t>location</a:t>
            </a:r>
            <a:endParaRPr sz="2400" dirty="0">
              <a:latin typeface="Verdana"/>
              <a:cs typeface="Verdana"/>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113" y="1039114"/>
            <a:ext cx="8895715" cy="1927860"/>
          </a:xfrm>
          <a:prstGeom prst="rect">
            <a:avLst/>
          </a:prstGeom>
        </p:spPr>
        <p:txBody>
          <a:bodyPr vert="horz" wrap="square" lIns="0" tIns="12700" rIns="0" bIns="0" rtlCol="0">
            <a:spAutoFit/>
          </a:bodyPr>
          <a:lstStyle/>
          <a:p>
            <a:pPr marL="355600" indent="-343535">
              <a:lnSpc>
                <a:spcPct val="100000"/>
              </a:lnSpc>
              <a:spcBef>
                <a:spcPts val="100"/>
              </a:spcBef>
              <a:buFont typeface="Verdana"/>
              <a:buChar char="•"/>
              <a:tabLst>
                <a:tab pos="355600" algn="l"/>
                <a:tab pos="356235" algn="l"/>
              </a:tabLst>
            </a:pPr>
            <a:r>
              <a:rPr sz="2400" b="1" spc="-5" dirty="0">
                <a:solidFill>
                  <a:srgbClr val="FF0000"/>
                </a:solidFill>
                <a:latin typeface="Verdana"/>
                <a:cs typeface="Verdana"/>
              </a:rPr>
              <a:t>Operating system</a:t>
            </a:r>
            <a:r>
              <a:rPr sz="2400" b="1" spc="25" dirty="0">
                <a:solidFill>
                  <a:srgbClr val="FF0000"/>
                </a:solidFill>
                <a:latin typeface="Verdana"/>
                <a:cs typeface="Verdana"/>
              </a:rPr>
              <a:t> </a:t>
            </a:r>
            <a:r>
              <a:rPr sz="2400" dirty="0">
                <a:latin typeface="Verdana"/>
                <a:cs typeface="Verdana"/>
              </a:rPr>
              <a:t>has</a:t>
            </a:r>
            <a:r>
              <a:rPr sz="2400" spc="10" dirty="0">
                <a:latin typeface="Verdana"/>
                <a:cs typeface="Verdana"/>
              </a:rPr>
              <a:t> </a:t>
            </a:r>
            <a:r>
              <a:rPr sz="2400" spc="-5" dirty="0">
                <a:latin typeface="Verdana"/>
                <a:cs typeface="Verdana"/>
              </a:rPr>
              <a:t>to</a:t>
            </a:r>
            <a:r>
              <a:rPr sz="2400" spc="15" dirty="0">
                <a:latin typeface="Verdana"/>
                <a:cs typeface="Verdana"/>
              </a:rPr>
              <a:t> </a:t>
            </a:r>
            <a:r>
              <a:rPr sz="2400" spc="-5" dirty="0">
                <a:latin typeface="Verdana"/>
                <a:cs typeface="Verdana"/>
              </a:rPr>
              <a:t>constantly</a:t>
            </a:r>
            <a:r>
              <a:rPr sz="2400" spc="30" dirty="0">
                <a:latin typeface="Verdana"/>
                <a:cs typeface="Verdana"/>
              </a:rPr>
              <a:t> </a:t>
            </a:r>
            <a:r>
              <a:rPr sz="2400" dirty="0">
                <a:latin typeface="Verdana"/>
                <a:cs typeface="Verdana"/>
              </a:rPr>
              <a:t>swap</a:t>
            </a:r>
            <a:r>
              <a:rPr sz="2400" spc="10" dirty="0">
                <a:latin typeface="Verdana"/>
                <a:cs typeface="Verdana"/>
              </a:rPr>
              <a:t> </a:t>
            </a:r>
            <a:r>
              <a:rPr sz="2400" spc="-10" dirty="0">
                <a:latin typeface="Verdana"/>
                <a:cs typeface="Verdana"/>
              </a:rPr>
              <a:t>information</a:t>
            </a:r>
            <a:endParaRPr sz="2400">
              <a:latin typeface="Verdana"/>
              <a:cs typeface="Verdana"/>
            </a:endParaRPr>
          </a:p>
          <a:p>
            <a:pPr>
              <a:lnSpc>
                <a:spcPct val="100000"/>
              </a:lnSpc>
              <a:spcBef>
                <a:spcPts val="25"/>
              </a:spcBef>
              <a:buClr>
                <a:srgbClr val="FF0000"/>
              </a:buClr>
              <a:buFont typeface="Verdana"/>
              <a:buChar char="•"/>
            </a:pPr>
            <a:endParaRPr sz="2350">
              <a:latin typeface="Verdana"/>
              <a:cs typeface="Verdana"/>
            </a:endParaRPr>
          </a:p>
          <a:p>
            <a:pPr marL="355600">
              <a:lnSpc>
                <a:spcPct val="100000"/>
              </a:lnSpc>
            </a:pPr>
            <a:r>
              <a:rPr sz="2400" spc="-5" dirty="0">
                <a:latin typeface="Verdana"/>
                <a:cs typeface="Verdana"/>
              </a:rPr>
              <a:t>back</a:t>
            </a:r>
            <a:r>
              <a:rPr sz="2400" spc="5" dirty="0">
                <a:latin typeface="Verdana"/>
                <a:cs typeface="Verdana"/>
              </a:rPr>
              <a:t> </a:t>
            </a:r>
            <a:r>
              <a:rPr sz="2400" dirty="0">
                <a:latin typeface="Verdana"/>
                <a:cs typeface="Verdana"/>
              </a:rPr>
              <a:t>and</a:t>
            </a:r>
            <a:r>
              <a:rPr sz="2400" spc="-5" dirty="0">
                <a:latin typeface="Verdana"/>
                <a:cs typeface="Verdana"/>
              </a:rPr>
              <a:t> forth</a:t>
            </a:r>
            <a:r>
              <a:rPr sz="2400" spc="30" dirty="0">
                <a:latin typeface="Verdana"/>
                <a:cs typeface="Verdana"/>
              </a:rPr>
              <a:t> </a:t>
            </a:r>
            <a:r>
              <a:rPr sz="2400" spc="-5" dirty="0">
                <a:latin typeface="Verdana"/>
                <a:cs typeface="Verdana"/>
              </a:rPr>
              <a:t>between RAM</a:t>
            </a:r>
            <a:r>
              <a:rPr sz="2400" spc="10" dirty="0">
                <a:latin typeface="Verdana"/>
                <a:cs typeface="Verdana"/>
              </a:rPr>
              <a:t> </a:t>
            </a:r>
            <a:r>
              <a:rPr sz="2400" dirty="0">
                <a:latin typeface="Verdana"/>
                <a:cs typeface="Verdana"/>
              </a:rPr>
              <a:t>and</a:t>
            </a:r>
            <a:r>
              <a:rPr sz="2400" spc="10" dirty="0">
                <a:latin typeface="Verdana"/>
                <a:cs typeface="Verdana"/>
              </a:rPr>
              <a:t> </a:t>
            </a:r>
            <a:r>
              <a:rPr sz="2400" spc="-5" dirty="0">
                <a:latin typeface="Verdana"/>
                <a:cs typeface="Verdana"/>
              </a:rPr>
              <a:t>the</a:t>
            </a:r>
            <a:r>
              <a:rPr sz="2400" dirty="0">
                <a:latin typeface="Verdana"/>
                <a:cs typeface="Verdana"/>
              </a:rPr>
              <a:t> </a:t>
            </a:r>
            <a:r>
              <a:rPr sz="2400" spc="-5" dirty="0">
                <a:latin typeface="Verdana"/>
                <a:cs typeface="Verdana"/>
              </a:rPr>
              <a:t>hard</a:t>
            </a:r>
            <a:r>
              <a:rPr sz="2400" spc="5" dirty="0">
                <a:latin typeface="Verdana"/>
                <a:cs typeface="Verdana"/>
              </a:rPr>
              <a:t> </a:t>
            </a:r>
            <a:r>
              <a:rPr sz="2400" spc="-5" dirty="0">
                <a:latin typeface="Verdana"/>
                <a:cs typeface="Verdana"/>
              </a:rPr>
              <a:t>disk.</a:t>
            </a:r>
            <a:endParaRPr sz="2400">
              <a:latin typeface="Verdana"/>
              <a:cs typeface="Verdana"/>
            </a:endParaRPr>
          </a:p>
          <a:p>
            <a:pPr>
              <a:lnSpc>
                <a:spcPct val="100000"/>
              </a:lnSpc>
              <a:spcBef>
                <a:spcPts val="55"/>
              </a:spcBef>
            </a:pPr>
            <a:endParaRPr sz="2800">
              <a:latin typeface="Verdana"/>
              <a:cs typeface="Verdana"/>
            </a:endParaRPr>
          </a:p>
          <a:p>
            <a:pPr marL="355600" indent="-343535">
              <a:lnSpc>
                <a:spcPct val="100000"/>
              </a:lnSpc>
              <a:buFont typeface="Verdana"/>
              <a:buChar char="•"/>
              <a:tabLst>
                <a:tab pos="355600" algn="l"/>
                <a:tab pos="356235" algn="l"/>
              </a:tabLst>
            </a:pPr>
            <a:r>
              <a:rPr sz="2400" b="1" spc="-5" dirty="0">
                <a:solidFill>
                  <a:srgbClr val="FF0000"/>
                </a:solidFill>
                <a:latin typeface="Verdana"/>
                <a:cs typeface="Verdana"/>
              </a:rPr>
              <a:t>Thrashing</a:t>
            </a:r>
            <a:r>
              <a:rPr sz="2400" b="1" spc="-5" dirty="0">
                <a:latin typeface="Verdana"/>
                <a:cs typeface="Verdana"/>
              </a:rPr>
              <a:t>-</a:t>
            </a:r>
            <a:r>
              <a:rPr sz="2400" b="1" spc="20" dirty="0">
                <a:latin typeface="Verdana"/>
                <a:cs typeface="Verdana"/>
              </a:rPr>
              <a:t> </a:t>
            </a:r>
            <a:r>
              <a:rPr sz="2400" spc="-5" dirty="0">
                <a:latin typeface="Verdana"/>
                <a:cs typeface="Verdana"/>
              </a:rPr>
              <a:t>computer</a:t>
            </a:r>
            <a:r>
              <a:rPr sz="2400" spc="5" dirty="0">
                <a:latin typeface="Verdana"/>
                <a:cs typeface="Verdana"/>
              </a:rPr>
              <a:t> </a:t>
            </a:r>
            <a:r>
              <a:rPr sz="2400" spc="-5" dirty="0">
                <a:latin typeface="Verdana"/>
                <a:cs typeface="Verdana"/>
              </a:rPr>
              <a:t>feels</a:t>
            </a:r>
            <a:r>
              <a:rPr sz="2400" spc="10" dirty="0">
                <a:latin typeface="Verdana"/>
                <a:cs typeface="Verdana"/>
              </a:rPr>
              <a:t> </a:t>
            </a:r>
            <a:r>
              <a:rPr sz="2400" spc="-5" dirty="0">
                <a:latin typeface="Verdana"/>
                <a:cs typeface="Verdana"/>
              </a:rPr>
              <a:t>incredibly</a:t>
            </a:r>
            <a:r>
              <a:rPr sz="2400" spc="50" dirty="0">
                <a:latin typeface="Verdana"/>
                <a:cs typeface="Verdana"/>
              </a:rPr>
              <a:t> </a:t>
            </a:r>
            <a:r>
              <a:rPr sz="2400" spc="-5" dirty="0">
                <a:latin typeface="Verdana"/>
                <a:cs typeface="Verdana"/>
              </a:rPr>
              <a:t>slow.</a:t>
            </a:r>
            <a:endParaRPr sz="2400">
              <a:latin typeface="Verdana"/>
              <a:cs typeface="Verdana"/>
            </a:endParaRPr>
          </a:p>
        </p:txBody>
      </p:sp>
      <p:sp>
        <p:nvSpPr>
          <p:cNvPr id="3" name="object 3"/>
          <p:cNvSpPr txBox="1">
            <a:spLocks noGrp="1"/>
          </p:cNvSpPr>
          <p:nvPr>
            <p:ph type="title"/>
          </p:nvPr>
        </p:nvSpPr>
        <p:spPr>
          <a:xfrm>
            <a:off x="688340" y="322529"/>
            <a:ext cx="6855460" cy="574675"/>
          </a:xfrm>
          <a:prstGeom prst="rect">
            <a:avLst/>
          </a:prstGeom>
        </p:spPr>
        <p:txBody>
          <a:bodyPr vert="horz" wrap="square" lIns="0" tIns="12700" rIns="0" bIns="0" rtlCol="0">
            <a:spAutoFit/>
          </a:bodyPr>
          <a:lstStyle/>
          <a:p>
            <a:pPr marL="12700">
              <a:lnSpc>
                <a:spcPct val="100000"/>
              </a:lnSpc>
              <a:spcBef>
                <a:spcPts val="100"/>
              </a:spcBef>
            </a:pPr>
            <a:r>
              <a:rPr sz="3600" b="1" dirty="0">
                <a:latin typeface="Times New Roman"/>
                <a:cs typeface="Times New Roman"/>
              </a:rPr>
              <a:t>VI</a:t>
            </a:r>
            <a:r>
              <a:rPr sz="3600" b="1" spc="-120" dirty="0">
                <a:latin typeface="Times New Roman"/>
                <a:cs typeface="Times New Roman"/>
              </a:rPr>
              <a:t>R</a:t>
            </a:r>
            <a:r>
              <a:rPr sz="3600" b="1" dirty="0">
                <a:latin typeface="Times New Roman"/>
                <a:cs typeface="Times New Roman"/>
              </a:rPr>
              <a:t>TUAL</a:t>
            </a:r>
            <a:r>
              <a:rPr sz="3600" b="1" spc="-195" dirty="0">
                <a:latin typeface="Times New Roman"/>
                <a:cs typeface="Times New Roman"/>
              </a:rPr>
              <a:t> </a:t>
            </a:r>
            <a:r>
              <a:rPr sz="3600" b="1" spc="-15" dirty="0">
                <a:latin typeface="Times New Roman"/>
                <a:cs typeface="Times New Roman"/>
              </a:rPr>
              <a:t>M</a:t>
            </a:r>
            <a:r>
              <a:rPr sz="3600" b="1" dirty="0">
                <a:latin typeface="Times New Roman"/>
                <a:cs typeface="Times New Roman"/>
              </a:rPr>
              <a:t>EMO</a:t>
            </a:r>
            <a:r>
              <a:rPr sz="3600" b="1" spc="-135" dirty="0">
                <a:latin typeface="Times New Roman"/>
                <a:cs typeface="Times New Roman"/>
              </a:rPr>
              <a:t>R</a:t>
            </a:r>
            <a:r>
              <a:rPr sz="3600" b="1" dirty="0">
                <a:latin typeface="Times New Roman"/>
                <a:cs typeface="Times New Roman"/>
              </a:rPr>
              <a:t>Y</a:t>
            </a:r>
            <a:endParaRPr sz="3600" dirty="0">
              <a:latin typeface="Times New Roman"/>
              <a:cs typeface="Times New Roman"/>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057400"/>
            <a:ext cx="8153400" cy="3970318"/>
          </a:xfrm>
          <a:prstGeom prst="rect">
            <a:avLst/>
          </a:prstGeom>
        </p:spPr>
        <p:txBody>
          <a:bodyPr wrap="square">
            <a:spAutoFit/>
          </a:bodyPr>
          <a:lstStyle/>
          <a:p>
            <a:pPr marL="285750" indent="-285750" fontAlgn="base">
              <a:buFont typeface="Arial" pitchFamily="34" charset="0"/>
              <a:buChar char="•"/>
            </a:pPr>
            <a:r>
              <a:rPr lang="en-US" dirty="0">
                <a:latin typeface="Times New Roman" pitchFamily="18" charset="0"/>
                <a:cs typeface="Times New Roman" pitchFamily="18" charset="0"/>
              </a:rPr>
              <a:t>In computer operating systems, memory management is crucial for efficient use of resources. </a:t>
            </a:r>
            <a:endParaRPr lang="en-US" dirty="0" smtClean="0">
              <a:latin typeface="Times New Roman" pitchFamily="18" charset="0"/>
              <a:cs typeface="Times New Roman" pitchFamily="18" charset="0"/>
            </a:endParaRPr>
          </a:p>
          <a:p>
            <a:pPr marL="285750" indent="-285750" fontAlgn="base">
              <a:buFont typeface="Arial" pitchFamily="34" charset="0"/>
              <a:buChar char="•"/>
            </a:pPr>
            <a:r>
              <a:rPr lang="en-US" dirty="0" smtClean="0">
                <a:latin typeface="Times New Roman" pitchFamily="18" charset="0"/>
                <a:cs typeface="Times New Roman" pitchFamily="18" charset="0"/>
              </a:rPr>
              <a:t>Paging </a:t>
            </a:r>
            <a:r>
              <a:rPr lang="en-US" dirty="0">
                <a:latin typeface="Times New Roman" pitchFamily="18" charset="0"/>
                <a:cs typeface="Times New Roman" pitchFamily="18" charset="0"/>
              </a:rPr>
              <a:t>and segmentation are two fundamental techniques used to organize and allocate memory. </a:t>
            </a:r>
            <a:endParaRPr lang="en-US" dirty="0" smtClean="0">
              <a:latin typeface="Times New Roman" pitchFamily="18" charset="0"/>
              <a:cs typeface="Times New Roman" pitchFamily="18" charset="0"/>
            </a:endParaRPr>
          </a:p>
          <a:p>
            <a:pPr marL="285750" indent="-285750" fontAlgn="base">
              <a:buFont typeface="Arial" pitchFamily="34" charset="0"/>
              <a:buChar char="•"/>
            </a:pPr>
            <a:r>
              <a:rPr lang="en-US" dirty="0" smtClean="0">
                <a:latin typeface="Times New Roman" pitchFamily="18" charset="0"/>
                <a:cs typeface="Times New Roman" pitchFamily="18" charset="0"/>
              </a:rPr>
              <a:t>Paging </a:t>
            </a:r>
            <a:r>
              <a:rPr lang="en-US" dirty="0">
                <a:latin typeface="Times New Roman" pitchFamily="18" charset="0"/>
                <a:cs typeface="Times New Roman" pitchFamily="18" charset="0"/>
              </a:rPr>
              <a:t>divides memory into fixed-size blocks called pages, simplifying management by treating memory as a uniform </a:t>
            </a:r>
            <a:r>
              <a:rPr lang="en-US" dirty="0" smtClean="0">
                <a:latin typeface="Times New Roman" pitchFamily="18" charset="0"/>
                <a:cs typeface="Times New Roman" pitchFamily="18" charset="0"/>
              </a:rPr>
              <a:t>structure.</a:t>
            </a:r>
          </a:p>
          <a:p>
            <a:pPr marL="285750" indent="-285750" fontAlgn="base">
              <a:buFont typeface="Arial" pitchFamily="34" charset="0"/>
              <a:buChar char="•"/>
            </a:pPr>
            <a:endParaRPr lang="en-US" dirty="0">
              <a:latin typeface="Times New Roman" pitchFamily="18" charset="0"/>
              <a:cs typeface="Times New Roman" pitchFamily="18" charset="0"/>
            </a:endParaRPr>
          </a:p>
          <a:p>
            <a:pPr marL="285750" indent="-285750" fontAlgn="base">
              <a:buFont typeface="Arial" pitchFamily="34" charset="0"/>
              <a:buChar char="•"/>
            </a:pPr>
            <a:r>
              <a:rPr lang="en-US" dirty="0" smtClean="0">
                <a:latin typeface="Times New Roman" pitchFamily="18" charset="0"/>
                <a:cs typeface="Times New Roman" pitchFamily="18" charset="0"/>
              </a:rPr>
              <a:t>Segmentation</a:t>
            </a:r>
            <a:r>
              <a:rPr lang="en-US" dirty="0">
                <a:latin typeface="Times New Roman" pitchFamily="18" charset="0"/>
                <a:cs typeface="Times New Roman" pitchFamily="18" charset="0"/>
              </a:rPr>
              <a:t>, in contrast, divides memory into variable-sized segments based on logical units, offering flexibility in organizing data and code. </a:t>
            </a:r>
            <a:endParaRPr lang="en-US" dirty="0" smtClean="0">
              <a:latin typeface="Times New Roman" pitchFamily="18" charset="0"/>
              <a:cs typeface="Times New Roman" pitchFamily="18" charset="0"/>
            </a:endParaRPr>
          </a:p>
          <a:p>
            <a:pPr marL="285750" indent="-285750" fontAlgn="base">
              <a:buFont typeface="Arial" pitchFamily="34" charset="0"/>
              <a:buChar char="•"/>
            </a:pPr>
            <a:r>
              <a:rPr lang="en-US" dirty="0" smtClean="0">
                <a:latin typeface="Times New Roman" pitchFamily="18" charset="0"/>
                <a:cs typeface="Times New Roman" pitchFamily="18" charset="0"/>
              </a:rPr>
              <a:t>Both </a:t>
            </a:r>
            <a:r>
              <a:rPr lang="en-US" dirty="0">
                <a:latin typeface="Times New Roman" pitchFamily="18" charset="0"/>
                <a:cs typeface="Times New Roman" pitchFamily="18" charset="0"/>
              </a:rPr>
              <a:t>methods have distinct advantages and are chosen based on the specific needs and complexities of applications and system architectures.</a:t>
            </a:r>
          </a:p>
          <a:p>
            <a:pPr fontAlgn="base"/>
            <a:endParaRPr lang="en-US" dirty="0" smtClean="0">
              <a:latin typeface="Times New Roman" pitchFamily="18" charset="0"/>
              <a:cs typeface="Times New Roman" pitchFamily="18" charset="0"/>
            </a:endParaRPr>
          </a:p>
          <a:p>
            <a:pPr fontAlgn="base"/>
            <a:endParaRPr lang="en-US" dirty="0">
              <a:latin typeface="Times New Roman" pitchFamily="18" charset="0"/>
              <a:cs typeface="Times New Roman" pitchFamily="18" charset="0"/>
            </a:endParaRPr>
          </a:p>
          <a:p>
            <a:pPr fontAlgn="base"/>
            <a:r>
              <a:rPr lang="en-US" dirty="0" smtClean="0">
                <a:latin typeface="Times New Roman" pitchFamily="18" charset="0"/>
                <a:cs typeface="Times New Roman" pitchFamily="18" charset="0"/>
              </a:rPr>
              <a:t>Also</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Paging and segmentation</a:t>
            </a:r>
            <a:r>
              <a:rPr lang="en-US" dirty="0">
                <a:latin typeface="Times New Roman" pitchFamily="18" charset="0"/>
                <a:cs typeface="Times New Roman" pitchFamily="18" charset="0"/>
              </a:rPr>
              <a:t> are memory management techniques used in OS. </a:t>
            </a:r>
          </a:p>
        </p:txBody>
      </p:sp>
      <p:sp>
        <p:nvSpPr>
          <p:cNvPr id="3" name="Rectangle 2"/>
          <p:cNvSpPr/>
          <p:nvPr/>
        </p:nvSpPr>
        <p:spPr>
          <a:xfrm>
            <a:off x="685800" y="685800"/>
            <a:ext cx="7772400" cy="1200329"/>
          </a:xfrm>
          <a:prstGeom prst="rect">
            <a:avLst/>
          </a:prstGeom>
        </p:spPr>
        <p:txBody>
          <a:bodyPr wrap="square">
            <a:spAutoFit/>
          </a:bodyPr>
          <a:lstStyle/>
          <a:p>
            <a:pPr algn="ctr" fontAlgn="base"/>
            <a:r>
              <a:rPr lang="en-US" sz="3600" b="1" dirty="0"/>
              <a:t>Difference Between Paging and Segmentation</a:t>
            </a:r>
          </a:p>
        </p:txBody>
      </p:sp>
    </p:spTree>
    <p:extLst>
      <p:ext uri="{BB962C8B-B14F-4D97-AF65-F5344CB8AC3E}">
        <p14:creationId xmlns:p14="http://schemas.microsoft.com/office/powerpoint/2010/main" val="4056590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162509"/>
            <a:ext cx="2701290" cy="757555"/>
          </a:xfrm>
          <a:prstGeom prst="rect">
            <a:avLst/>
          </a:prstGeom>
        </p:spPr>
        <p:txBody>
          <a:bodyPr vert="horz" wrap="square" lIns="0" tIns="12700" rIns="0" bIns="0" rtlCol="0">
            <a:spAutoFit/>
          </a:bodyPr>
          <a:lstStyle/>
          <a:p>
            <a:pPr marL="12700">
              <a:lnSpc>
                <a:spcPct val="100000"/>
              </a:lnSpc>
              <a:spcBef>
                <a:spcPts val="100"/>
              </a:spcBef>
            </a:pPr>
            <a:r>
              <a:rPr sz="4800" spc="-5" dirty="0"/>
              <a:t>PAGING</a:t>
            </a:r>
            <a:endParaRPr sz="4800" dirty="0"/>
          </a:p>
        </p:txBody>
      </p:sp>
      <p:sp>
        <p:nvSpPr>
          <p:cNvPr id="3" name="object 3"/>
          <p:cNvSpPr txBox="1"/>
          <p:nvPr/>
        </p:nvSpPr>
        <p:spPr>
          <a:xfrm>
            <a:off x="78739" y="1420114"/>
            <a:ext cx="8764270" cy="5074285"/>
          </a:xfrm>
          <a:prstGeom prst="rect">
            <a:avLst/>
          </a:prstGeom>
        </p:spPr>
        <p:txBody>
          <a:bodyPr vert="horz" wrap="square" lIns="0" tIns="12700" rIns="0" bIns="0" rtlCol="0">
            <a:spAutoFit/>
          </a:bodyPr>
          <a:lstStyle/>
          <a:p>
            <a:pPr marL="355600" indent="-342900">
              <a:lnSpc>
                <a:spcPct val="100000"/>
              </a:lnSpc>
              <a:spcBef>
                <a:spcPts val="100"/>
              </a:spcBef>
              <a:buClr>
                <a:srgbClr val="FF0000"/>
              </a:buClr>
              <a:buChar char="•"/>
              <a:tabLst>
                <a:tab pos="354965" algn="l"/>
                <a:tab pos="355600" algn="l"/>
              </a:tabLst>
            </a:pPr>
            <a:r>
              <a:rPr sz="2400" dirty="0">
                <a:latin typeface="Verdana"/>
                <a:cs typeface="Verdana"/>
              </a:rPr>
              <a:t>Unequal</a:t>
            </a:r>
            <a:r>
              <a:rPr sz="2400" spc="15" dirty="0">
                <a:latin typeface="Verdana"/>
                <a:cs typeface="Verdana"/>
              </a:rPr>
              <a:t> </a:t>
            </a:r>
            <a:r>
              <a:rPr sz="2400" spc="-5" dirty="0">
                <a:latin typeface="Verdana"/>
                <a:cs typeface="Verdana"/>
              </a:rPr>
              <a:t>fixed</a:t>
            </a:r>
            <a:r>
              <a:rPr sz="2400" spc="25" dirty="0">
                <a:latin typeface="Verdana"/>
                <a:cs typeface="Verdana"/>
              </a:rPr>
              <a:t> </a:t>
            </a:r>
            <a:r>
              <a:rPr sz="2400" spc="-5" dirty="0">
                <a:latin typeface="Verdana"/>
                <a:cs typeface="Verdana"/>
              </a:rPr>
              <a:t>size</a:t>
            </a:r>
            <a:r>
              <a:rPr sz="2400" spc="5" dirty="0">
                <a:latin typeface="Verdana"/>
                <a:cs typeface="Verdana"/>
              </a:rPr>
              <a:t> </a:t>
            </a:r>
            <a:r>
              <a:rPr sz="2400" spc="-5" dirty="0">
                <a:latin typeface="Verdana"/>
                <a:cs typeface="Verdana"/>
              </a:rPr>
              <a:t>/Variable</a:t>
            </a:r>
            <a:r>
              <a:rPr sz="2400" spc="10" dirty="0">
                <a:latin typeface="Verdana"/>
                <a:cs typeface="Verdana"/>
              </a:rPr>
              <a:t> </a:t>
            </a:r>
            <a:r>
              <a:rPr sz="2400" dirty="0">
                <a:latin typeface="Verdana"/>
                <a:cs typeface="Verdana"/>
              </a:rPr>
              <a:t>Size</a:t>
            </a:r>
            <a:r>
              <a:rPr sz="2400" spc="10" dirty="0">
                <a:latin typeface="Verdana"/>
                <a:cs typeface="Verdana"/>
              </a:rPr>
              <a:t> </a:t>
            </a:r>
            <a:r>
              <a:rPr sz="2400" spc="-5" dirty="0">
                <a:latin typeface="Verdana"/>
                <a:cs typeface="Verdana"/>
              </a:rPr>
              <a:t>partitions(Inefficient)</a:t>
            </a:r>
            <a:endParaRPr sz="2400">
              <a:latin typeface="Verdana"/>
              <a:cs typeface="Verdana"/>
            </a:endParaRPr>
          </a:p>
          <a:p>
            <a:pPr marL="355600" marR="24765" indent="-342900">
              <a:lnSpc>
                <a:spcPct val="200100"/>
              </a:lnSpc>
              <a:spcBef>
                <a:spcPts val="575"/>
              </a:spcBef>
              <a:buClr>
                <a:srgbClr val="FF0000"/>
              </a:buClr>
              <a:buChar char="•"/>
              <a:tabLst>
                <a:tab pos="354965" algn="l"/>
                <a:tab pos="355600" algn="l"/>
              </a:tabLst>
            </a:pPr>
            <a:r>
              <a:rPr sz="2400" spc="-5" dirty="0">
                <a:latin typeface="Verdana"/>
                <a:cs typeface="Verdana"/>
              </a:rPr>
              <a:t>Primary</a:t>
            </a:r>
            <a:r>
              <a:rPr sz="2400" spc="15" dirty="0">
                <a:latin typeface="Verdana"/>
                <a:cs typeface="Verdana"/>
              </a:rPr>
              <a:t> </a:t>
            </a:r>
            <a:r>
              <a:rPr sz="2400" dirty="0">
                <a:latin typeface="Verdana"/>
                <a:cs typeface="Verdana"/>
              </a:rPr>
              <a:t>memory</a:t>
            </a:r>
            <a:r>
              <a:rPr sz="2400" spc="5" dirty="0">
                <a:latin typeface="Verdana"/>
                <a:cs typeface="Verdana"/>
              </a:rPr>
              <a:t> </a:t>
            </a:r>
            <a:r>
              <a:rPr sz="2400" spc="-5" dirty="0">
                <a:latin typeface="Verdana"/>
                <a:cs typeface="Verdana"/>
              </a:rPr>
              <a:t>is divided</a:t>
            </a:r>
            <a:r>
              <a:rPr sz="2400" spc="40" dirty="0">
                <a:latin typeface="Verdana"/>
                <a:cs typeface="Verdana"/>
              </a:rPr>
              <a:t> </a:t>
            </a:r>
            <a:r>
              <a:rPr sz="2400" spc="-15" dirty="0">
                <a:latin typeface="Verdana"/>
                <a:cs typeface="Verdana"/>
              </a:rPr>
              <a:t>into</a:t>
            </a:r>
            <a:r>
              <a:rPr sz="2400" spc="60" dirty="0">
                <a:latin typeface="Verdana"/>
                <a:cs typeface="Verdana"/>
              </a:rPr>
              <a:t> </a:t>
            </a:r>
            <a:r>
              <a:rPr sz="2400" b="1" dirty="0">
                <a:latin typeface="Verdana"/>
                <a:cs typeface="Verdana"/>
              </a:rPr>
              <a:t>small</a:t>
            </a:r>
            <a:r>
              <a:rPr sz="2400" b="1" spc="-10" dirty="0">
                <a:latin typeface="Verdana"/>
                <a:cs typeface="Verdana"/>
              </a:rPr>
              <a:t> </a:t>
            </a:r>
            <a:r>
              <a:rPr sz="2400" b="1" spc="-5" dirty="0">
                <a:latin typeface="Verdana"/>
                <a:cs typeface="Verdana"/>
              </a:rPr>
              <a:t>equal</a:t>
            </a:r>
            <a:r>
              <a:rPr sz="2400" b="1" spc="5" dirty="0">
                <a:latin typeface="Verdana"/>
                <a:cs typeface="Verdana"/>
              </a:rPr>
              <a:t> </a:t>
            </a:r>
            <a:r>
              <a:rPr sz="2400" b="1" spc="-5" dirty="0">
                <a:latin typeface="Verdana"/>
                <a:cs typeface="Verdana"/>
              </a:rPr>
              <a:t>fixed </a:t>
            </a:r>
            <a:r>
              <a:rPr sz="2400" b="1" dirty="0">
                <a:latin typeface="Verdana"/>
                <a:cs typeface="Verdana"/>
              </a:rPr>
              <a:t> </a:t>
            </a:r>
            <a:r>
              <a:rPr sz="2400" b="1" spc="-5" dirty="0">
                <a:latin typeface="Verdana"/>
                <a:cs typeface="Verdana"/>
              </a:rPr>
              <a:t>sized</a:t>
            </a:r>
            <a:r>
              <a:rPr sz="2400" b="1" spc="10" dirty="0">
                <a:latin typeface="Verdana"/>
                <a:cs typeface="Verdana"/>
              </a:rPr>
              <a:t> </a:t>
            </a:r>
            <a:r>
              <a:rPr sz="2400" b="1" spc="-5" dirty="0">
                <a:latin typeface="Verdana"/>
                <a:cs typeface="Verdana"/>
              </a:rPr>
              <a:t>partitions</a:t>
            </a:r>
            <a:r>
              <a:rPr sz="2400" b="1" spc="45" dirty="0">
                <a:latin typeface="Verdana"/>
                <a:cs typeface="Verdana"/>
              </a:rPr>
              <a:t> </a:t>
            </a:r>
            <a:r>
              <a:rPr sz="2400" spc="-5" dirty="0">
                <a:latin typeface="Verdana"/>
                <a:cs typeface="Verdana"/>
              </a:rPr>
              <a:t>(256,</a:t>
            </a:r>
            <a:r>
              <a:rPr sz="2400" dirty="0">
                <a:latin typeface="Verdana"/>
                <a:cs typeface="Verdana"/>
              </a:rPr>
              <a:t> 512, 1K) </a:t>
            </a:r>
            <a:r>
              <a:rPr sz="2400" spc="-10" dirty="0">
                <a:latin typeface="Verdana"/>
                <a:cs typeface="Verdana"/>
              </a:rPr>
              <a:t>called</a:t>
            </a:r>
            <a:r>
              <a:rPr sz="2400" spc="40" dirty="0">
                <a:latin typeface="Verdana"/>
                <a:cs typeface="Verdana"/>
              </a:rPr>
              <a:t> </a:t>
            </a:r>
            <a:r>
              <a:rPr sz="2400" b="1" spc="-5" dirty="0">
                <a:solidFill>
                  <a:srgbClr val="FF0000"/>
                </a:solidFill>
                <a:latin typeface="Verdana"/>
                <a:cs typeface="Verdana"/>
              </a:rPr>
              <a:t>page frames</a:t>
            </a:r>
            <a:r>
              <a:rPr sz="2400" spc="-5" dirty="0">
                <a:latin typeface="Verdana"/>
                <a:cs typeface="Verdana"/>
              </a:rPr>
              <a:t>.</a:t>
            </a:r>
            <a:endParaRPr sz="2400">
              <a:latin typeface="Verdana"/>
              <a:cs typeface="Verdana"/>
            </a:endParaRPr>
          </a:p>
          <a:p>
            <a:pPr>
              <a:lnSpc>
                <a:spcPct val="100000"/>
              </a:lnSpc>
              <a:spcBef>
                <a:spcPts val="50"/>
              </a:spcBef>
              <a:buClr>
                <a:srgbClr val="FF0000"/>
              </a:buClr>
              <a:buFont typeface="Verdana"/>
              <a:buChar char="•"/>
            </a:pPr>
            <a:endParaRPr sz="2800">
              <a:latin typeface="Verdana"/>
              <a:cs typeface="Verdana"/>
            </a:endParaRPr>
          </a:p>
          <a:p>
            <a:pPr marL="355600" indent="-342900">
              <a:lnSpc>
                <a:spcPct val="100000"/>
              </a:lnSpc>
              <a:spcBef>
                <a:spcPts val="5"/>
              </a:spcBef>
              <a:buClr>
                <a:srgbClr val="FF0000"/>
              </a:buClr>
              <a:buChar char="•"/>
              <a:tabLst>
                <a:tab pos="354965" algn="l"/>
                <a:tab pos="355600" algn="l"/>
              </a:tabLst>
            </a:pPr>
            <a:r>
              <a:rPr sz="2400" spc="-5" dirty="0">
                <a:latin typeface="Verdana"/>
                <a:cs typeface="Verdana"/>
              </a:rPr>
              <a:t>Process</a:t>
            </a:r>
            <a:r>
              <a:rPr sz="2400" spc="5" dirty="0">
                <a:latin typeface="Verdana"/>
                <a:cs typeface="Verdana"/>
              </a:rPr>
              <a:t> </a:t>
            </a:r>
            <a:r>
              <a:rPr sz="2400" spc="-5" dirty="0">
                <a:latin typeface="Verdana"/>
                <a:cs typeface="Verdana"/>
              </a:rPr>
              <a:t>are</a:t>
            </a:r>
            <a:r>
              <a:rPr sz="2400" dirty="0">
                <a:latin typeface="Verdana"/>
                <a:cs typeface="Verdana"/>
              </a:rPr>
              <a:t> </a:t>
            </a:r>
            <a:r>
              <a:rPr sz="2400" spc="-10" dirty="0">
                <a:latin typeface="Verdana"/>
                <a:cs typeface="Verdana"/>
              </a:rPr>
              <a:t>divided</a:t>
            </a:r>
            <a:r>
              <a:rPr sz="2400" spc="30" dirty="0">
                <a:latin typeface="Verdana"/>
                <a:cs typeface="Verdana"/>
              </a:rPr>
              <a:t> </a:t>
            </a:r>
            <a:r>
              <a:rPr sz="2400" spc="-15" dirty="0">
                <a:latin typeface="Verdana"/>
                <a:cs typeface="Verdana"/>
              </a:rPr>
              <a:t>into</a:t>
            </a:r>
            <a:r>
              <a:rPr sz="2400" spc="110" dirty="0">
                <a:latin typeface="Verdana"/>
                <a:cs typeface="Verdana"/>
              </a:rPr>
              <a:t> </a:t>
            </a:r>
            <a:r>
              <a:rPr sz="2400" b="1" spc="-5" dirty="0">
                <a:solidFill>
                  <a:srgbClr val="FF0000"/>
                </a:solidFill>
                <a:latin typeface="Verdana"/>
                <a:cs typeface="Verdana"/>
              </a:rPr>
              <a:t>same</a:t>
            </a:r>
            <a:r>
              <a:rPr sz="2400" b="1" spc="5" dirty="0">
                <a:solidFill>
                  <a:srgbClr val="FF0000"/>
                </a:solidFill>
                <a:latin typeface="Verdana"/>
                <a:cs typeface="Verdana"/>
              </a:rPr>
              <a:t> </a:t>
            </a:r>
            <a:r>
              <a:rPr sz="2400" b="1" spc="-10" dirty="0">
                <a:solidFill>
                  <a:srgbClr val="FF0000"/>
                </a:solidFill>
                <a:latin typeface="Verdana"/>
                <a:cs typeface="Verdana"/>
              </a:rPr>
              <a:t>sized</a:t>
            </a:r>
            <a:r>
              <a:rPr sz="2400" b="1" spc="20" dirty="0">
                <a:solidFill>
                  <a:srgbClr val="FF0000"/>
                </a:solidFill>
                <a:latin typeface="Verdana"/>
                <a:cs typeface="Verdana"/>
              </a:rPr>
              <a:t> </a:t>
            </a:r>
            <a:r>
              <a:rPr sz="2400" b="1" spc="-5" dirty="0">
                <a:solidFill>
                  <a:srgbClr val="FF0000"/>
                </a:solidFill>
                <a:latin typeface="Verdana"/>
                <a:cs typeface="Verdana"/>
              </a:rPr>
              <a:t>blocks(pages)</a:t>
            </a:r>
            <a:endParaRPr sz="2400">
              <a:latin typeface="Verdana"/>
              <a:cs typeface="Verdana"/>
            </a:endParaRPr>
          </a:p>
          <a:p>
            <a:pPr>
              <a:lnSpc>
                <a:spcPct val="100000"/>
              </a:lnSpc>
              <a:spcBef>
                <a:spcPts val="25"/>
              </a:spcBef>
              <a:buClr>
                <a:srgbClr val="FF0000"/>
              </a:buClr>
              <a:buFont typeface="Verdana"/>
              <a:buChar char="•"/>
            </a:pPr>
            <a:endParaRPr sz="2350">
              <a:latin typeface="Verdana"/>
              <a:cs typeface="Verdana"/>
            </a:endParaRPr>
          </a:p>
          <a:p>
            <a:pPr marL="355600">
              <a:lnSpc>
                <a:spcPct val="100000"/>
              </a:lnSpc>
            </a:pPr>
            <a:r>
              <a:rPr sz="2400" spc="-10" dirty="0">
                <a:latin typeface="Verdana"/>
                <a:cs typeface="Verdana"/>
              </a:rPr>
              <a:t>called </a:t>
            </a:r>
            <a:r>
              <a:rPr sz="2400" b="1" spc="-5" dirty="0">
                <a:solidFill>
                  <a:srgbClr val="FF0000"/>
                </a:solidFill>
                <a:latin typeface="Verdana"/>
                <a:cs typeface="Verdana"/>
              </a:rPr>
              <a:t>paging.</a:t>
            </a:r>
            <a:endParaRPr sz="2400">
              <a:latin typeface="Verdana"/>
              <a:cs typeface="Verdana"/>
            </a:endParaRPr>
          </a:p>
          <a:p>
            <a:pPr>
              <a:lnSpc>
                <a:spcPct val="100000"/>
              </a:lnSpc>
              <a:spcBef>
                <a:spcPts val="50"/>
              </a:spcBef>
            </a:pPr>
            <a:endParaRPr sz="2800">
              <a:latin typeface="Verdana"/>
              <a:cs typeface="Verdana"/>
            </a:endParaRPr>
          </a:p>
          <a:p>
            <a:pPr marL="355600" indent="-342900">
              <a:lnSpc>
                <a:spcPct val="100000"/>
              </a:lnSpc>
              <a:buClr>
                <a:srgbClr val="FF0000"/>
              </a:buClr>
              <a:buChar char="•"/>
              <a:tabLst>
                <a:tab pos="354965" algn="l"/>
                <a:tab pos="355600" algn="l"/>
              </a:tabLst>
            </a:pPr>
            <a:r>
              <a:rPr sz="2400" spc="-5" dirty="0">
                <a:latin typeface="Verdana"/>
                <a:cs typeface="Verdana"/>
              </a:rPr>
              <a:t>Recently</a:t>
            </a:r>
            <a:r>
              <a:rPr sz="2400" spc="5" dirty="0">
                <a:latin typeface="Verdana"/>
                <a:cs typeface="Verdana"/>
              </a:rPr>
              <a:t> </a:t>
            </a:r>
            <a:r>
              <a:rPr sz="2400" spc="-5" dirty="0">
                <a:latin typeface="Verdana"/>
                <a:cs typeface="Verdana"/>
              </a:rPr>
              <a:t>referenced</a:t>
            </a:r>
            <a:r>
              <a:rPr sz="2400" spc="20" dirty="0">
                <a:latin typeface="Verdana"/>
                <a:cs typeface="Verdana"/>
              </a:rPr>
              <a:t> </a:t>
            </a:r>
            <a:r>
              <a:rPr sz="2400" spc="-5" dirty="0">
                <a:latin typeface="Verdana"/>
                <a:cs typeface="Verdana"/>
              </a:rPr>
              <a:t>pages </a:t>
            </a:r>
            <a:r>
              <a:rPr sz="2400" spc="-10" dirty="0">
                <a:latin typeface="Verdana"/>
                <a:cs typeface="Verdana"/>
              </a:rPr>
              <a:t>in</a:t>
            </a:r>
            <a:r>
              <a:rPr sz="2400" spc="5" dirty="0">
                <a:latin typeface="Verdana"/>
                <a:cs typeface="Verdana"/>
              </a:rPr>
              <a:t> </a:t>
            </a:r>
            <a:r>
              <a:rPr sz="2400" spc="-5" dirty="0">
                <a:latin typeface="Verdana"/>
                <a:cs typeface="Verdana"/>
              </a:rPr>
              <a:t>the</a:t>
            </a:r>
            <a:r>
              <a:rPr sz="2400" dirty="0">
                <a:latin typeface="Verdana"/>
                <a:cs typeface="Verdana"/>
              </a:rPr>
              <a:t> </a:t>
            </a:r>
            <a:r>
              <a:rPr sz="2400" spc="-5" dirty="0">
                <a:latin typeface="Verdana"/>
                <a:cs typeface="Verdana"/>
              </a:rPr>
              <a:t>memory.</a:t>
            </a:r>
            <a:endParaRPr sz="2400">
              <a:latin typeface="Verdana"/>
              <a:cs typeface="Verdana"/>
            </a:endParaRPr>
          </a:p>
          <a:p>
            <a:pPr>
              <a:lnSpc>
                <a:spcPct val="100000"/>
              </a:lnSpc>
              <a:spcBef>
                <a:spcPts val="55"/>
              </a:spcBef>
              <a:buClr>
                <a:srgbClr val="FF0000"/>
              </a:buClr>
              <a:buFont typeface="Verdana"/>
              <a:buChar char="•"/>
            </a:pPr>
            <a:endParaRPr sz="2800">
              <a:latin typeface="Verdana"/>
              <a:cs typeface="Verdana"/>
            </a:endParaRPr>
          </a:p>
          <a:p>
            <a:pPr marL="355600" indent="-342900">
              <a:lnSpc>
                <a:spcPct val="100000"/>
              </a:lnSpc>
              <a:spcBef>
                <a:spcPts val="5"/>
              </a:spcBef>
              <a:buClr>
                <a:srgbClr val="FF0000"/>
              </a:buClr>
              <a:buChar char="•"/>
              <a:tabLst>
                <a:tab pos="354965" algn="l"/>
                <a:tab pos="355600" algn="l"/>
              </a:tabLst>
            </a:pPr>
            <a:r>
              <a:rPr sz="2400" spc="-5" dirty="0">
                <a:latin typeface="Verdana"/>
                <a:cs typeface="Verdana"/>
              </a:rPr>
              <a:t>Need</a:t>
            </a:r>
            <a:r>
              <a:rPr sz="2400" spc="-10" dirty="0">
                <a:latin typeface="Verdana"/>
                <a:cs typeface="Verdana"/>
              </a:rPr>
              <a:t> </a:t>
            </a:r>
            <a:r>
              <a:rPr sz="2400" dirty="0">
                <a:latin typeface="Verdana"/>
                <a:cs typeface="Verdana"/>
              </a:rPr>
              <a:t>a </a:t>
            </a:r>
            <a:r>
              <a:rPr sz="2400" spc="-5" dirty="0">
                <a:solidFill>
                  <a:srgbClr val="FF0000"/>
                </a:solidFill>
                <a:latin typeface="Verdana"/>
                <a:cs typeface="Verdana"/>
              </a:rPr>
              <a:t>page</a:t>
            </a:r>
            <a:r>
              <a:rPr sz="2400" spc="-15" dirty="0">
                <a:solidFill>
                  <a:srgbClr val="FF0000"/>
                </a:solidFill>
                <a:latin typeface="Verdana"/>
                <a:cs typeface="Verdana"/>
              </a:rPr>
              <a:t> </a:t>
            </a:r>
            <a:r>
              <a:rPr sz="2400" spc="-5" dirty="0">
                <a:solidFill>
                  <a:srgbClr val="FF0000"/>
                </a:solidFill>
                <a:latin typeface="Verdana"/>
                <a:cs typeface="Verdana"/>
              </a:rPr>
              <a:t>table</a:t>
            </a:r>
            <a:r>
              <a:rPr sz="2400" spc="10" dirty="0">
                <a:solidFill>
                  <a:srgbClr val="FF0000"/>
                </a:solidFill>
                <a:latin typeface="Verdana"/>
                <a:cs typeface="Verdana"/>
              </a:rPr>
              <a:t> </a:t>
            </a:r>
            <a:r>
              <a:rPr sz="2400" spc="-5" dirty="0">
                <a:latin typeface="Verdana"/>
                <a:cs typeface="Verdana"/>
              </a:rPr>
              <a:t>to</a:t>
            </a:r>
            <a:r>
              <a:rPr sz="2400" spc="5" dirty="0">
                <a:latin typeface="Verdana"/>
                <a:cs typeface="Verdana"/>
              </a:rPr>
              <a:t> </a:t>
            </a:r>
            <a:r>
              <a:rPr sz="2400" spc="-5" dirty="0">
                <a:latin typeface="Verdana"/>
                <a:cs typeface="Verdana"/>
              </a:rPr>
              <a:t>this</a:t>
            </a:r>
            <a:r>
              <a:rPr sz="2400" spc="-10" dirty="0">
                <a:latin typeface="Verdana"/>
                <a:cs typeface="Verdana"/>
              </a:rPr>
              <a:t> </a:t>
            </a:r>
            <a:r>
              <a:rPr sz="2400" dirty="0">
                <a:latin typeface="Verdana"/>
                <a:cs typeface="Verdana"/>
              </a:rPr>
              <a:t>management.</a:t>
            </a:r>
            <a:endParaRPr sz="2400">
              <a:latin typeface="Verdana"/>
              <a:cs typeface="Verdana"/>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3323987"/>
          </a:xfrm>
        </p:spPr>
        <p:txBody>
          <a:bodyPr/>
          <a:lstStyle/>
          <a:p>
            <a:pPr algn="just">
              <a:buFont typeface="Arial" pitchFamily="34" charset="0"/>
              <a:buChar char="•"/>
            </a:pPr>
            <a:r>
              <a:rPr lang="en-US" sz="2400" dirty="0">
                <a:latin typeface="Times New Roman" pitchFamily="18" charset="0"/>
                <a:cs typeface="Times New Roman" pitchFamily="18" charset="0"/>
              </a:rPr>
              <a:t>Paging is a virtual memory technique </a:t>
            </a:r>
            <a:r>
              <a:rPr lang="en-US" sz="2400" b="1" dirty="0">
                <a:latin typeface="Times New Roman" pitchFamily="18" charset="0"/>
                <a:cs typeface="Times New Roman" pitchFamily="18" charset="0"/>
              </a:rPr>
              <a:t>that separates memory into sections called paging files. </a:t>
            </a:r>
          </a:p>
          <a:p>
            <a:pPr algn="just">
              <a:buFont typeface="Arial" pitchFamily="34" charset="0"/>
              <a:buChar char="•"/>
            </a:pPr>
            <a:r>
              <a:rPr lang="en-US" sz="2400" dirty="0">
                <a:latin typeface="Times New Roman" pitchFamily="18" charset="0"/>
                <a:cs typeface="Times New Roman" pitchFamily="18" charset="0"/>
              </a:rPr>
              <a:t>When a computer reaches its RAM limits, it transfers any </a:t>
            </a:r>
            <a:r>
              <a:rPr lang="en-US" sz="2400" b="1" dirty="0">
                <a:latin typeface="Times New Roman" pitchFamily="18" charset="0"/>
                <a:cs typeface="Times New Roman" pitchFamily="18" charset="0"/>
              </a:rPr>
              <a:t>currently unused pages into the part of its hard drive used for virtual memory</a:t>
            </a:r>
          </a:p>
          <a:p>
            <a:pPr algn="just">
              <a:buFont typeface="Arial" pitchFamily="34" charset="0"/>
              <a:buChar char="•"/>
            </a:pPr>
            <a:r>
              <a:rPr lang="en-US" sz="2400" dirty="0">
                <a:latin typeface="Times New Roman" pitchFamily="18" charset="0"/>
                <a:cs typeface="Times New Roman" pitchFamily="18" charset="0"/>
              </a:rPr>
              <a:t>The computer performs this process using a </a:t>
            </a:r>
            <a:r>
              <a:rPr lang="en-US" sz="2400" b="1" dirty="0">
                <a:latin typeface="Times New Roman" pitchFamily="18" charset="0"/>
                <a:cs typeface="Times New Roman" pitchFamily="18" charset="0"/>
              </a:rPr>
              <a:t>swap file, </a:t>
            </a:r>
            <a:r>
              <a:rPr lang="en-US" sz="2400" dirty="0">
                <a:latin typeface="Times New Roman" pitchFamily="18" charset="0"/>
                <a:cs typeface="Times New Roman" pitchFamily="18" charset="0"/>
              </a:rPr>
              <a:t>a designated space within its hard drive for extending the virtual memory of the computer's RAM-frees up space</a:t>
            </a:r>
          </a:p>
          <a:p>
            <a:pPr algn="just">
              <a:buFont typeface="Arial" pitchFamily="34" charset="0"/>
              <a:buChar char="•"/>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838200"/>
            <a:ext cx="8093710" cy="4431983"/>
          </a:xfrm>
        </p:spPr>
        <p:txBody>
          <a:bodyPr>
            <a:normAutofit lnSpcReduction="10000"/>
          </a:bodyPr>
          <a:lstStyle/>
          <a:p>
            <a:pPr algn="just">
              <a:buFont typeface="Arial" pitchFamily="34" charset="0"/>
              <a:buChar char="•"/>
            </a:pPr>
            <a:r>
              <a:rPr lang="en-US" sz="2400" dirty="0">
                <a:latin typeface="Times New Roman" pitchFamily="18" charset="0"/>
                <a:cs typeface="Times New Roman" pitchFamily="18" charset="0"/>
              </a:rPr>
              <a:t>As part of this process, the computer uses </a:t>
            </a:r>
            <a:r>
              <a:rPr lang="en-US" sz="2400" b="1" dirty="0">
                <a:latin typeface="Times New Roman" pitchFamily="18" charset="0"/>
                <a:cs typeface="Times New Roman" pitchFamily="18" charset="0"/>
              </a:rPr>
              <a:t>page tables</a:t>
            </a:r>
            <a:r>
              <a:rPr lang="en-US" sz="2400" dirty="0">
                <a:latin typeface="Times New Roman" pitchFamily="18" charset="0"/>
                <a:cs typeface="Times New Roman" pitchFamily="18" charset="0"/>
              </a:rPr>
              <a:t>, which translate </a:t>
            </a:r>
            <a:r>
              <a:rPr lang="en-US" sz="2400" b="1" dirty="0">
                <a:latin typeface="Times New Roman" pitchFamily="18" charset="0"/>
                <a:cs typeface="Times New Roman" pitchFamily="18" charset="0"/>
              </a:rPr>
              <a:t>virtual addresses into the physical addresses </a:t>
            </a:r>
            <a:r>
              <a:rPr lang="en-US" sz="2400" dirty="0">
                <a:latin typeface="Times New Roman" pitchFamily="18" charset="0"/>
                <a:cs typeface="Times New Roman" pitchFamily="18" charset="0"/>
              </a:rPr>
              <a:t>that the computer's memory management unit (MMU) uses to process instructions. </a:t>
            </a:r>
          </a:p>
          <a:p>
            <a:pPr algn="just">
              <a:buFont typeface="Arial" pitchFamily="34" charset="0"/>
              <a:buChar char="•"/>
            </a:pPr>
            <a:r>
              <a:rPr lang="en-US" sz="2400" dirty="0">
                <a:latin typeface="Times New Roman" pitchFamily="18" charset="0"/>
                <a:cs typeface="Times New Roman" pitchFamily="18" charset="0"/>
              </a:rPr>
              <a:t>The MMU communicates between the computer's OS and its page tables. </a:t>
            </a:r>
          </a:p>
          <a:p>
            <a:pPr algn="just">
              <a:buFont typeface="Arial" pitchFamily="34" charset="0"/>
              <a:buChar char="•"/>
            </a:pPr>
            <a:r>
              <a:rPr lang="en-US" sz="2400" dirty="0">
                <a:latin typeface="Times New Roman" pitchFamily="18" charset="0"/>
                <a:cs typeface="Times New Roman" pitchFamily="18" charset="0"/>
              </a:rPr>
              <a:t>When the user performs a task, the OS searches its RAM for the processes to conduct the task.</a:t>
            </a:r>
          </a:p>
          <a:p>
            <a:pPr algn="just">
              <a:buFont typeface="Arial" pitchFamily="34" charset="0"/>
              <a:buChar char="•"/>
            </a:pPr>
            <a:r>
              <a:rPr lang="en-US" sz="2400" dirty="0">
                <a:latin typeface="Times New Roman" pitchFamily="18" charset="0"/>
                <a:cs typeface="Times New Roman" pitchFamily="18" charset="0"/>
              </a:rPr>
              <a:t> If it can't find the processes to complete the task in RAM, the MMU prompts the OS to move the required pages into RAM and uses a page table to note the new storage location of the pages.</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1964"/>
            <a:ext cx="9119667" cy="6732533"/>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3754120" cy="452120"/>
          </a:xfrm>
          <a:prstGeom prst="rect">
            <a:avLst/>
          </a:prstGeom>
        </p:spPr>
        <p:txBody>
          <a:bodyPr vert="horz" wrap="square" lIns="0" tIns="12065" rIns="0" bIns="0" rtlCol="0">
            <a:spAutoFit/>
          </a:bodyPr>
          <a:lstStyle/>
          <a:p>
            <a:pPr marL="12700">
              <a:lnSpc>
                <a:spcPct val="100000"/>
              </a:lnSpc>
              <a:spcBef>
                <a:spcPts val="95"/>
              </a:spcBef>
            </a:pPr>
            <a:r>
              <a:rPr spc="-10" dirty="0"/>
              <a:t>Page</a:t>
            </a:r>
            <a:r>
              <a:rPr spc="-35" dirty="0"/>
              <a:t> </a:t>
            </a:r>
            <a:r>
              <a:rPr spc="-5" dirty="0"/>
              <a:t>Table</a:t>
            </a:r>
            <a:r>
              <a:rPr spc="-20" dirty="0"/>
              <a:t> </a:t>
            </a:r>
            <a:r>
              <a:rPr spc="-10" dirty="0"/>
              <a:t>Sample</a:t>
            </a:r>
          </a:p>
        </p:txBody>
      </p:sp>
      <p:pic>
        <p:nvPicPr>
          <p:cNvPr id="3" name="object 3"/>
          <p:cNvPicPr/>
          <p:nvPr/>
        </p:nvPicPr>
        <p:blipFill>
          <a:blip r:embed="rId2" cstate="print"/>
          <a:stretch>
            <a:fillRect/>
          </a:stretch>
        </p:blipFill>
        <p:spPr>
          <a:xfrm>
            <a:off x="295275" y="1156335"/>
            <a:ext cx="7560945" cy="1213485"/>
          </a:xfrm>
          <a:prstGeom prst="rect">
            <a:avLst/>
          </a:prstGeom>
        </p:spPr>
      </p:pic>
      <p:pic>
        <p:nvPicPr>
          <p:cNvPr id="4" name="object 4"/>
          <p:cNvPicPr/>
          <p:nvPr/>
        </p:nvPicPr>
        <p:blipFill>
          <a:blip r:embed="rId3" cstate="print"/>
          <a:stretch>
            <a:fillRect/>
          </a:stretch>
        </p:blipFill>
        <p:spPr>
          <a:xfrm>
            <a:off x="187325" y="2757038"/>
            <a:ext cx="8451122" cy="3767322"/>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5539978"/>
          </a:xfrm>
        </p:spPr>
        <p:txBody>
          <a:bodyPr>
            <a:normAutofit lnSpcReduction="10000"/>
          </a:bodyPr>
          <a:lstStyle/>
          <a:p>
            <a:pPr algn="just">
              <a:buFont typeface="Arial" pitchFamily="34" charset="0"/>
              <a:buChar char="•"/>
            </a:pPr>
            <a:r>
              <a:rPr lang="en-US" sz="2400" dirty="0">
                <a:latin typeface="Times New Roman" pitchFamily="18" charset="0"/>
                <a:cs typeface="Times New Roman" pitchFamily="18" charset="0"/>
              </a:rPr>
              <a:t>A linear address refers indirectly to a physical address by specifying a page table, a page within that table, and an offset within that page</a:t>
            </a:r>
          </a:p>
          <a:p>
            <a:pPr algn="just">
              <a:buFont typeface="Arial" pitchFamily="34" charset="0"/>
              <a:buChar char="•"/>
            </a:pPr>
            <a:endParaRPr lang="en-US" sz="2400" dirty="0">
              <a:latin typeface="Times New Roman" pitchFamily="18" charset="0"/>
              <a:cs typeface="Times New Roman" pitchFamily="18" charset="0"/>
            </a:endParaRPr>
          </a:p>
          <a:p>
            <a:pPr algn="just">
              <a:buFont typeface="Arial" pitchFamily="34" charset="0"/>
              <a:buChar char="•"/>
            </a:pPr>
            <a:r>
              <a:rPr lang="en-US" sz="2400" dirty="0">
                <a:latin typeface="Times New Roman" pitchFamily="18" charset="0"/>
                <a:cs typeface="Times New Roman" pitchFamily="18" charset="0"/>
              </a:rPr>
              <a:t>how the processor converts the DIR, PAGE, and OFFSET fields of a linear address into the physical address by consulting two levels of page tables. </a:t>
            </a:r>
          </a:p>
          <a:p>
            <a:pPr algn="just">
              <a:buFont typeface="Arial" pitchFamily="34" charset="0"/>
              <a:buChar char="•"/>
            </a:pPr>
            <a:r>
              <a:rPr lang="en-US" sz="2400" dirty="0">
                <a:latin typeface="Times New Roman" pitchFamily="18" charset="0"/>
                <a:cs typeface="Times New Roman" pitchFamily="18" charset="0"/>
              </a:rPr>
              <a:t>The addressing mechanism uses the DIR field as an index into a page directory, uses the PAGE field as an index into the page table determined by the page directory, and uses the OFFSET field to address a byte within the page determined by the page table.</a:t>
            </a:r>
          </a:p>
          <a:p>
            <a:pPr algn="just">
              <a:buFont typeface="Arial" pitchFamily="34" charset="0"/>
              <a:buChar char="•"/>
            </a:pPr>
            <a:r>
              <a:rPr lang="en-US" sz="2400" dirty="0">
                <a:latin typeface="Times New Roman" pitchFamily="18" charset="0"/>
                <a:cs typeface="Times New Roman" pitchFamily="18" charset="0"/>
              </a:rPr>
              <a:t>A page table is simply an array of 32-bit page </a:t>
            </a:r>
            <a:r>
              <a:rPr lang="en-US" sz="2400" dirty="0" err="1">
                <a:latin typeface="Times New Roman" pitchFamily="18" charset="0"/>
                <a:cs typeface="Times New Roman" pitchFamily="18" charset="0"/>
              </a:rPr>
              <a:t>specifiers</a:t>
            </a:r>
            <a:r>
              <a:rPr lang="en-US" sz="2400" dirty="0">
                <a:latin typeface="Times New Roman" pitchFamily="18" charset="0"/>
                <a:cs typeface="Times New Roman" pitchFamily="18" charset="0"/>
              </a:rPr>
              <a:t>. A page table is itself a page, and therefore contains 4 Kilobytes of memory or at most 1K 32-bit entries.</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162509"/>
            <a:ext cx="5546090" cy="757555"/>
          </a:xfrm>
          <a:prstGeom prst="rect">
            <a:avLst/>
          </a:prstGeom>
        </p:spPr>
        <p:txBody>
          <a:bodyPr vert="horz" wrap="square" lIns="0" tIns="12700" rIns="0" bIns="0" rtlCol="0">
            <a:spAutoFit/>
          </a:bodyPr>
          <a:lstStyle/>
          <a:p>
            <a:pPr marL="12700">
              <a:lnSpc>
                <a:spcPct val="100000"/>
              </a:lnSpc>
              <a:spcBef>
                <a:spcPts val="100"/>
              </a:spcBef>
            </a:pPr>
            <a:r>
              <a:rPr sz="4800" spc="-5" dirty="0"/>
              <a:t>SEGMENTATION</a:t>
            </a:r>
            <a:endParaRPr sz="4800"/>
          </a:p>
        </p:txBody>
      </p:sp>
      <p:sp>
        <p:nvSpPr>
          <p:cNvPr id="3" name="object 3"/>
          <p:cNvSpPr txBox="1"/>
          <p:nvPr/>
        </p:nvSpPr>
        <p:spPr>
          <a:xfrm>
            <a:off x="78739" y="1225042"/>
            <a:ext cx="8303895" cy="5189855"/>
          </a:xfrm>
          <a:prstGeom prst="rect">
            <a:avLst/>
          </a:prstGeom>
        </p:spPr>
        <p:txBody>
          <a:bodyPr vert="horz" wrap="square" lIns="0" tIns="12065" rIns="0" bIns="0" rtlCol="0">
            <a:spAutoFit/>
          </a:bodyPr>
          <a:lstStyle/>
          <a:p>
            <a:pPr marL="355600" indent="-342900">
              <a:lnSpc>
                <a:spcPct val="100000"/>
              </a:lnSpc>
              <a:spcBef>
                <a:spcPts val="95"/>
              </a:spcBef>
              <a:buClr>
                <a:srgbClr val="FF0000"/>
              </a:buClr>
              <a:buChar char="•"/>
              <a:tabLst>
                <a:tab pos="355600" algn="l"/>
              </a:tabLst>
            </a:pPr>
            <a:r>
              <a:rPr sz="2800" spc="-10" dirty="0">
                <a:latin typeface="Verdana"/>
                <a:cs typeface="Verdana"/>
              </a:rPr>
              <a:t>Paging</a:t>
            </a:r>
            <a:r>
              <a:rPr sz="2800" spc="25" dirty="0">
                <a:latin typeface="Verdana"/>
                <a:cs typeface="Verdana"/>
              </a:rPr>
              <a:t> </a:t>
            </a:r>
            <a:r>
              <a:rPr sz="2800" spc="-5" dirty="0">
                <a:latin typeface="Wingdings"/>
                <a:cs typeface="Wingdings"/>
              </a:rPr>
              <a:t></a:t>
            </a:r>
            <a:r>
              <a:rPr sz="2800" spc="270" dirty="0">
                <a:latin typeface="Times New Roman"/>
                <a:cs typeface="Times New Roman"/>
              </a:rPr>
              <a:t> </a:t>
            </a:r>
            <a:r>
              <a:rPr sz="2800" b="1" spc="-5" dirty="0">
                <a:solidFill>
                  <a:srgbClr val="FF0000"/>
                </a:solidFill>
                <a:latin typeface="Verdana"/>
                <a:cs typeface="Verdana"/>
              </a:rPr>
              <a:t>internal</a:t>
            </a:r>
            <a:r>
              <a:rPr sz="2800" b="1" spc="20" dirty="0">
                <a:solidFill>
                  <a:srgbClr val="FF0000"/>
                </a:solidFill>
                <a:latin typeface="Verdana"/>
                <a:cs typeface="Verdana"/>
              </a:rPr>
              <a:t> </a:t>
            </a:r>
            <a:r>
              <a:rPr sz="2800" b="1" spc="-5" dirty="0">
                <a:solidFill>
                  <a:srgbClr val="FF0000"/>
                </a:solidFill>
                <a:latin typeface="Verdana"/>
                <a:cs typeface="Verdana"/>
              </a:rPr>
              <a:t>fragmentation</a:t>
            </a:r>
            <a:r>
              <a:rPr sz="2800" spc="-5" dirty="0">
                <a:latin typeface="Verdana"/>
                <a:cs typeface="Verdana"/>
              </a:rPr>
              <a:t>.</a:t>
            </a:r>
            <a:endParaRPr sz="2800">
              <a:latin typeface="Verdana"/>
              <a:cs typeface="Verdana"/>
            </a:endParaRPr>
          </a:p>
          <a:p>
            <a:pPr marL="355600" marR="5080" indent="-342900">
              <a:lnSpc>
                <a:spcPct val="150000"/>
              </a:lnSpc>
              <a:spcBef>
                <a:spcPts val="675"/>
              </a:spcBef>
              <a:buClr>
                <a:srgbClr val="FF0000"/>
              </a:buClr>
              <a:buChar char="•"/>
              <a:tabLst>
                <a:tab pos="355600" algn="l"/>
              </a:tabLst>
            </a:pPr>
            <a:r>
              <a:rPr sz="2800" spc="-5" dirty="0">
                <a:latin typeface="Verdana"/>
                <a:cs typeface="Verdana"/>
              </a:rPr>
              <a:t>Segmentation</a:t>
            </a:r>
            <a:r>
              <a:rPr sz="2800" spc="20" dirty="0">
                <a:latin typeface="Verdana"/>
                <a:cs typeface="Verdana"/>
              </a:rPr>
              <a:t> </a:t>
            </a:r>
            <a:r>
              <a:rPr sz="2800" spc="-5" dirty="0">
                <a:latin typeface="Verdana"/>
                <a:cs typeface="Verdana"/>
              </a:rPr>
              <a:t>maps</a:t>
            </a:r>
            <a:r>
              <a:rPr sz="2800" dirty="0">
                <a:latin typeface="Verdana"/>
                <a:cs typeface="Verdana"/>
              </a:rPr>
              <a:t> </a:t>
            </a:r>
            <a:r>
              <a:rPr sz="2800" spc="-5" dirty="0">
                <a:latin typeface="Verdana"/>
                <a:cs typeface="Verdana"/>
              </a:rPr>
              <a:t>segments</a:t>
            </a:r>
            <a:r>
              <a:rPr sz="2800" spc="15" dirty="0">
                <a:latin typeface="Verdana"/>
                <a:cs typeface="Verdana"/>
              </a:rPr>
              <a:t> </a:t>
            </a:r>
            <a:r>
              <a:rPr sz="2800" spc="-5" dirty="0">
                <a:latin typeface="Verdana"/>
                <a:cs typeface="Verdana"/>
              </a:rPr>
              <a:t>representing </a:t>
            </a:r>
            <a:r>
              <a:rPr sz="2800" dirty="0">
                <a:latin typeface="Verdana"/>
                <a:cs typeface="Verdana"/>
              </a:rPr>
              <a:t> </a:t>
            </a:r>
            <a:r>
              <a:rPr sz="2800" spc="-10" dirty="0">
                <a:latin typeface="Verdana"/>
                <a:cs typeface="Verdana"/>
              </a:rPr>
              <a:t>data</a:t>
            </a:r>
            <a:r>
              <a:rPr sz="2800" spc="5" dirty="0">
                <a:latin typeface="Verdana"/>
                <a:cs typeface="Verdana"/>
              </a:rPr>
              <a:t> </a:t>
            </a:r>
            <a:r>
              <a:rPr sz="2800" spc="-5" dirty="0">
                <a:latin typeface="Verdana"/>
                <a:cs typeface="Verdana"/>
              </a:rPr>
              <a:t>structures,</a:t>
            </a:r>
            <a:r>
              <a:rPr sz="2800" spc="50" dirty="0">
                <a:latin typeface="Verdana"/>
                <a:cs typeface="Verdana"/>
              </a:rPr>
              <a:t> </a:t>
            </a:r>
            <a:r>
              <a:rPr sz="2800" spc="-10" dirty="0">
                <a:latin typeface="Verdana"/>
                <a:cs typeface="Verdana"/>
              </a:rPr>
              <a:t>modules,</a:t>
            </a:r>
            <a:r>
              <a:rPr sz="2800" spc="5" dirty="0">
                <a:latin typeface="Verdana"/>
                <a:cs typeface="Verdana"/>
              </a:rPr>
              <a:t> </a:t>
            </a:r>
            <a:r>
              <a:rPr sz="2800" spc="-5" dirty="0">
                <a:latin typeface="Verdana"/>
                <a:cs typeface="Verdana"/>
              </a:rPr>
              <a:t>etc. </a:t>
            </a:r>
            <a:r>
              <a:rPr sz="2800" spc="-15" dirty="0">
                <a:latin typeface="Verdana"/>
                <a:cs typeface="Verdana"/>
              </a:rPr>
              <a:t>into</a:t>
            </a:r>
            <a:r>
              <a:rPr sz="2800" spc="75" dirty="0">
                <a:latin typeface="Verdana"/>
                <a:cs typeface="Verdana"/>
              </a:rPr>
              <a:t> </a:t>
            </a:r>
            <a:r>
              <a:rPr sz="2800" b="1" spc="-5" dirty="0">
                <a:solidFill>
                  <a:srgbClr val="FF0000"/>
                </a:solidFill>
                <a:latin typeface="Verdana"/>
                <a:cs typeface="Verdana"/>
              </a:rPr>
              <a:t>variable </a:t>
            </a:r>
            <a:r>
              <a:rPr sz="2800" b="1" spc="-940" dirty="0">
                <a:solidFill>
                  <a:srgbClr val="FF0000"/>
                </a:solidFill>
                <a:latin typeface="Verdana"/>
                <a:cs typeface="Verdana"/>
              </a:rPr>
              <a:t> </a:t>
            </a:r>
            <a:r>
              <a:rPr sz="2800" b="1" spc="-10" dirty="0">
                <a:solidFill>
                  <a:srgbClr val="FF0000"/>
                </a:solidFill>
                <a:latin typeface="Verdana"/>
                <a:cs typeface="Verdana"/>
              </a:rPr>
              <a:t>partitions.</a:t>
            </a:r>
            <a:endParaRPr sz="2800">
              <a:latin typeface="Verdana"/>
              <a:cs typeface="Verdana"/>
            </a:endParaRPr>
          </a:p>
          <a:p>
            <a:pPr marL="355600" marR="53340" indent="-342900">
              <a:lnSpc>
                <a:spcPct val="150100"/>
              </a:lnSpc>
              <a:spcBef>
                <a:spcPts val="670"/>
              </a:spcBef>
              <a:buClr>
                <a:srgbClr val="FF0000"/>
              </a:buClr>
              <a:buChar char="•"/>
              <a:tabLst>
                <a:tab pos="355600" algn="l"/>
                <a:tab pos="7543800" algn="l"/>
              </a:tabLst>
            </a:pPr>
            <a:r>
              <a:rPr sz="2800" spc="-10" dirty="0">
                <a:latin typeface="Verdana"/>
                <a:cs typeface="Verdana"/>
              </a:rPr>
              <a:t>Nor</a:t>
            </a:r>
            <a:r>
              <a:rPr sz="2800" spc="40" dirty="0">
                <a:latin typeface="Verdana"/>
                <a:cs typeface="Verdana"/>
              </a:rPr>
              <a:t> </a:t>
            </a:r>
            <a:r>
              <a:rPr sz="2800" spc="-10" dirty="0">
                <a:latin typeface="Verdana"/>
                <a:cs typeface="Verdana"/>
              </a:rPr>
              <a:t>contiguous</a:t>
            </a:r>
            <a:r>
              <a:rPr sz="2800" spc="75" dirty="0">
                <a:latin typeface="Verdana"/>
                <a:cs typeface="Verdana"/>
              </a:rPr>
              <a:t> </a:t>
            </a:r>
            <a:r>
              <a:rPr sz="2800" spc="-5" dirty="0">
                <a:latin typeface="Verdana"/>
                <a:cs typeface="Verdana"/>
              </a:rPr>
              <a:t>memory</a:t>
            </a:r>
            <a:r>
              <a:rPr sz="2800" spc="40" dirty="0">
                <a:latin typeface="Verdana"/>
                <a:cs typeface="Verdana"/>
              </a:rPr>
              <a:t> </a:t>
            </a:r>
            <a:r>
              <a:rPr sz="2800" spc="-10" dirty="0">
                <a:latin typeface="Verdana"/>
                <a:cs typeface="Verdana"/>
              </a:rPr>
              <a:t>blocks</a:t>
            </a:r>
            <a:r>
              <a:rPr sz="2800" spc="65" dirty="0">
                <a:latin typeface="Verdana"/>
                <a:cs typeface="Verdana"/>
              </a:rPr>
              <a:t> </a:t>
            </a:r>
            <a:r>
              <a:rPr sz="2800" spc="-10" dirty="0">
                <a:latin typeface="Verdana"/>
                <a:cs typeface="Verdana"/>
              </a:rPr>
              <a:t>neither	</a:t>
            </a:r>
            <a:r>
              <a:rPr sz="2800" spc="-5" dirty="0">
                <a:latin typeface="Verdana"/>
                <a:cs typeface="Verdana"/>
              </a:rPr>
              <a:t>all </a:t>
            </a:r>
            <a:r>
              <a:rPr sz="2800" dirty="0">
                <a:latin typeface="Verdana"/>
                <a:cs typeface="Verdana"/>
              </a:rPr>
              <a:t> </a:t>
            </a:r>
            <a:r>
              <a:rPr sz="2800" spc="-5" dirty="0">
                <a:latin typeface="Verdana"/>
                <a:cs typeface="Verdana"/>
              </a:rPr>
              <a:t>segments</a:t>
            </a:r>
            <a:r>
              <a:rPr sz="2800" spc="20"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a</a:t>
            </a:r>
            <a:r>
              <a:rPr sz="2800" spc="15" dirty="0">
                <a:latin typeface="Verdana"/>
                <a:cs typeface="Verdana"/>
              </a:rPr>
              <a:t> </a:t>
            </a:r>
            <a:r>
              <a:rPr sz="2800" spc="-10" dirty="0">
                <a:latin typeface="Verdana"/>
                <a:cs typeface="Verdana"/>
              </a:rPr>
              <a:t>process</a:t>
            </a:r>
            <a:r>
              <a:rPr sz="2800" spc="40" dirty="0">
                <a:latin typeface="Verdana"/>
                <a:cs typeface="Verdana"/>
              </a:rPr>
              <a:t> </a:t>
            </a:r>
            <a:r>
              <a:rPr sz="2800" spc="-5" dirty="0">
                <a:latin typeface="Verdana"/>
                <a:cs typeface="Verdana"/>
              </a:rPr>
              <a:t>are</a:t>
            </a:r>
            <a:r>
              <a:rPr sz="2800" dirty="0">
                <a:latin typeface="Verdana"/>
                <a:cs typeface="Verdana"/>
              </a:rPr>
              <a:t> </a:t>
            </a:r>
            <a:r>
              <a:rPr sz="2800" spc="-15" dirty="0">
                <a:latin typeface="Verdana"/>
                <a:cs typeface="Verdana"/>
              </a:rPr>
              <a:t>loaded</a:t>
            </a:r>
            <a:r>
              <a:rPr sz="2800" spc="20" dirty="0">
                <a:latin typeface="Verdana"/>
                <a:cs typeface="Verdana"/>
              </a:rPr>
              <a:t> </a:t>
            </a:r>
            <a:r>
              <a:rPr sz="2800" spc="-5" dirty="0">
                <a:latin typeface="Verdana"/>
                <a:cs typeface="Verdana"/>
              </a:rPr>
              <a:t>at</a:t>
            </a:r>
            <a:r>
              <a:rPr sz="2800" dirty="0">
                <a:latin typeface="Verdana"/>
                <a:cs typeface="Verdana"/>
              </a:rPr>
              <a:t> </a:t>
            </a:r>
            <a:r>
              <a:rPr sz="2800" spc="-5" dirty="0">
                <a:latin typeface="Verdana"/>
                <a:cs typeface="Verdana"/>
              </a:rPr>
              <a:t>a</a:t>
            </a:r>
            <a:r>
              <a:rPr sz="2800" spc="10" dirty="0">
                <a:latin typeface="Verdana"/>
                <a:cs typeface="Verdana"/>
              </a:rPr>
              <a:t> </a:t>
            </a:r>
            <a:r>
              <a:rPr sz="2800" spc="-10" dirty="0">
                <a:latin typeface="Verdana"/>
                <a:cs typeface="Verdana"/>
              </a:rPr>
              <a:t>time.</a:t>
            </a:r>
            <a:endParaRPr sz="2800">
              <a:latin typeface="Verdana"/>
              <a:cs typeface="Verdana"/>
            </a:endParaRPr>
          </a:p>
          <a:p>
            <a:pPr marL="355600" marR="266065" indent="-342900">
              <a:lnSpc>
                <a:spcPct val="150100"/>
              </a:lnSpc>
              <a:spcBef>
                <a:spcPts val="665"/>
              </a:spcBef>
              <a:buClr>
                <a:srgbClr val="FF0000"/>
              </a:buClr>
              <a:buChar char="•"/>
              <a:tabLst>
                <a:tab pos="355600" algn="l"/>
              </a:tabLst>
            </a:pPr>
            <a:r>
              <a:rPr sz="2800" spc="-5" dirty="0">
                <a:latin typeface="Verdana"/>
                <a:cs typeface="Verdana"/>
              </a:rPr>
              <a:t>We need</a:t>
            </a:r>
            <a:r>
              <a:rPr sz="2800" spc="5" dirty="0">
                <a:latin typeface="Verdana"/>
                <a:cs typeface="Verdana"/>
              </a:rPr>
              <a:t> </a:t>
            </a:r>
            <a:r>
              <a:rPr sz="2800" spc="-5" dirty="0">
                <a:latin typeface="Verdana"/>
                <a:cs typeface="Verdana"/>
              </a:rPr>
              <a:t>a</a:t>
            </a:r>
            <a:r>
              <a:rPr sz="2800" spc="5" dirty="0">
                <a:latin typeface="Verdana"/>
                <a:cs typeface="Verdana"/>
              </a:rPr>
              <a:t> </a:t>
            </a:r>
            <a:r>
              <a:rPr sz="2800" spc="-5" dirty="0">
                <a:solidFill>
                  <a:srgbClr val="FF0000"/>
                </a:solidFill>
                <a:latin typeface="Verdana"/>
                <a:cs typeface="Verdana"/>
              </a:rPr>
              <a:t>segment</a:t>
            </a:r>
            <a:r>
              <a:rPr sz="2800" spc="15" dirty="0">
                <a:solidFill>
                  <a:srgbClr val="FF0000"/>
                </a:solidFill>
                <a:latin typeface="Verdana"/>
                <a:cs typeface="Verdana"/>
              </a:rPr>
              <a:t> </a:t>
            </a:r>
            <a:r>
              <a:rPr sz="2800" spc="-10" dirty="0">
                <a:solidFill>
                  <a:srgbClr val="FF0000"/>
                </a:solidFill>
                <a:latin typeface="Verdana"/>
                <a:cs typeface="Verdana"/>
              </a:rPr>
              <a:t>table</a:t>
            </a:r>
            <a:r>
              <a:rPr sz="2800" spc="5" dirty="0">
                <a:solidFill>
                  <a:srgbClr val="FF0000"/>
                </a:solidFill>
                <a:latin typeface="Verdana"/>
                <a:cs typeface="Verdana"/>
              </a:rPr>
              <a:t> </a:t>
            </a:r>
            <a:r>
              <a:rPr sz="2800" spc="-5" dirty="0">
                <a:latin typeface="Verdana"/>
                <a:cs typeface="Verdana"/>
              </a:rPr>
              <a:t>very</a:t>
            </a:r>
            <a:r>
              <a:rPr sz="2800" spc="15" dirty="0">
                <a:latin typeface="Verdana"/>
                <a:cs typeface="Verdana"/>
              </a:rPr>
              <a:t> </a:t>
            </a:r>
            <a:r>
              <a:rPr sz="2800" spc="-5" dirty="0">
                <a:latin typeface="Verdana"/>
                <a:cs typeface="Verdana"/>
              </a:rPr>
              <a:t>much</a:t>
            </a:r>
            <a:r>
              <a:rPr sz="2800" spc="15" dirty="0">
                <a:latin typeface="Verdana"/>
                <a:cs typeface="Verdana"/>
              </a:rPr>
              <a:t> </a:t>
            </a:r>
            <a:r>
              <a:rPr sz="2800" spc="-10" dirty="0">
                <a:latin typeface="Verdana"/>
                <a:cs typeface="Verdana"/>
              </a:rPr>
              <a:t>like</a:t>
            </a:r>
            <a:r>
              <a:rPr sz="2800" spc="20" dirty="0">
                <a:latin typeface="Verdana"/>
                <a:cs typeface="Verdana"/>
              </a:rPr>
              <a:t> </a:t>
            </a:r>
            <a:r>
              <a:rPr sz="2800" spc="-5" dirty="0">
                <a:latin typeface="Verdana"/>
                <a:cs typeface="Verdana"/>
              </a:rPr>
              <a:t>a </a:t>
            </a:r>
            <a:r>
              <a:rPr sz="2800" spc="-969" dirty="0">
                <a:latin typeface="Verdana"/>
                <a:cs typeface="Verdana"/>
              </a:rPr>
              <a:t> </a:t>
            </a:r>
            <a:r>
              <a:rPr sz="2800" spc="-10" dirty="0">
                <a:latin typeface="Verdana"/>
                <a:cs typeface="Verdana"/>
              </a:rPr>
              <a:t>page</a:t>
            </a:r>
            <a:r>
              <a:rPr sz="2800" spc="10" dirty="0">
                <a:latin typeface="Verdana"/>
                <a:cs typeface="Verdana"/>
              </a:rPr>
              <a:t> </a:t>
            </a:r>
            <a:r>
              <a:rPr sz="2800" spc="-10" dirty="0">
                <a:latin typeface="Verdana"/>
                <a:cs typeface="Verdana"/>
              </a:rPr>
              <a:t>table.</a:t>
            </a:r>
            <a:endParaRPr sz="2800">
              <a:latin typeface="Verdana"/>
              <a:cs typeface="Verdana"/>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3077766"/>
          </a:xfrm>
        </p:spPr>
        <p:txBody>
          <a:bodyPr>
            <a:normAutofit fontScale="92500" lnSpcReduction="2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processes are loaded and removed from memory, the free memory space is broken into little pieces. It may so happen after sometime that processes cannot be allocated to memory blocks considering their small size and memory blocks remain unused. This problem is known as </a:t>
            </a:r>
            <a:r>
              <a:rPr lang="en-US" b="1" dirty="0">
                <a:latin typeface="Times New Roman" panose="02020603050405020304" pitchFamily="18" charset="0"/>
                <a:cs typeface="Times New Roman" panose="02020603050405020304" pitchFamily="18" charset="0"/>
              </a:rPr>
              <a:t>Fragmentation</a:t>
            </a:r>
          </a:p>
          <a:p>
            <a:pPr marL="342900" indent="-342900" algn="just">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Internal fragmentation</a:t>
            </a:r>
            <a:r>
              <a:rPr lang="en-US" dirty="0">
                <a:latin typeface="Times New Roman" panose="02020603050405020304" pitchFamily="18" charset="0"/>
                <a:cs typeface="Times New Roman" panose="02020603050405020304" pitchFamily="18" charset="0"/>
              </a:rPr>
              <a:t> is defined as the difference between memory allocated and the memory space required by a process</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External fragmentation</a:t>
            </a:r>
            <a:r>
              <a:rPr lang="en-US" dirty="0">
                <a:latin typeface="Times New Roman" panose="02020603050405020304" pitchFamily="18" charset="0"/>
                <a:cs typeface="Times New Roman" panose="02020603050405020304" pitchFamily="18" charset="0"/>
              </a:rPr>
              <a:t>-When there are small and non-contiguous memory blocks which cannot be assigned to any process, the problem is termed as External Fragmentation.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095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25225D-F569-AD8B-B4C8-94007004318B}"/>
              </a:ext>
            </a:extLst>
          </p:cNvPr>
          <p:cNvSpPr>
            <a:spLocks noGrp="1"/>
          </p:cNvSpPr>
          <p:nvPr>
            <p:ph type="title"/>
          </p:nvPr>
        </p:nvSpPr>
        <p:spPr>
          <a:xfrm>
            <a:off x="485343" y="57404"/>
            <a:ext cx="8173313" cy="399796"/>
          </a:xfrm>
        </p:spPr>
        <p:txBody>
          <a:bodyPr>
            <a:normAutofit fontScale="90000"/>
          </a:bodyPr>
          <a:lstStyle/>
          <a:p>
            <a:endParaRPr lang="en-IN" dirty="0"/>
          </a:p>
        </p:txBody>
      </p:sp>
      <p:sp>
        <p:nvSpPr>
          <p:cNvPr id="3" name="Text Placeholder 2">
            <a:extLst>
              <a:ext uri="{FF2B5EF4-FFF2-40B4-BE49-F238E27FC236}">
                <a16:creationId xmlns="" xmlns:a16="http://schemas.microsoft.com/office/drawing/2014/main" id="{94FB626B-1774-D88D-776D-824D711C6F5E}"/>
              </a:ext>
            </a:extLst>
          </p:cNvPr>
          <p:cNvSpPr>
            <a:spLocks noGrp="1"/>
          </p:cNvSpPr>
          <p:nvPr>
            <p:ph sz="quarter" idx="13"/>
          </p:nvPr>
        </p:nvSpPr>
        <p:spPr>
          <a:xfrm>
            <a:off x="525144" y="457200"/>
            <a:ext cx="8093710" cy="6124754"/>
          </a:xfrm>
        </p:spPr>
        <p:txBody>
          <a:bodyPr/>
          <a:lstStyle/>
          <a:p>
            <a:pPr marL="355600" indent="-343535" algn="just">
              <a:lnSpc>
                <a:spcPct val="100000"/>
              </a:lnSpc>
              <a:spcBef>
                <a:spcPts val="2250"/>
              </a:spcBef>
              <a:buClr>
                <a:srgbClr val="FF0000"/>
              </a:buClr>
              <a:buFont typeface="Verdana"/>
              <a:buChar char="•"/>
              <a:tabLst>
                <a:tab pos="356235" algn="l"/>
              </a:tabLst>
            </a:pPr>
            <a:r>
              <a:rPr lang="en-US" sz="2400" b="1" spc="-5" dirty="0">
                <a:latin typeface="Verdana"/>
                <a:cs typeface="Verdana"/>
              </a:rPr>
              <a:t>Memory</a:t>
            </a:r>
            <a:r>
              <a:rPr lang="en-US" sz="2400" b="1" spc="-15" dirty="0">
                <a:latin typeface="Verdana"/>
                <a:cs typeface="Verdana"/>
              </a:rPr>
              <a:t> </a:t>
            </a:r>
            <a:r>
              <a:rPr lang="en-US" sz="2400" b="1" spc="-5" dirty="0">
                <a:latin typeface="Verdana"/>
                <a:cs typeface="Verdana"/>
              </a:rPr>
              <a:t>Cycle</a:t>
            </a:r>
            <a:r>
              <a:rPr lang="en-US" sz="2400" b="1" dirty="0">
                <a:latin typeface="Verdana"/>
                <a:cs typeface="Verdana"/>
              </a:rPr>
              <a:t> </a:t>
            </a:r>
            <a:r>
              <a:rPr lang="en-US" sz="2400" b="1" spc="-5" dirty="0">
                <a:latin typeface="Verdana"/>
                <a:cs typeface="Verdana"/>
              </a:rPr>
              <a:t>time</a:t>
            </a:r>
            <a:endParaRPr lang="en-US" sz="2400" dirty="0">
              <a:latin typeface="Verdana"/>
              <a:cs typeface="Verdana"/>
            </a:endParaRPr>
          </a:p>
          <a:p>
            <a:pPr marL="469900">
              <a:lnSpc>
                <a:spcPct val="100000"/>
              </a:lnSpc>
              <a:spcBef>
                <a:spcPts val="2120"/>
              </a:spcBef>
            </a:pPr>
            <a:r>
              <a:rPr lang="en-US" sz="2000" dirty="0">
                <a:solidFill>
                  <a:srgbClr val="FF0000"/>
                </a:solidFill>
                <a:latin typeface="Verdana"/>
                <a:cs typeface="Verdana"/>
              </a:rPr>
              <a:t>—</a:t>
            </a:r>
            <a:r>
              <a:rPr lang="en-US" sz="2000" dirty="0">
                <a:latin typeface="Verdana"/>
                <a:cs typeface="Verdana"/>
              </a:rPr>
              <a:t>Minimum</a:t>
            </a:r>
            <a:r>
              <a:rPr lang="en-US" sz="2000" spc="20" dirty="0">
                <a:latin typeface="Verdana"/>
                <a:cs typeface="Verdana"/>
              </a:rPr>
              <a:t> </a:t>
            </a:r>
            <a:r>
              <a:rPr lang="en-US" sz="2000" spc="-5" dirty="0">
                <a:latin typeface="Verdana"/>
                <a:cs typeface="Verdana"/>
              </a:rPr>
              <a:t>time</a:t>
            </a:r>
            <a:r>
              <a:rPr lang="en-US" sz="2000" dirty="0">
                <a:latin typeface="Verdana"/>
                <a:cs typeface="Verdana"/>
              </a:rPr>
              <a:t> </a:t>
            </a:r>
            <a:r>
              <a:rPr lang="en-US" sz="2000" spc="-5" dirty="0">
                <a:latin typeface="Verdana"/>
                <a:cs typeface="Verdana"/>
              </a:rPr>
              <a:t>elapsed</a:t>
            </a:r>
            <a:r>
              <a:rPr lang="en-US" sz="2000" dirty="0">
                <a:latin typeface="Verdana"/>
                <a:cs typeface="Verdana"/>
              </a:rPr>
              <a:t> </a:t>
            </a:r>
            <a:r>
              <a:rPr lang="en-US" sz="2000" spc="-5" dirty="0">
                <a:latin typeface="Verdana"/>
                <a:cs typeface="Verdana"/>
              </a:rPr>
              <a:t>between</a:t>
            </a:r>
            <a:r>
              <a:rPr lang="en-US" sz="2000" spc="-10" dirty="0">
                <a:latin typeface="Verdana"/>
                <a:cs typeface="Verdana"/>
              </a:rPr>
              <a:t> </a:t>
            </a:r>
            <a:r>
              <a:rPr lang="en-US" sz="2000" spc="-5" dirty="0">
                <a:latin typeface="Verdana"/>
                <a:cs typeface="Verdana"/>
              </a:rPr>
              <a:t>two</a:t>
            </a:r>
            <a:endParaRPr lang="en-US" sz="2000" dirty="0">
              <a:latin typeface="Verdana"/>
              <a:cs typeface="Verdana"/>
            </a:endParaRPr>
          </a:p>
          <a:p>
            <a:pPr marL="756285">
              <a:lnSpc>
                <a:spcPct val="100000"/>
              </a:lnSpc>
              <a:spcBef>
                <a:spcPts val="1440"/>
              </a:spcBef>
            </a:pPr>
            <a:r>
              <a:rPr lang="en-US" sz="2000" b="1" spc="-5" dirty="0">
                <a:solidFill>
                  <a:srgbClr val="FF0000"/>
                </a:solidFill>
                <a:latin typeface="Verdana"/>
                <a:cs typeface="Verdana"/>
              </a:rPr>
              <a:t>consecutive</a:t>
            </a:r>
            <a:r>
              <a:rPr lang="en-US" sz="2000" b="1" spc="-10" dirty="0">
                <a:solidFill>
                  <a:srgbClr val="FF0000"/>
                </a:solidFill>
                <a:latin typeface="Verdana"/>
                <a:cs typeface="Verdana"/>
              </a:rPr>
              <a:t> </a:t>
            </a:r>
            <a:r>
              <a:rPr lang="en-US" sz="2000" b="1" spc="-5" dirty="0">
                <a:solidFill>
                  <a:srgbClr val="FF0000"/>
                </a:solidFill>
                <a:latin typeface="Verdana"/>
                <a:cs typeface="Verdana"/>
              </a:rPr>
              <a:t>read</a:t>
            </a:r>
            <a:r>
              <a:rPr lang="en-US" sz="2000" b="1" spc="-30" dirty="0">
                <a:solidFill>
                  <a:srgbClr val="FF0000"/>
                </a:solidFill>
                <a:latin typeface="Verdana"/>
                <a:cs typeface="Verdana"/>
              </a:rPr>
              <a:t> </a:t>
            </a:r>
            <a:r>
              <a:rPr lang="en-US" sz="2000" b="1" spc="-5" dirty="0">
                <a:solidFill>
                  <a:srgbClr val="FF0000"/>
                </a:solidFill>
                <a:latin typeface="Verdana"/>
                <a:cs typeface="Verdana"/>
              </a:rPr>
              <a:t>requests</a:t>
            </a:r>
          </a:p>
          <a:p>
            <a:pPr marL="756285">
              <a:lnSpc>
                <a:spcPct val="100000"/>
              </a:lnSpc>
              <a:spcBef>
                <a:spcPts val="1440"/>
              </a:spcBef>
            </a:pPr>
            <a:r>
              <a:rPr lang="en-US" b="1" spc="-5" dirty="0">
                <a:solidFill>
                  <a:srgbClr val="FF0000"/>
                </a:solidFill>
              </a:rPr>
              <a:t>-</a:t>
            </a:r>
            <a:r>
              <a:rPr lang="en-US" b="1" spc="-5" dirty="0">
                <a:solidFill>
                  <a:schemeClr val="bg1">
                    <a:lumMod val="50000"/>
                  </a:schemeClr>
                </a:solidFill>
              </a:rPr>
              <a:t>consists of the access time plus any additional time required before a second access can commence</a:t>
            </a:r>
            <a:endParaRPr lang="en-US" sz="2000" dirty="0">
              <a:solidFill>
                <a:schemeClr val="bg1">
                  <a:lumMod val="50000"/>
                </a:schemeClr>
              </a:solidFill>
              <a:latin typeface="Verdana"/>
              <a:cs typeface="Verdana"/>
            </a:endParaRPr>
          </a:p>
          <a:p>
            <a:pPr marL="355600" indent="-343535" algn="just">
              <a:lnSpc>
                <a:spcPct val="100000"/>
              </a:lnSpc>
              <a:spcBef>
                <a:spcPts val="2255"/>
              </a:spcBef>
              <a:buClr>
                <a:srgbClr val="FF0000"/>
              </a:buClr>
              <a:buFont typeface="Verdana"/>
              <a:buChar char="•"/>
              <a:tabLst>
                <a:tab pos="356235" algn="l"/>
              </a:tabLst>
            </a:pPr>
            <a:r>
              <a:rPr lang="en-US" sz="2400" b="1" spc="-5" dirty="0">
                <a:latin typeface="Verdana"/>
                <a:cs typeface="Verdana"/>
              </a:rPr>
              <a:t>Transfer</a:t>
            </a:r>
            <a:r>
              <a:rPr lang="en-US" sz="2400" b="1" spc="-25" dirty="0">
                <a:latin typeface="Verdana"/>
                <a:cs typeface="Verdana"/>
              </a:rPr>
              <a:t> </a:t>
            </a:r>
            <a:r>
              <a:rPr lang="en-US" sz="2400" b="1" spc="-10" dirty="0">
                <a:latin typeface="Verdana"/>
                <a:cs typeface="Verdana"/>
              </a:rPr>
              <a:t>Rate</a:t>
            </a:r>
            <a:endParaRPr lang="en-US" sz="2400" dirty="0">
              <a:latin typeface="Verdana"/>
              <a:cs typeface="Verdana"/>
            </a:endParaRPr>
          </a:p>
          <a:p>
            <a:pPr marL="469900">
              <a:lnSpc>
                <a:spcPct val="100000"/>
              </a:lnSpc>
              <a:spcBef>
                <a:spcPts val="2115"/>
              </a:spcBef>
            </a:pPr>
            <a:r>
              <a:rPr lang="en-US" sz="2000" spc="-5" dirty="0">
                <a:solidFill>
                  <a:srgbClr val="FF0000"/>
                </a:solidFill>
                <a:latin typeface="Verdana"/>
                <a:cs typeface="Verdana"/>
              </a:rPr>
              <a:t>—</a:t>
            </a:r>
            <a:r>
              <a:rPr lang="en-US" sz="2000" spc="-5" dirty="0">
                <a:latin typeface="Verdana"/>
                <a:cs typeface="Verdana"/>
              </a:rPr>
              <a:t>Rate</a:t>
            </a:r>
            <a:r>
              <a:rPr lang="en-US" sz="2000" spc="-15" dirty="0">
                <a:latin typeface="Verdana"/>
                <a:cs typeface="Verdana"/>
              </a:rPr>
              <a:t> </a:t>
            </a:r>
            <a:r>
              <a:rPr lang="en-US" sz="2000" dirty="0">
                <a:latin typeface="Verdana"/>
                <a:cs typeface="Verdana"/>
              </a:rPr>
              <a:t>at </a:t>
            </a:r>
            <a:r>
              <a:rPr lang="en-US" sz="2000" spc="-5" dirty="0">
                <a:latin typeface="Verdana"/>
                <a:cs typeface="Verdana"/>
              </a:rPr>
              <a:t>which</a:t>
            </a:r>
            <a:r>
              <a:rPr lang="en-US" sz="2000" spc="10" dirty="0">
                <a:latin typeface="Verdana"/>
                <a:cs typeface="Verdana"/>
              </a:rPr>
              <a:t> </a:t>
            </a:r>
            <a:r>
              <a:rPr lang="en-US" sz="2000" spc="-5" dirty="0">
                <a:latin typeface="Verdana"/>
                <a:cs typeface="Verdana"/>
              </a:rPr>
              <a:t>data</a:t>
            </a:r>
            <a:r>
              <a:rPr lang="en-US" sz="2000" spc="-10" dirty="0">
                <a:latin typeface="Verdana"/>
                <a:cs typeface="Verdana"/>
              </a:rPr>
              <a:t> </a:t>
            </a:r>
            <a:r>
              <a:rPr lang="en-US" sz="2000" spc="-5" dirty="0">
                <a:latin typeface="Verdana"/>
                <a:cs typeface="Verdana"/>
              </a:rPr>
              <a:t>can</a:t>
            </a:r>
            <a:r>
              <a:rPr lang="en-US" sz="2000" dirty="0">
                <a:latin typeface="Verdana"/>
                <a:cs typeface="Verdana"/>
              </a:rPr>
              <a:t> </a:t>
            </a:r>
            <a:r>
              <a:rPr lang="en-US" sz="2000" spc="-5" dirty="0">
                <a:latin typeface="Verdana"/>
                <a:cs typeface="Verdana"/>
              </a:rPr>
              <a:t>be moved in and out of memory unit</a:t>
            </a:r>
          </a:p>
          <a:p>
            <a:pPr marL="469900">
              <a:lnSpc>
                <a:spcPct val="100000"/>
              </a:lnSpc>
              <a:spcBef>
                <a:spcPts val="2115"/>
              </a:spcBef>
            </a:pPr>
            <a:r>
              <a:rPr lang="en-US" spc="-5" dirty="0"/>
              <a:t>-For RAM, 1\T</a:t>
            </a:r>
          </a:p>
          <a:p>
            <a:pPr marL="469900">
              <a:lnSpc>
                <a:spcPct val="100000"/>
              </a:lnSpc>
              <a:spcBef>
                <a:spcPts val="2115"/>
              </a:spcBef>
            </a:pPr>
            <a:r>
              <a:rPr lang="en-US" sz="2000" spc="-5" dirty="0">
                <a:latin typeface="Verdana"/>
                <a:cs typeface="Verdana"/>
              </a:rPr>
              <a:t>-For non-RAM, (PTO)</a:t>
            </a:r>
          </a:p>
          <a:p>
            <a:pPr marL="469900">
              <a:lnSpc>
                <a:spcPct val="100000"/>
              </a:lnSpc>
              <a:spcBef>
                <a:spcPts val="2115"/>
              </a:spcBef>
            </a:pPr>
            <a:endParaRPr lang="en-US" sz="2000" dirty="0">
              <a:latin typeface="Verdana"/>
              <a:cs typeface="Verdana"/>
            </a:endParaRPr>
          </a:p>
          <a:p>
            <a:endParaRPr lang="en-IN" dirty="0"/>
          </a:p>
        </p:txBody>
      </p:sp>
    </p:spTree>
    <p:extLst>
      <p:ext uri="{BB962C8B-B14F-4D97-AF65-F5344CB8AC3E}">
        <p14:creationId xmlns:p14="http://schemas.microsoft.com/office/powerpoint/2010/main" val="114462949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lstStyle/>
          <a:p>
            <a:endParaRPr lang="en-US" dirty="0"/>
          </a:p>
        </p:txBody>
      </p:sp>
      <p:sp>
        <p:nvSpPr>
          <p:cNvPr id="3" name="Text Placeholder 2"/>
          <p:cNvSpPr>
            <a:spLocks noGrp="1"/>
          </p:cNvSpPr>
          <p:nvPr>
            <p:ph sz="quarter" idx="13"/>
          </p:nvPr>
        </p:nvSpPr>
        <p:spPr>
          <a:xfrm>
            <a:off x="525144" y="1188465"/>
            <a:ext cx="8093710" cy="3693319"/>
          </a:xfrm>
        </p:spPr>
        <p:txBody>
          <a:bodyPr>
            <a:normAutofit fontScale="92500" lnSpcReduction="10000"/>
          </a:bodyPr>
          <a:lstStyle/>
          <a:p>
            <a:pPr marL="342900" indent="-342900" algn="just">
              <a:buFont typeface="Arial" panose="020B0604020202020204" pitchFamily="34" charset="0"/>
              <a:buChar char="•"/>
            </a:pPr>
            <a:r>
              <a:rPr lang="en-US" sz="2400" dirty="0">
                <a:latin typeface="Times New Roman" pitchFamily="18" charset="0"/>
                <a:cs typeface="Times New Roman" pitchFamily="18" charset="0"/>
              </a:rPr>
              <a:t> Segmentation-divides virtual memory into </a:t>
            </a:r>
            <a:r>
              <a:rPr lang="en-US" sz="2400" b="1" dirty="0">
                <a:latin typeface="Times New Roman" pitchFamily="18" charset="0"/>
                <a:cs typeface="Times New Roman" pitchFamily="18" charset="0"/>
              </a:rPr>
              <a:t>varying lengths </a:t>
            </a:r>
            <a:r>
              <a:rPr lang="en-US" sz="2400" dirty="0">
                <a:latin typeface="Times New Roman" pitchFamily="18" charset="0"/>
                <a:cs typeface="Times New Roman" pitchFamily="18" charset="0"/>
              </a:rPr>
              <a:t>and moves any segments that aren't in use from the computer's virtual memory space to its hard drive. </a:t>
            </a:r>
          </a:p>
          <a:p>
            <a:pPr marL="342900" indent="-342900" algn="just">
              <a:buFont typeface="Arial" panose="020B0604020202020204" pitchFamily="34" charset="0"/>
              <a:buChar char="•"/>
            </a:pPr>
            <a:r>
              <a:rPr lang="en-US" sz="2400" dirty="0">
                <a:latin typeface="Times New Roman" pitchFamily="18" charset="0"/>
                <a:cs typeface="Times New Roman" pitchFamily="18" charset="0"/>
              </a:rPr>
              <a:t>Like page tables, segment tables track whether the computer stores the segment in memory or a physical address</a:t>
            </a:r>
          </a:p>
          <a:p>
            <a:pPr algn="just">
              <a:buFont typeface="Arial" pitchFamily="34" charset="0"/>
              <a:buChar char="•"/>
            </a:pPr>
            <a:r>
              <a:rPr lang="en-US" sz="2400" dirty="0">
                <a:latin typeface="Times New Roman" pitchFamily="18" charset="0"/>
                <a:cs typeface="Times New Roman" pitchFamily="18" charset="0"/>
              </a:rPr>
              <a:t>Segmentation is often slower than paging, but it offers the user more control over how to divide memory and may make it easier to share data between processes. </a:t>
            </a:r>
          </a:p>
          <a:p>
            <a:pPr algn="just">
              <a:buFont typeface="Arial" pitchFamily="34" charset="0"/>
              <a:buChar char="•"/>
            </a:pPr>
            <a:r>
              <a:rPr lang="en-US" sz="2400" dirty="0">
                <a:latin typeface="Times New Roman" pitchFamily="18" charset="0"/>
                <a:cs typeface="Times New Roman" pitchFamily="18" charset="0"/>
              </a:rPr>
              <a:t>You can customize the segments based on the machine's purpose and usage</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62786"/>
            <a:ext cx="8379501" cy="4061205"/>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4939" y="484073"/>
            <a:ext cx="8686800" cy="5930900"/>
          </a:xfrm>
          <a:prstGeom prst="rect">
            <a:avLst/>
          </a:prstGeom>
        </p:spPr>
        <p:txBody>
          <a:bodyPr vert="horz" wrap="square" lIns="0" tIns="12065" rIns="0" bIns="0" rtlCol="0">
            <a:spAutoFit/>
          </a:bodyPr>
          <a:lstStyle/>
          <a:p>
            <a:pPr marL="342900">
              <a:lnSpc>
                <a:spcPct val="100000"/>
              </a:lnSpc>
              <a:spcBef>
                <a:spcPts val="95"/>
              </a:spcBef>
            </a:pPr>
            <a:r>
              <a:rPr sz="2800" spc="-5" dirty="0">
                <a:latin typeface="Arial Black"/>
                <a:cs typeface="Arial Black"/>
              </a:rPr>
              <a:t>Main</a:t>
            </a:r>
            <a:r>
              <a:rPr sz="2800" spc="-40" dirty="0">
                <a:latin typeface="Arial Black"/>
                <a:cs typeface="Arial Black"/>
              </a:rPr>
              <a:t> </a:t>
            </a:r>
            <a:r>
              <a:rPr sz="2800" spc="-5" dirty="0">
                <a:latin typeface="Arial Black"/>
                <a:cs typeface="Arial Black"/>
              </a:rPr>
              <a:t>Memory</a:t>
            </a:r>
            <a:r>
              <a:rPr sz="2800" spc="-10" dirty="0">
                <a:latin typeface="Arial Black"/>
                <a:cs typeface="Arial Black"/>
              </a:rPr>
              <a:t> </a:t>
            </a:r>
            <a:r>
              <a:rPr sz="2800" spc="-5" dirty="0">
                <a:latin typeface="Arial Black"/>
                <a:cs typeface="Arial Black"/>
              </a:rPr>
              <a:t>Allocation</a:t>
            </a:r>
            <a:endParaRPr sz="2800" dirty="0">
              <a:latin typeface="Arial Black"/>
              <a:cs typeface="Arial Black"/>
            </a:endParaRPr>
          </a:p>
          <a:p>
            <a:pPr marL="355600" marR="1063625" indent="-342900">
              <a:lnSpc>
                <a:spcPct val="150100"/>
              </a:lnSpc>
              <a:spcBef>
                <a:spcPts val="790"/>
              </a:spcBef>
              <a:buClr>
                <a:srgbClr val="FF0000"/>
              </a:buClr>
              <a:buChar char="•"/>
              <a:tabLst>
                <a:tab pos="355600" algn="l"/>
              </a:tabLst>
            </a:pPr>
            <a:r>
              <a:rPr sz="2800" spc="-10" dirty="0">
                <a:latin typeface="Verdana"/>
                <a:cs typeface="Verdana"/>
              </a:rPr>
              <a:t>Memory</a:t>
            </a:r>
            <a:r>
              <a:rPr sz="2800" spc="30" dirty="0">
                <a:latin typeface="Verdana"/>
                <a:cs typeface="Verdana"/>
              </a:rPr>
              <a:t> </a:t>
            </a:r>
            <a:r>
              <a:rPr sz="2800" spc="-10" dirty="0">
                <a:latin typeface="Verdana"/>
                <a:cs typeface="Verdana"/>
              </a:rPr>
              <a:t>is</a:t>
            </a:r>
            <a:r>
              <a:rPr sz="2800" spc="10" dirty="0">
                <a:latin typeface="Verdana"/>
                <a:cs typeface="Verdana"/>
              </a:rPr>
              <a:t> </a:t>
            </a:r>
            <a:r>
              <a:rPr sz="2800" spc="-10" dirty="0">
                <a:latin typeface="Verdana"/>
                <a:cs typeface="Verdana"/>
              </a:rPr>
              <a:t>divided</a:t>
            </a:r>
            <a:r>
              <a:rPr sz="2800" spc="45" dirty="0">
                <a:latin typeface="Verdana"/>
                <a:cs typeface="Verdana"/>
              </a:rPr>
              <a:t> </a:t>
            </a:r>
            <a:r>
              <a:rPr sz="2800" spc="-15" dirty="0">
                <a:latin typeface="Verdana"/>
                <a:cs typeface="Verdana"/>
              </a:rPr>
              <a:t>into</a:t>
            </a:r>
            <a:r>
              <a:rPr sz="2800" spc="20" dirty="0">
                <a:latin typeface="Verdana"/>
                <a:cs typeface="Verdana"/>
              </a:rPr>
              <a:t> </a:t>
            </a:r>
            <a:r>
              <a:rPr sz="2800" spc="-5" dirty="0">
                <a:latin typeface="Verdana"/>
                <a:cs typeface="Verdana"/>
              </a:rPr>
              <a:t>set</a:t>
            </a:r>
            <a:r>
              <a:rPr sz="2800" dirty="0">
                <a:latin typeface="Verdana"/>
                <a:cs typeface="Verdana"/>
              </a:rPr>
              <a:t> </a:t>
            </a:r>
            <a:r>
              <a:rPr sz="2800" spc="-5" dirty="0">
                <a:latin typeface="Verdana"/>
                <a:cs typeface="Verdana"/>
              </a:rPr>
              <a:t>of</a:t>
            </a:r>
            <a:r>
              <a:rPr sz="2800" spc="5" dirty="0">
                <a:latin typeface="Verdana"/>
                <a:cs typeface="Verdana"/>
              </a:rPr>
              <a:t> </a:t>
            </a:r>
            <a:r>
              <a:rPr sz="2800" spc="-10" dirty="0">
                <a:latin typeface="Verdana"/>
                <a:cs typeface="Verdana"/>
              </a:rPr>
              <a:t>contiguous </a:t>
            </a:r>
            <a:r>
              <a:rPr sz="2800" spc="-969" dirty="0">
                <a:latin typeface="Verdana"/>
                <a:cs typeface="Verdana"/>
              </a:rPr>
              <a:t> </a:t>
            </a:r>
            <a:r>
              <a:rPr sz="2800" spc="-10" dirty="0">
                <a:latin typeface="Verdana"/>
                <a:cs typeface="Verdana"/>
              </a:rPr>
              <a:t>locations</a:t>
            </a:r>
            <a:r>
              <a:rPr sz="2800" spc="35" dirty="0">
                <a:latin typeface="Verdana"/>
                <a:cs typeface="Verdana"/>
              </a:rPr>
              <a:t> </a:t>
            </a:r>
            <a:r>
              <a:rPr sz="2800" spc="-10" dirty="0">
                <a:latin typeface="Verdana"/>
                <a:cs typeface="Verdana"/>
              </a:rPr>
              <a:t>called</a:t>
            </a:r>
            <a:r>
              <a:rPr sz="2800" spc="-5" dirty="0">
                <a:latin typeface="Verdana"/>
                <a:cs typeface="Verdana"/>
              </a:rPr>
              <a:t> regions/segments/pages</a:t>
            </a:r>
            <a:endParaRPr sz="2800" dirty="0">
              <a:latin typeface="Verdana"/>
              <a:cs typeface="Verdana"/>
            </a:endParaRPr>
          </a:p>
          <a:p>
            <a:pPr marL="355600" indent="-342900">
              <a:lnSpc>
                <a:spcPct val="100000"/>
              </a:lnSpc>
              <a:spcBef>
                <a:spcPts val="2355"/>
              </a:spcBef>
              <a:buClr>
                <a:srgbClr val="FF0000"/>
              </a:buClr>
              <a:buChar char="•"/>
              <a:tabLst>
                <a:tab pos="355600" algn="l"/>
              </a:tabLst>
            </a:pPr>
            <a:r>
              <a:rPr sz="2800" spc="-10" dirty="0" smtClean="0">
                <a:latin typeface="Verdana"/>
                <a:cs typeface="Verdana"/>
              </a:rPr>
              <a:t>Store</a:t>
            </a:r>
            <a:r>
              <a:rPr lang="en-US" sz="2800" spc="-10" dirty="0" smtClean="0">
                <a:latin typeface="Verdana"/>
                <a:cs typeface="Verdana"/>
              </a:rPr>
              <a:t>s</a:t>
            </a:r>
            <a:r>
              <a:rPr sz="2800" spc="10" dirty="0" smtClean="0">
                <a:latin typeface="Verdana"/>
                <a:cs typeface="Verdana"/>
              </a:rPr>
              <a:t> </a:t>
            </a:r>
            <a:r>
              <a:rPr sz="2800" spc="-10" dirty="0">
                <a:latin typeface="Verdana"/>
                <a:cs typeface="Verdana"/>
              </a:rPr>
              <a:t>blocks</a:t>
            </a:r>
            <a:r>
              <a:rPr sz="2800" spc="25" dirty="0">
                <a:latin typeface="Verdana"/>
                <a:cs typeface="Verdana"/>
              </a:rPr>
              <a:t> </a:t>
            </a:r>
            <a:r>
              <a:rPr sz="2800" spc="-5" dirty="0">
                <a:latin typeface="Verdana"/>
                <a:cs typeface="Verdana"/>
              </a:rPr>
              <a:t>of</a:t>
            </a:r>
            <a:r>
              <a:rPr sz="2800" spc="-10" dirty="0">
                <a:latin typeface="Verdana"/>
                <a:cs typeface="Verdana"/>
              </a:rPr>
              <a:t> data</a:t>
            </a:r>
            <a:endParaRPr sz="2800" dirty="0">
              <a:latin typeface="Verdana"/>
              <a:cs typeface="Verdana"/>
            </a:endParaRPr>
          </a:p>
          <a:p>
            <a:pPr marL="355600" marR="67310" indent="-342900">
              <a:lnSpc>
                <a:spcPct val="150000"/>
              </a:lnSpc>
              <a:spcBef>
                <a:spcPts val="670"/>
              </a:spcBef>
              <a:buClr>
                <a:srgbClr val="FF0000"/>
              </a:buClr>
              <a:buChar char="•"/>
              <a:tabLst>
                <a:tab pos="355600" algn="l"/>
              </a:tabLst>
            </a:pPr>
            <a:r>
              <a:rPr sz="2800" spc="-5" dirty="0">
                <a:latin typeface="Verdana"/>
                <a:cs typeface="Verdana"/>
              </a:rPr>
              <a:t>Placement</a:t>
            </a:r>
            <a:r>
              <a:rPr sz="2800" spc="5" dirty="0">
                <a:latin typeface="Verdana"/>
                <a:cs typeface="Verdana"/>
              </a:rPr>
              <a:t> </a:t>
            </a:r>
            <a:r>
              <a:rPr sz="2800" spc="-5" dirty="0">
                <a:latin typeface="Verdana"/>
                <a:cs typeface="Verdana"/>
              </a:rPr>
              <a:t>of</a:t>
            </a:r>
            <a:r>
              <a:rPr sz="2800" spc="-10" dirty="0">
                <a:latin typeface="Verdana"/>
                <a:cs typeface="Verdana"/>
              </a:rPr>
              <a:t> </a:t>
            </a:r>
            <a:r>
              <a:rPr sz="2800" spc="-5" dirty="0">
                <a:latin typeface="Verdana"/>
                <a:cs typeface="Verdana"/>
              </a:rPr>
              <a:t>blocks</a:t>
            </a:r>
            <a:r>
              <a:rPr sz="2800" spc="35" dirty="0">
                <a:latin typeface="Verdana"/>
                <a:cs typeface="Verdana"/>
              </a:rPr>
              <a:t> </a:t>
            </a:r>
            <a:r>
              <a:rPr sz="2800" spc="-5" dirty="0">
                <a:latin typeface="Verdana"/>
                <a:cs typeface="Verdana"/>
              </a:rPr>
              <a:t>of</a:t>
            </a:r>
            <a:r>
              <a:rPr sz="2800" spc="-10" dirty="0">
                <a:latin typeface="Verdana"/>
                <a:cs typeface="Verdana"/>
              </a:rPr>
              <a:t> </a:t>
            </a:r>
            <a:r>
              <a:rPr sz="2800" spc="-5" dirty="0">
                <a:latin typeface="Verdana"/>
                <a:cs typeface="Verdana"/>
              </a:rPr>
              <a:t>information</a:t>
            </a:r>
            <a:r>
              <a:rPr sz="2800" spc="45" dirty="0">
                <a:latin typeface="Verdana"/>
                <a:cs typeface="Verdana"/>
              </a:rPr>
              <a:t> </a:t>
            </a:r>
            <a:r>
              <a:rPr sz="2800" spc="-10" dirty="0">
                <a:latin typeface="Verdana"/>
                <a:cs typeface="Verdana"/>
              </a:rPr>
              <a:t>in </a:t>
            </a:r>
            <a:r>
              <a:rPr sz="2800" spc="-5" dirty="0">
                <a:latin typeface="Verdana"/>
                <a:cs typeface="Verdana"/>
              </a:rPr>
              <a:t>memory </a:t>
            </a:r>
            <a:r>
              <a:rPr sz="2800" spc="-969" dirty="0">
                <a:latin typeface="Verdana"/>
                <a:cs typeface="Verdana"/>
              </a:rPr>
              <a:t> </a:t>
            </a:r>
            <a:r>
              <a:rPr sz="2800" spc="-10" dirty="0">
                <a:latin typeface="Verdana"/>
                <a:cs typeface="Verdana"/>
              </a:rPr>
              <a:t>is</a:t>
            </a:r>
            <a:r>
              <a:rPr sz="2800" dirty="0">
                <a:latin typeface="Verdana"/>
                <a:cs typeface="Verdana"/>
              </a:rPr>
              <a:t> </a:t>
            </a:r>
            <a:r>
              <a:rPr sz="2800" spc="-10" dirty="0">
                <a:latin typeface="Verdana"/>
                <a:cs typeface="Verdana"/>
              </a:rPr>
              <a:t>called</a:t>
            </a:r>
            <a:r>
              <a:rPr sz="2800" spc="50" dirty="0">
                <a:latin typeface="Verdana"/>
                <a:cs typeface="Verdana"/>
              </a:rPr>
              <a:t> </a:t>
            </a:r>
            <a:r>
              <a:rPr sz="2800" b="1" spc="-5" dirty="0">
                <a:solidFill>
                  <a:srgbClr val="FF0000"/>
                </a:solidFill>
                <a:latin typeface="Verdana"/>
                <a:cs typeface="Verdana"/>
              </a:rPr>
              <a:t>Memory</a:t>
            </a:r>
            <a:r>
              <a:rPr sz="2800" b="1" dirty="0">
                <a:solidFill>
                  <a:srgbClr val="FF0000"/>
                </a:solidFill>
                <a:latin typeface="Verdana"/>
                <a:cs typeface="Verdana"/>
              </a:rPr>
              <a:t> </a:t>
            </a:r>
            <a:r>
              <a:rPr sz="2800" b="1" spc="-5" dirty="0">
                <a:solidFill>
                  <a:srgbClr val="FF0000"/>
                </a:solidFill>
                <a:latin typeface="Verdana"/>
                <a:cs typeface="Verdana"/>
              </a:rPr>
              <a:t>Allocation</a:t>
            </a:r>
            <a:endParaRPr sz="2800" dirty="0">
              <a:latin typeface="Verdana"/>
              <a:cs typeface="Verdana"/>
            </a:endParaRPr>
          </a:p>
          <a:p>
            <a:pPr marL="355600" marR="5080" indent="-342900">
              <a:lnSpc>
                <a:spcPct val="150000"/>
              </a:lnSpc>
              <a:spcBef>
                <a:spcPts val="675"/>
              </a:spcBef>
              <a:buFont typeface="Verdana"/>
              <a:buChar char="•"/>
              <a:tabLst>
                <a:tab pos="355600" algn="l"/>
              </a:tabLst>
            </a:pPr>
            <a:r>
              <a:rPr sz="2800" b="1" spc="-5" dirty="0">
                <a:solidFill>
                  <a:srgbClr val="FF0000"/>
                </a:solidFill>
                <a:latin typeface="Verdana"/>
                <a:cs typeface="Verdana"/>
              </a:rPr>
              <a:t>Memory</a:t>
            </a:r>
            <a:r>
              <a:rPr sz="2800" b="1" dirty="0">
                <a:solidFill>
                  <a:srgbClr val="FF0000"/>
                </a:solidFill>
                <a:latin typeface="Verdana"/>
                <a:cs typeface="Verdana"/>
              </a:rPr>
              <a:t> </a:t>
            </a:r>
            <a:r>
              <a:rPr sz="2800" b="1" spc="-5" dirty="0">
                <a:solidFill>
                  <a:srgbClr val="FF0000"/>
                </a:solidFill>
                <a:latin typeface="Verdana"/>
                <a:cs typeface="Verdana"/>
              </a:rPr>
              <a:t>Management</a:t>
            </a:r>
            <a:r>
              <a:rPr sz="2800" b="1" spc="35" dirty="0">
                <a:solidFill>
                  <a:srgbClr val="FF0000"/>
                </a:solidFill>
                <a:latin typeface="Verdana"/>
                <a:cs typeface="Verdana"/>
              </a:rPr>
              <a:t> </a:t>
            </a:r>
            <a:r>
              <a:rPr sz="2800" b="1" spc="-10" dirty="0">
                <a:solidFill>
                  <a:srgbClr val="FF0000"/>
                </a:solidFill>
                <a:latin typeface="Verdana"/>
                <a:cs typeface="Verdana"/>
              </a:rPr>
              <a:t>Systems</a:t>
            </a:r>
            <a:r>
              <a:rPr sz="2800" b="1" spc="45" dirty="0">
                <a:solidFill>
                  <a:srgbClr val="FF0000"/>
                </a:solidFill>
                <a:latin typeface="Verdana"/>
                <a:cs typeface="Verdana"/>
              </a:rPr>
              <a:t> </a:t>
            </a:r>
            <a:r>
              <a:rPr sz="2800" spc="-5" dirty="0">
                <a:latin typeface="Verdana"/>
                <a:cs typeface="Verdana"/>
              </a:rPr>
              <a:t>keeps </a:t>
            </a:r>
            <a:r>
              <a:rPr sz="2800" dirty="0">
                <a:latin typeface="Verdana"/>
                <a:cs typeface="Verdana"/>
              </a:rPr>
              <a:t> </a:t>
            </a:r>
            <a:r>
              <a:rPr sz="2800" spc="-10" dirty="0">
                <a:latin typeface="Verdana"/>
                <a:cs typeface="Verdana"/>
              </a:rPr>
              <a:t>information</a:t>
            </a:r>
            <a:r>
              <a:rPr sz="2800" spc="60" dirty="0">
                <a:latin typeface="Verdana"/>
                <a:cs typeface="Verdana"/>
              </a:rPr>
              <a:t> </a:t>
            </a:r>
            <a:r>
              <a:rPr sz="2800" spc="-10" dirty="0">
                <a:latin typeface="Verdana"/>
                <a:cs typeface="Verdana"/>
              </a:rPr>
              <a:t>in</a:t>
            </a:r>
            <a:r>
              <a:rPr sz="2800" dirty="0">
                <a:latin typeface="Verdana"/>
                <a:cs typeface="Verdana"/>
              </a:rPr>
              <a:t> </a:t>
            </a:r>
            <a:r>
              <a:rPr sz="2800" spc="-5" dirty="0">
                <a:latin typeface="Verdana"/>
                <a:cs typeface="Verdana"/>
              </a:rPr>
              <a:t>a</a:t>
            </a:r>
            <a:r>
              <a:rPr sz="2800" spc="10" dirty="0">
                <a:latin typeface="Verdana"/>
                <a:cs typeface="Verdana"/>
              </a:rPr>
              <a:t> </a:t>
            </a:r>
            <a:r>
              <a:rPr sz="2800" spc="-10" dirty="0">
                <a:latin typeface="Verdana"/>
                <a:cs typeface="Verdana"/>
              </a:rPr>
              <a:t>table</a:t>
            </a:r>
            <a:r>
              <a:rPr sz="2800" spc="5" dirty="0">
                <a:latin typeface="Verdana"/>
                <a:cs typeface="Verdana"/>
              </a:rPr>
              <a:t> </a:t>
            </a:r>
            <a:r>
              <a:rPr sz="2800" spc="-5" dirty="0">
                <a:latin typeface="Verdana"/>
                <a:cs typeface="Verdana"/>
              </a:rPr>
              <a:t>containing</a:t>
            </a:r>
            <a:r>
              <a:rPr sz="2800" spc="60" dirty="0">
                <a:latin typeface="Verdana"/>
                <a:cs typeface="Verdana"/>
              </a:rPr>
              <a:t> </a:t>
            </a:r>
            <a:r>
              <a:rPr sz="2800" spc="-5" dirty="0">
                <a:latin typeface="Verdana"/>
                <a:cs typeface="Verdana"/>
              </a:rPr>
              <a:t>available</a:t>
            </a:r>
            <a:r>
              <a:rPr sz="2800" spc="55" dirty="0">
                <a:latin typeface="Verdana"/>
                <a:cs typeface="Verdana"/>
              </a:rPr>
              <a:t> </a:t>
            </a:r>
            <a:r>
              <a:rPr sz="2800" spc="-5" dirty="0">
                <a:latin typeface="Verdana"/>
                <a:cs typeface="Verdana"/>
              </a:rPr>
              <a:t>and </a:t>
            </a:r>
            <a:r>
              <a:rPr sz="2800" spc="-965" dirty="0">
                <a:latin typeface="Verdana"/>
                <a:cs typeface="Verdana"/>
              </a:rPr>
              <a:t> </a:t>
            </a:r>
            <a:r>
              <a:rPr sz="2800" spc="-5" dirty="0">
                <a:latin typeface="Verdana"/>
                <a:cs typeface="Verdana"/>
              </a:rPr>
              <a:t>free</a:t>
            </a:r>
            <a:r>
              <a:rPr sz="2800" dirty="0">
                <a:latin typeface="Verdana"/>
                <a:cs typeface="Verdana"/>
              </a:rPr>
              <a:t> </a:t>
            </a:r>
            <a:r>
              <a:rPr sz="2800" spc="-5" dirty="0">
                <a:latin typeface="Verdana"/>
                <a:cs typeface="Verdana"/>
              </a:rPr>
              <a:t>slots</a:t>
            </a:r>
            <a:endParaRPr sz="2800" dirty="0">
              <a:latin typeface="Verdana"/>
              <a:cs typeface="Verdana"/>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234442"/>
            <a:ext cx="6450965" cy="1903095"/>
          </a:xfrm>
          <a:prstGeom prst="rect">
            <a:avLst/>
          </a:prstGeom>
        </p:spPr>
        <p:txBody>
          <a:bodyPr vert="horz" wrap="square" lIns="0" tIns="12065" rIns="0" bIns="0" rtlCol="0">
            <a:spAutoFit/>
          </a:bodyPr>
          <a:lstStyle/>
          <a:p>
            <a:pPr marL="12700">
              <a:lnSpc>
                <a:spcPct val="100000"/>
              </a:lnSpc>
              <a:spcBef>
                <a:spcPts val="95"/>
              </a:spcBef>
            </a:pPr>
            <a:r>
              <a:rPr sz="2800" spc="-10" dirty="0">
                <a:latin typeface="Verdana"/>
                <a:cs typeface="Verdana"/>
              </a:rPr>
              <a:t>Allocation</a:t>
            </a:r>
            <a:r>
              <a:rPr sz="2800" spc="60" dirty="0">
                <a:latin typeface="Verdana"/>
                <a:cs typeface="Verdana"/>
              </a:rPr>
              <a:t> </a:t>
            </a:r>
            <a:r>
              <a:rPr sz="2800" spc="-10" dirty="0">
                <a:latin typeface="Verdana"/>
                <a:cs typeface="Verdana"/>
              </a:rPr>
              <a:t>is</a:t>
            </a:r>
            <a:r>
              <a:rPr sz="2800" spc="-15" dirty="0">
                <a:latin typeface="Verdana"/>
                <a:cs typeface="Verdana"/>
              </a:rPr>
              <a:t> </a:t>
            </a:r>
            <a:r>
              <a:rPr sz="2800" spc="-10" dirty="0">
                <a:latin typeface="Verdana"/>
                <a:cs typeface="Verdana"/>
              </a:rPr>
              <a:t>done</a:t>
            </a:r>
            <a:r>
              <a:rPr sz="2800" spc="30" dirty="0">
                <a:latin typeface="Verdana"/>
                <a:cs typeface="Verdana"/>
              </a:rPr>
              <a:t> </a:t>
            </a:r>
            <a:r>
              <a:rPr sz="2800" spc="-10" dirty="0">
                <a:latin typeface="Verdana"/>
                <a:cs typeface="Verdana"/>
              </a:rPr>
              <a:t>only</a:t>
            </a:r>
            <a:r>
              <a:rPr sz="2800" spc="5" dirty="0">
                <a:latin typeface="Verdana"/>
                <a:cs typeface="Verdana"/>
              </a:rPr>
              <a:t> </a:t>
            </a:r>
            <a:r>
              <a:rPr sz="2800" spc="-5" dirty="0">
                <a:latin typeface="Verdana"/>
                <a:cs typeface="Verdana"/>
              </a:rPr>
              <a:t>as </a:t>
            </a:r>
            <a:r>
              <a:rPr sz="2800" spc="-10" dirty="0">
                <a:latin typeface="Verdana"/>
                <a:cs typeface="Verdana"/>
              </a:rPr>
              <a:t>per</a:t>
            </a:r>
            <a:r>
              <a:rPr sz="2800" spc="15" dirty="0">
                <a:latin typeface="Verdana"/>
                <a:cs typeface="Verdana"/>
              </a:rPr>
              <a:t> </a:t>
            </a:r>
            <a:r>
              <a:rPr sz="2800" spc="-5" dirty="0">
                <a:latin typeface="Verdana"/>
                <a:cs typeface="Verdana"/>
              </a:rPr>
              <a:t>needs</a:t>
            </a:r>
            <a:endParaRPr sz="2800">
              <a:latin typeface="Verdana"/>
              <a:cs typeface="Verdana"/>
            </a:endParaRPr>
          </a:p>
          <a:p>
            <a:pPr marL="355600" indent="-342900">
              <a:lnSpc>
                <a:spcPct val="100000"/>
              </a:lnSpc>
              <a:spcBef>
                <a:spcPts val="2350"/>
              </a:spcBef>
              <a:buClr>
                <a:srgbClr val="FF0000"/>
              </a:buClr>
              <a:buChar char="•"/>
              <a:tabLst>
                <a:tab pos="355600" algn="l"/>
              </a:tabLst>
            </a:pPr>
            <a:r>
              <a:rPr sz="2800" spc="-5" dirty="0">
                <a:latin typeface="Verdana"/>
                <a:cs typeface="Verdana"/>
              </a:rPr>
              <a:t>First</a:t>
            </a:r>
            <a:r>
              <a:rPr sz="2800" spc="-60" dirty="0">
                <a:latin typeface="Verdana"/>
                <a:cs typeface="Verdana"/>
              </a:rPr>
              <a:t> </a:t>
            </a:r>
            <a:r>
              <a:rPr sz="2800" spc="-5" dirty="0">
                <a:latin typeface="Verdana"/>
                <a:cs typeface="Verdana"/>
              </a:rPr>
              <a:t>Fit</a:t>
            </a:r>
            <a:endParaRPr sz="2800">
              <a:latin typeface="Verdana"/>
              <a:cs typeface="Verdana"/>
            </a:endParaRPr>
          </a:p>
          <a:p>
            <a:pPr marL="355600" indent="-342900">
              <a:lnSpc>
                <a:spcPct val="100000"/>
              </a:lnSpc>
              <a:spcBef>
                <a:spcPts val="2355"/>
              </a:spcBef>
              <a:buClr>
                <a:srgbClr val="FF0000"/>
              </a:buClr>
              <a:buChar char="•"/>
              <a:tabLst>
                <a:tab pos="355600" algn="l"/>
              </a:tabLst>
            </a:pPr>
            <a:r>
              <a:rPr sz="2800" spc="-5" dirty="0">
                <a:latin typeface="Verdana"/>
                <a:cs typeface="Verdana"/>
              </a:rPr>
              <a:t>Best</a:t>
            </a:r>
            <a:r>
              <a:rPr sz="2800" spc="-70" dirty="0">
                <a:latin typeface="Verdana"/>
                <a:cs typeface="Verdana"/>
              </a:rPr>
              <a:t> </a:t>
            </a:r>
            <a:r>
              <a:rPr sz="2800" spc="-5" dirty="0">
                <a:latin typeface="Verdana"/>
                <a:cs typeface="Verdana"/>
              </a:rPr>
              <a:t>Fit</a:t>
            </a:r>
            <a:endParaRPr sz="2800">
              <a:latin typeface="Verdana"/>
              <a:cs typeface="Verdana"/>
            </a:endParaRPr>
          </a:p>
        </p:txBody>
      </p:sp>
      <p:pic>
        <p:nvPicPr>
          <p:cNvPr id="3" name="object 3"/>
          <p:cNvPicPr/>
          <p:nvPr/>
        </p:nvPicPr>
        <p:blipFill>
          <a:blip r:embed="rId2" cstate="print"/>
          <a:stretch>
            <a:fillRect/>
          </a:stretch>
        </p:blipFill>
        <p:spPr>
          <a:xfrm>
            <a:off x="133152" y="2233646"/>
            <a:ext cx="8991300" cy="4435375"/>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381000" y="942975"/>
            <a:ext cx="8093710" cy="4924425"/>
          </a:xfrm>
        </p:spPr>
        <p:txBody>
          <a:bodyPr>
            <a:normAutofit fontScale="92500" lnSpcReduction="2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best-fit algorithm searches for the </a:t>
            </a:r>
            <a:r>
              <a:rPr lang="en-US" b="1" dirty="0">
                <a:latin typeface="Times New Roman" panose="02020603050405020304" pitchFamily="18" charset="0"/>
                <a:cs typeface="Times New Roman" panose="02020603050405020304" pitchFamily="18" charset="0"/>
              </a:rPr>
              <a:t>smallest free partition </a:t>
            </a:r>
            <a:r>
              <a:rPr lang="en-US" dirty="0">
                <a:latin typeface="Times New Roman" panose="02020603050405020304" pitchFamily="18" charset="0"/>
                <a:cs typeface="Times New Roman" panose="02020603050405020304" pitchFamily="18" charset="0"/>
              </a:rPr>
              <a:t>that is large enough to accommodate the process.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operating system searches the entire memory and selects the free partition that is closest in size to the process.</a:t>
            </a: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worst-fit algorithm searches for </a:t>
            </a:r>
            <a:r>
              <a:rPr lang="en-US" b="1" dirty="0">
                <a:latin typeface="Times New Roman" panose="02020603050405020304" pitchFamily="18" charset="0"/>
                <a:cs typeface="Times New Roman" panose="02020603050405020304" pitchFamily="18" charset="0"/>
              </a:rPr>
              <a:t>the largest free partition and allocates the process to it.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algorithm is designed to leave the largest possible free partition for future use.</a:t>
            </a: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first-fit algorithm searches for the </a:t>
            </a:r>
            <a:r>
              <a:rPr lang="en-US" b="1" dirty="0">
                <a:latin typeface="Times New Roman" panose="02020603050405020304" pitchFamily="18" charset="0"/>
                <a:cs typeface="Times New Roman" panose="02020603050405020304" pitchFamily="18" charset="0"/>
              </a:rPr>
              <a:t>first free partition that is large enough to accommodate the process.</a:t>
            </a:r>
            <a:r>
              <a:rPr lang="en-US" dirty="0">
                <a:latin typeface="Times New Roman" panose="02020603050405020304" pitchFamily="18" charset="0"/>
                <a:cs typeface="Times New Roman" panose="02020603050405020304" pitchFamily="18" charset="0"/>
              </a:rPr>
              <a:t> The operating system starts searching from the beginning of the memory and allocates the first free partition that is large enough to fit the process.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079861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25144" y="1188465"/>
            <a:ext cx="8093710" cy="738664"/>
          </a:xfrm>
        </p:spPr>
        <p:txBody>
          <a:bodyPr>
            <a:normAutofit fontScale="92500" lnSpcReduction="20000"/>
          </a:bodyPr>
          <a:lstStyle/>
          <a:p>
            <a:pPr algn="just"/>
            <a:r>
              <a:rPr lang="en-US" sz="2400" dirty="0">
                <a:latin typeface="Times New Roman" panose="02020603050405020304" pitchFamily="18" charset="0"/>
                <a:cs typeface="Times New Roman" panose="02020603050405020304" pitchFamily="18" charset="0"/>
              </a:rPr>
              <a:t>Refer pros &amp; cons of all</a:t>
            </a:r>
          </a:p>
          <a:p>
            <a:pPr algn="just"/>
            <a:r>
              <a:rPr lang="en-US" sz="2400" dirty="0">
                <a:latin typeface="Times New Roman" panose="02020603050405020304" pitchFamily="18" charset="0"/>
                <a:cs typeface="Times New Roman" panose="02020603050405020304" pitchFamily="18" charset="0"/>
              </a:rPr>
              <a:t>Compare segmentation and paging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0252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89024239"/>
              </p:ext>
            </p:extLst>
          </p:nvPr>
        </p:nvGraphicFramePr>
        <p:xfrm>
          <a:off x="76200" y="-11723"/>
          <a:ext cx="9067800" cy="6725812"/>
        </p:xfrm>
        <a:graphic>
          <a:graphicData uri="http://schemas.openxmlformats.org/drawingml/2006/table">
            <a:tbl>
              <a:tblPr/>
              <a:tblGrid>
                <a:gridCol w="4533900"/>
                <a:gridCol w="4533900"/>
              </a:tblGrid>
              <a:tr h="118977">
                <a:tc>
                  <a:txBody>
                    <a:bodyPr/>
                    <a:lstStyle/>
                    <a:p>
                      <a:pPr algn="ctr" fontAlgn="base"/>
                      <a:r>
                        <a:rPr lang="en-US" sz="1400" b="1" dirty="0">
                          <a:effectLst/>
                          <a:latin typeface="Times New Roman" pitchFamily="18" charset="0"/>
                          <a:cs typeface="Times New Roman" pitchFamily="18" charset="0"/>
                        </a:rPr>
                        <a:t>Paging</a:t>
                      </a:r>
                    </a:p>
                  </a:txBody>
                  <a:tcPr marL="11224" marR="11224" marT="28061" marB="28061"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latin typeface="Times New Roman" pitchFamily="18" charset="0"/>
                          <a:cs typeface="Times New Roman" pitchFamily="18" charset="0"/>
                        </a:rPr>
                        <a:t>Segmentation</a:t>
                      </a:r>
                    </a:p>
                  </a:txBody>
                  <a:tcPr marL="28061" marR="28061" marT="28061" marB="28061"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dirty="0">
                          <a:effectLst/>
                          <a:latin typeface="Times New Roman" pitchFamily="18" charset="0"/>
                          <a:cs typeface="Times New Roman" pitchFamily="18" charset="0"/>
                        </a:rPr>
                        <a:t>In </a:t>
                      </a:r>
                      <a:r>
                        <a:rPr lang="en-US" sz="1400" b="0" u="sng" dirty="0">
                          <a:effectLst/>
                          <a:latin typeface="Times New Roman" pitchFamily="18" charset="0"/>
                          <a:cs typeface="Times New Roman" pitchFamily="18" charset="0"/>
                          <a:hlinkClick r:id="rId2"/>
                        </a:rPr>
                        <a:t>paging</a:t>
                      </a:r>
                      <a:r>
                        <a:rPr lang="en-US" sz="1400" b="0" dirty="0">
                          <a:effectLst/>
                          <a:latin typeface="Times New Roman" pitchFamily="18" charset="0"/>
                          <a:cs typeface="Times New Roman" pitchFamily="18" charset="0"/>
                        </a:rPr>
                        <a:t>, the program is divided into fixed or mounted size pages.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a:effectLst/>
                          <a:latin typeface="Times New Roman" pitchFamily="18" charset="0"/>
                          <a:cs typeface="Times New Roman" pitchFamily="18" charset="0"/>
                        </a:rPr>
                        <a:t>In </a:t>
                      </a:r>
                      <a:r>
                        <a:rPr lang="en-US" sz="1400" b="0" u="sng">
                          <a:effectLst/>
                          <a:latin typeface="Times New Roman" pitchFamily="18" charset="0"/>
                          <a:cs typeface="Times New Roman" pitchFamily="18" charset="0"/>
                          <a:hlinkClick r:id="rId3"/>
                        </a:rPr>
                        <a:t>segmentation</a:t>
                      </a:r>
                      <a:r>
                        <a:rPr lang="en-US" sz="1400" b="0">
                          <a:effectLst/>
                          <a:latin typeface="Times New Roman" pitchFamily="18" charset="0"/>
                          <a:cs typeface="Times New Roman" pitchFamily="18" charset="0"/>
                        </a:rPr>
                        <a:t>, the program is divided into variable size segments.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dirty="0">
                          <a:effectLst/>
                          <a:latin typeface="Times New Roman" pitchFamily="18" charset="0"/>
                          <a:cs typeface="Times New Roman" pitchFamily="18" charset="0"/>
                        </a:rPr>
                        <a:t>For the paging operating system is accountable.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For segmentation compiler is accountable.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Page size is determined by hardware.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Here, the segment size is given by the user.</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It is faster in comparison to segmentation.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Segmentation is slow.</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Paging could result in internal fragmentation.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Segmentation could result in external fragmentation.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dirty="0">
                          <a:effectLst/>
                          <a:latin typeface="Times New Roman" pitchFamily="18" charset="0"/>
                          <a:cs typeface="Times New Roman" pitchFamily="18" charset="0"/>
                        </a:rPr>
                        <a:t>In paging, the logical address is split into a page number and page offset.</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Here, the logical address is split into segment number and segment offset.</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46934">
                <a:tc>
                  <a:txBody>
                    <a:bodyPr/>
                    <a:lstStyle/>
                    <a:p>
                      <a:pPr algn="ctr" fontAlgn="ctr"/>
                      <a:r>
                        <a:rPr lang="en-US" sz="1400" b="0" dirty="0">
                          <a:effectLst/>
                          <a:latin typeface="Times New Roman" pitchFamily="18" charset="0"/>
                          <a:cs typeface="Times New Roman" pitchFamily="18" charset="0"/>
                        </a:rPr>
                        <a:t>Paging comprises a page table that encloses the base address of every page.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While segmentation also comprises the segment table which encloses segment number and segment offset.</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The page table is employed to keep up the page data.</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endParaRPr lang="en-US" sz="1400" dirty="0">
                        <a:latin typeface="Times New Roman" pitchFamily="18" charset="0"/>
                        <a:cs typeface="Times New Roman" pitchFamily="18" charset="0"/>
                      </a:endParaRPr>
                    </a:p>
                  </a:txBody>
                  <a:tcPr marL="26938" marR="26938" marT="13469" marB="13469">
                    <a:lnL w="2858" cap="flat" cmpd="sng" algn="ctr">
                      <a:solidFill>
                        <a:srgbClr val="DFDFDF"/>
                      </a:solidFill>
                      <a:prstDash val="solid"/>
                      <a:round/>
                      <a:headEnd type="none" w="med" len="med"/>
                      <a:tailEnd type="none" w="med" len="med"/>
                    </a:lnL>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tr>
              <a:tr h="246934">
                <a:tc>
                  <a:txBody>
                    <a:bodyPr/>
                    <a:lstStyle/>
                    <a:p>
                      <a:pPr algn="ctr" fontAlgn="ctr"/>
                      <a:r>
                        <a:rPr lang="en-US" sz="1400" b="0">
                          <a:effectLst/>
                          <a:latin typeface="Times New Roman" pitchFamily="18" charset="0"/>
                          <a:cs typeface="Times New Roman" pitchFamily="18" charset="0"/>
                        </a:rPr>
                        <a:t>In paging, the operating system must maintain a free frame list.</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In segmentation, the operating system maintains a list of holes in the main memory.</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34691">
                <a:tc>
                  <a:txBody>
                    <a:bodyPr/>
                    <a:lstStyle/>
                    <a:p>
                      <a:pPr algn="ctr" fontAlgn="ctr"/>
                      <a:r>
                        <a:rPr lang="en-US" sz="1400" b="0">
                          <a:effectLst/>
                          <a:latin typeface="Times New Roman" pitchFamily="18" charset="0"/>
                          <a:cs typeface="Times New Roman" pitchFamily="18" charset="0"/>
                        </a:rPr>
                        <a:t>Paging is invisible to the user.</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Segmentation is visible to the user.</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46934">
                <a:tc>
                  <a:txBody>
                    <a:bodyPr/>
                    <a:lstStyle/>
                    <a:p>
                      <a:pPr algn="ctr" fontAlgn="ctr"/>
                      <a:r>
                        <a:rPr lang="en-US" sz="1400" b="0">
                          <a:effectLst/>
                          <a:latin typeface="Times New Roman" pitchFamily="18" charset="0"/>
                          <a:cs typeface="Times New Roman" pitchFamily="18" charset="0"/>
                        </a:rPr>
                        <a:t>In paging, the processor needs the page number, and offset to calculate the absolute address.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In segmentation, the processor uses segment number, and offset to calculate the full address.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It is hard to allow sharing of procedures between processes. </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Facilitates sharing of procedures between the processes.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In paging, a programmer cannot efficiently handle data structure.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It can efficiently handle data structures.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This protection is hard to apply.</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Easy to apply for protection in segmentation.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The size of the page needs always be equal to the size of frames.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There is no constraint on the size of segments.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A page is referred to as a physical unit of information.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a:effectLst/>
                          <a:latin typeface="Times New Roman" pitchFamily="18" charset="0"/>
                          <a:cs typeface="Times New Roman" pitchFamily="18" charset="0"/>
                        </a:rPr>
                        <a:t>A segment is referred to as a logical unit of information.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90813">
                <a:tc>
                  <a:txBody>
                    <a:bodyPr/>
                    <a:lstStyle/>
                    <a:p>
                      <a:pPr algn="ctr" fontAlgn="ctr"/>
                      <a:r>
                        <a:rPr lang="en-US" sz="1400" b="0">
                          <a:effectLst/>
                          <a:latin typeface="Times New Roman" pitchFamily="18" charset="0"/>
                          <a:cs typeface="Times New Roman" pitchFamily="18" charset="0"/>
                        </a:rPr>
                        <a:t>Paging results in a less efficient system.</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Segmentation results in a more efficient system.</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83020715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73313" cy="430887"/>
          </a:xfrm>
        </p:spPr>
        <p:txBody>
          <a:bodyPr/>
          <a:lstStyle/>
          <a:p>
            <a:r>
              <a:rPr lang="en-IN" spc="-10" dirty="0"/>
              <a:t>Replacement</a:t>
            </a:r>
            <a:r>
              <a:rPr lang="en-IN" spc="-40" dirty="0"/>
              <a:t> </a:t>
            </a:r>
            <a:r>
              <a:rPr lang="en-IN" spc="-5" dirty="0"/>
              <a:t>Algorithms</a:t>
            </a:r>
            <a:endParaRPr lang="en-IN" dirty="0"/>
          </a:p>
        </p:txBody>
      </p:sp>
      <p:sp>
        <p:nvSpPr>
          <p:cNvPr id="3" name="Text Placeholder 2"/>
          <p:cNvSpPr>
            <a:spLocks noGrp="1"/>
          </p:cNvSpPr>
          <p:nvPr>
            <p:ph sz="quarter" idx="13"/>
          </p:nvPr>
        </p:nvSpPr>
        <p:spPr>
          <a:xfrm>
            <a:off x="525144" y="1188465"/>
            <a:ext cx="8093710" cy="2154436"/>
          </a:xfrm>
        </p:spPr>
        <p:txBody>
          <a:bodyPr>
            <a:normAutofit fontScale="85000" lnSpcReduction="2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Once the cache has been filled, when a new block is brought into the cache, one of the existing blocks must be replaced</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direct mapping, there is only one possible line for any particular block, and no choice is possible.</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For the associative and set- </a:t>
            </a:r>
            <a:r>
              <a:rPr lang="en-IN" dirty="0">
                <a:latin typeface="Times New Roman" panose="02020603050405020304" pitchFamily="18" charset="0"/>
                <a:cs typeface="Times New Roman" panose="02020603050405020304" pitchFamily="18" charset="0"/>
              </a:rPr>
              <a:t>associative </a:t>
            </a:r>
            <a:r>
              <a:rPr lang="en-US" dirty="0">
                <a:latin typeface="Times New Roman" panose="02020603050405020304" pitchFamily="18" charset="0"/>
                <a:cs typeface="Times New Roman" panose="02020603050405020304" pitchFamily="18" charset="0"/>
              </a:rPr>
              <a:t>techniques, a replacement algorithm is needed.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achieve high speed, such an algorithm must be implemented in hardware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69192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125257" cy="720069"/>
          </a:xfrm>
          <a:prstGeom prst="rect">
            <a:avLst/>
          </a:prstGeom>
        </p:spPr>
        <p:txBody>
          <a:bodyPr vert="horz" wrap="square" lIns="0" tIns="12065" rIns="0" bIns="0" rtlCol="0">
            <a:spAutoFit/>
          </a:bodyPr>
          <a:lstStyle/>
          <a:p>
            <a:pPr marL="12700">
              <a:lnSpc>
                <a:spcPct val="100000"/>
              </a:lnSpc>
              <a:spcBef>
                <a:spcPts val="95"/>
              </a:spcBef>
            </a:pPr>
            <a:r>
              <a:rPr spc="-10" dirty="0"/>
              <a:t>Replacement</a:t>
            </a:r>
            <a:r>
              <a:rPr spc="-40" dirty="0"/>
              <a:t> </a:t>
            </a:r>
            <a:r>
              <a:rPr spc="-5" dirty="0"/>
              <a:t>Algorithms</a:t>
            </a:r>
          </a:p>
        </p:txBody>
      </p:sp>
      <p:sp>
        <p:nvSpPr>
          <p:cNvPr id="3" name="object 3"/>
          <p:cNvSpPr txBox="1"/>
          <p:nvPr/>
        </p:nvSpPr>
        <p:spPr>
          <a:xfrm>
            <a:off x="500771" y="1447800"/>
            <a:ext cx="8303260" cy="4687822"/>
          </a:xfrm>
          <a:prstGeom prst="rect">
            <a:avLst/>
          </a:prstGeom>
        </p:spPr>
        <p:txBody>
          <a:bodyPr vert="horz" wrap="square" lIns="0" tIns="98425" rIns="0" bIns="0" rtlCol="0">
            <a:spAutoFit/>
          </a:bodyPr>
          <a:lstStyle/>
          <a:p>
            <a:pPr marL="355600" indent="-343535" algn="just">
              <a:lnSpc>
                <a:spcPct val="100000"/>
              </a:lnSpc>
              <a:spcBef>
                <a:spcPts val="775"/>
              </a:spcBef>
              <a:buClr>
                <a:srgbClr val="FF0000"/>
              </a:buClr>
              <a:buChar char="•"/>
              <a:tabLst>
                <a:tab pos="356235" algn="l"/>
              </a:tabLst>
            </a:pPr>
            <a:r>
              <a:rPr sz="2800" spc="-10" dirty="0">
                <a:latin typeface="Times New Roman" panose="02020603050405020304" pitchFamily="18" charset="0"/>
                <a:cs typeface="Times New Roman" panose="02020603050405020304" pitchFamily="18" charset="0"/>
              </a:rPr>
              <a:t>Hardware</a:t>
            </a:r>
            <a:r>
              <a:rPr sz="2800" spc="5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implemented</a:t>
            </a:r>
            <a:r>
              <a:rPr sz="2800" spc="1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algorithm</a:t>
            </a:r>
            <a:r>
              <a:rPr sz="2800" spc="6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(speed)</a:t>
            </a:r>
            <a:endParaRPr sz="2800" dirty="0">
              <a:latin typeface="Times New Roman" panose="02020603050405020304" pitchFamily="18" charset="0"/>
              <a:cs typeface="Times New Roman" panose="02020603050405020304" pitchFamily="18" charset="0"/>
            </a:endParaRPr>
          </a:p>
          <a:p>
            <a:pPr marL="355600" indent="-343535" algn="just">
              <a:lnSpc>
                <a:spcPct val="100000"/>
              </a:lnSpc>
              <a:spcBef>
                <a:spcPts val="675"/>
              </a:spcBef>
              <a:buClr>
                <a:srgbClr val="FF0000"/>
              </a:buClr>
              <a:buChar char="•"/>
              <a:tabLst>
                <a:tab pos="356235" algn="l"/>
              </a:tabLst>
            </a:pPr>
            <a:r>
              <a:rPr sz="2800" spc="-5" dirty="0">
                <a:latin typeface="Times New Roman" panose="02020603050405020304" pitchFamily="18" charset="0"/>
                <a:cs typeface="Times New Roman" panose="02020603050405020304" pitchFamily="18" charset="0"/>
              </a:rPr>
              <a:t>Least </a:t>
            </a:r>
            <a:r>
              <a:rPr sz="2800" spc="-10" dirty="0">
                <a:latin typeface="Times New Roman" panose="02020603050405020304" pitchFamily="18" charset="0"/>
                <a:cs typeface="Times New Roman" panose="02020603050405020304" pitchFamily="18" charset="0"/>
              </a:rPr>
              <a:t>Recently</a:t>
            </a:r>
            <a:r>
              <a:rPr sz="2800" spc="2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used</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(LRU)</a:t>
            </a:r>
            <a:endParaRPr sz="2800" dirty="0">
              <a:latin typeface="Times New Roman" panose="02020603050405020304" pitchFamily="18" charset="0"/>
              <a:cs typeface="Times New Roman" panose="02020603050405020304" pitchFamily="18" charset="0"/>
            </a:endParaRPr>
          </a:p>
          <a:p>
            <a:pPr marL="756285" marR="773430" indent="-287020" algn="just">
              <a:lnSpc>
                <a:spcPct val="100000"/>
              </a:lnSpc>
              <a:spcBef>
                <a:spcPts val="58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Pick</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 slot</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that</a:t>
            </a:r>
            <a:r>
              <a:rPr sz="2400" dirty="0">
                <a:latin typeface="Times New Roman" panose="02020603050405020304" pitchFamily="18" charset="0"/>
                <a:cs typeface="Times New Roman" panose="02020603050405020304" pitchFamily="18" charset="0"/>
              </a:rPr>
              <a:t> hasn't</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been</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used</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in</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 </a:t>
            </a:r>
            <a:r>
              <a:rPr sz="2400" spc="-8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longest</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time.</a:t>
            </a:r>
            <a:endParaRPr lang="en-US" sz="2400" spc="-5" dirty="0">
              <a:latin typeface="Times New Roman" panose="02020603050405020304" pitchFamily="18" charset="0"/>
              <a:cs typeface="Times New Roman" panose="02020603050405020304" pitchFamily="18" charset="0"/>
            </a:endParaRPr>
          </a:p>
          <a:p>
            <a:pPr marL="756285" marR="773430" indent="-287020" algn="just">
              <a:lnSpc>
                <a:spcPct val="100000"/>
              </a:lnSpc>
              <a:spcBef>
                <a:spcPts val="580"/>
              </a:spcBef>
            </a:pPr>
            <a:r>
              <a:rPr lang="en-US" sz="2400" spc="-5"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easy to implement for a fully associative cache</a:t>
            </a:r>
          </a:p>
          <a:p>
            <a:pPr marL="756285" marR="773430" indent="-287020" algn="just">
              <a:lnSpc>
                <a:spcPct val="100000"/>
              </a:lnSpc>
              <a:spcBef>
                <a:spcPts val="580"/>
              </a:spcBef>
            </a:pPr>
            <a:r>
              <a:rPr lang="en-US" sz="2400" dirty="0">
                <a:latin typeface="Times New Roman" panose="02020603050405020304" pitchFamily="18" charset="0"/>
                <a:cs typeface="Times New Roman" panose="02020603050405020304" pitchFamily="18" charset="0"/>
              </a:rPr>
              <a:t>-For replacement, the line at the back of the list is used. </a:t>
            </a:r>
          </a:p>
          <a:p>
            <a:pPr marL="756285" marR="773430" indent="-287020" algn="just">
              <a:lnSpc>
                <a:spcPct val="100000"/>
              </a:lnSpc>
              <a:spcBef>
                <a:spcPts val="580"/>
              </a:spcBef>
            </a:pPr>
            <a:r>
              <a:rPr lang="en-US" sz="2400" dirty="0">
                <a:latin typeface="Times New Roman" panose="02020603050405020304" pitchFamily="18" charset="0"/>
                <a:cs typeface="Times New Roman" panose="02020603050405020304" pitchFamily="18" charset="0"/>
              </a:rPr>
              <a:t>Because of its simplicity of implementation, LRU is the</a:t>
            </a:r>
          </a:p>
          <a:p>
            <a:pPr marL="756285" marR="773430" indent="-287020" algn="just">
              <a:lnSpc>
                <a:spcPct val="100000"/>
              </a:lnSpc>
              <a:spcBef>
                <a:spcPts val="580"/>
              </a:spcBef>
            </a:pPr>
            <a:r>
              <a:rPr lang="en-US" sz="2400" dirty="0">
                <a:latin typeface="Times New Roman" panose="02020603050405020304" pitchFamily="18" charset="0"/>
                <a:cs typeface="Times New Roman" panose="02020603050405020304" pitchFamily="18" charset="0"/>
              </a:rPr>
              <a:t>most popular replacement algorithm.</a:t>
            </a:r>
            <a:endParaRPr sz="3350" dirty="0">
              <a:latin typeface="Times New Roman" panose="02020603050405020304" pitchFamily="18" charset="0"/>
              <a:cs typeface="Times New Roman" panose="02020603050405020304" pitchFamily="18" charset="0"/>
            </a:endParaRPr>
          </a:p>
          <a:p>
            <a:pPr marL="355600" indent="-343535" algn="just">
              <a:lnSpc>
                <a:spcPct val="100000"/>
              </a:lnSpc>
              <a:buClr>
                <a:srgbClr val="FF0000"/>
              </a:buClr>
              <a:buChar char="•"/>
              <a:tabLst>
                <a:tab pos="356235" algn="l"/>
              </a:tabLst>
            </a:pPr>
            <a:r>
              <a:rPr sz="2800" spc="-5" dirty="0">
                <a:latin typeface="Times New Roman" panose="02020603050405020304" pitchFamily="18" charset="0"/>
                <a:cs typeface="Times New Roman" panose="02020603050405020304" pitchFamily="18" charset="0"/>
              </a:rPr>
              <a:t>First</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in</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first</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out</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(FIFO)</a:t>
            </a:r>
            <a:endParaRPr sz="2800" dirty="0">
              <a:latin typeface="Times New Roman" panose="02020603050405020304" pitchFamily="18" charset="0"/>
              <a:cs typeface="Times New Roman" panose="02020603050405020304" pitchFamily="18" charset="0"/>
            </a:endParaRPr>
          </a:p>
          <a:p>
            <a:pPr marL="469900" algn="just">
              <a:lnSpc>
                <a:spcPct val="100000"/>
              </a:lnSpc>
              <a:spcBef>
                <a:spcPts val="58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replace</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block</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that </a:t>
            </a:r>
            <a:r>
              <a:rPr sz="2400" dirty="0">
                <a:latin typeface="Times New Roman" panose="02020603050405020304" pitchFamily="18" charset="0"/>
                <a:cs typeface="Times New Roman" panose="02020603050405020304" pitchFamily="18" charset="0"/>
              </a:rPr>
              <a:t>has</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come</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into</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cache</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first</a:t>
            </a:r>
            <a:endParaRPr sz="2400" dirty="0">
              <a:latin typeface="Times New Roman" panose="02020603050405020304" pitchFamily="18" charset="0"/>
              <a:cs typeface="Times New Roman" panose="02020603050405020304" pitchFamily="18" charset="0"/>
            </a:endParaRPr>
          </a:p>
          <a:p>
            <a:pPr algn="just">
              <a:lnSpc>
                <a:spcPct val="100000"/>
              </a:lnSpc>
              <a:spcBef>
                <a:spcPts val="55"/>
              </a:spcBef>
            </a:pPr>
            <a:endParaRPr sz="335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1415772"/>
          </a:xfrm>
        </p:spPr>
        <p:txBody>
          <a:bodyPr>
            <a:normAutofit lnSpcReduction="10000"/>
          </a:bodyPr>
          <a:lstStyle/>
          <a:p>
            <a:pPr marL="355600" indent="-343535">
              <a:lnSpc>
                <a:spcPct val="100000"/>
              </a:lnSpc>
              <a:buClr>
                <a:srgbClr val="FF0000"/>
              </a:buClr>
              <a:buChar char="•"/>
              <a:tabLst>
                <a:tab pos="356235" algn="l"/>
              </a:tabLst>
            </a:pPr>
            <a:r>
              <a:rPr lang="en-IN" spc="-10" dirty="0"/>
              <a:t>Random</a:t>
            </a:r>
            <a:endParaRPr lang="en-IN" dirty="0"/>
          </a:p>
          <a:p>
            <a:pPr>
              <a:lnSpc>
                <a:spcPct val="100000"/>
              </a:lnSpc>
              <a:spcBef>
                <a:spcPts val="25"/>
              </a:spcBef>
              <a:buClr>
                <a:srgbClr val="FF0000"/>
              </a:buClr>
              <a:buFont typeface="Verdana"/>
              <a:buChar char="•"/>
            </a:pPr>
            <a:endParaRPr lang="en-IN" sz="3200" dirty="0"/>
          </a:p>
          <a:p>
            <a:pPr marL="355600" indent="-343535">
              <a:lnSpc>
                <a:spcPct val="100000"/>
              </a:lnSpc>
              <a:buClr>
                <a:srgbClr val="FF0000"/>
              </a:buClr>
              <a:buChar char="•"/>
              <a:tabLst>
                <a:tab pos="356235" algn="l"/>
              </a:tabLst>
            </a:pPr>
            <a:r>
              <a:rPr lang="en-IN" spc="-10" dirty="0"/>
              <a:t>OPT-Optimal(Future)</a:t>
            </a:r>
            <a:endParaRPr lang="en-IN" dirty="0"/>
          </a:p>
          <a:p>
            <a:endParaRPr lang="en-IN" dirty="0"/>
          </a:p>
        </p:txBody>
      </p:sp>
    </p:spTree>
    <p:extLst>
      <p:ext uri="{BB962C8B-B14F-4D97-AF65-F5344CB8AC3E}">
        <p14:creationId xmlns:p14="http://schemas.microsoft.com/office/powerpoint/2010/main" val="3163905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B66990-D467-4266-0EEF-A42E8446657D}"/>
              </a:ext>
            </a:extLst>
          </p:cNvPr>
          <p:cNvSpPr>
            <a:spLocks noGrp="1"/>
          </p:cNvSpPr>
          <p:nvPr>
            <p:ph type="title"/>
          </p:nvPr>
        </p:nvSpPr>
        <p:spPr/>
        <p:txBody>
          <a:bodyPr/>
          <a:lstStyle/>
          <a:p>
            <a:endParaRPr lang="en-IN"/>
          </a:p>
        </p:txBody>
      </p:sp>
      <p:sp>
        <p:nvSpPr>
          <p:cNvPr id="3" name="Text Placeholder 2">
            <a:extLst>
              <a:ext uri="{FF2B5EF4-FFF2-40B4-BE49-F238E27FC236}">
                <a16:creationId xmlns="" xmlns:a16="http://schemas.microsoft.com/office/drawing/2014/main" id="{541EB5CB-93DA-4718-0062-77312C256B90}"/>
              </a:ext>
            </a:extLst>
          </p:cNvPr>
          <p:cNvSpPr>
            <a:spLocks noGrp="1"/>
          </p:cNvSpPr>
          <p:nvPr>
            <p:ph sz="quarter" idx="13"/>
          </p:nvPr>
        </p:nvSpPr>
        <p:spPr/>
        <p:txBody>
          <a:bodyPr/>
          <a:lstStyle/>
          <a:p>
            <a:endParaRPr lang="en-IN" dirty="0"/>
          </a:p>
        </p:txBody>
      </p:sp>
      <p:pic>
        <p:nvPicPr>
          <p:cNvPr id="5" name="Picture 4">
            <a:extLst>
              <a:ext uri="{FF2B5EF4-FFF2-40B4-BE49-F238E27FC236}">
                <a16:creationId xmlns="" xmlns:a16="http://schemas.microsoft.com/office/drawing/2014/main" id="{C3419D4C-7344-81BA-FBD2-49FBE5B46CD7}"/>
              </a:ext>
            </a:extLst>
          </p:cNvPr>
          <p:cNvPicPr>
            <a:picLocks noChangeAspect="1"/>
          </p:cNvPicPr>
          <p:nvPr/>
        </p:nvPicPr>
        <p:blipFill rotWithShape="1">
          <a:blip r:embed="rId2"/>
          <a:srcRect l="35833" t="52963" r="21666" b="23333"/>
          <a:stretch/>
        </p:blipFill>
        <p:spPr>
          <a:xfrm>
            <a:off x="1295400" y="2246722"/>
            <a:ext cx="6705600" cy="2096678"/>
          </a:xfrm>
          <a:prstGeom prst="rect">
            <a:avLst/>
          </a:prstGeom>
        </p:spPr>
      </p:pic>
    </p:spTree>
    <p:extLst>
      <p:ext uri="{BB962C8B-B14F-4D97-AF65-F5344CB8AC3E}">
        <p14:creationId xmlns:p14="http://schemas.microsoft.com/office/powerpoint/2010/main" val="5295811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098549"/>
            <a:ext cx="6984365" cy="452120"/>
          </a:xfrm>
          <a:prstGeom prst="rect">
            <a:avLst/>
          </a:prstGeom>
        </p:spPr>
        <p:txBody>
          <a:bodyPr vert="horz" wrap="square" lIns="0" tIns="12065" rIns="0" bIns="0" rtlCol="0">
            <a:spAutoFit/>
          </a:bodyPr>
          <a:lstStyle/>
          <a:p>
            <a:pPr marL="12700">
              <a:lnSpc>
                <a:spcPct val="100000"/>
              </a:lnSpc>
              <a:spcBef>
                <a:spcPts val="95"/>
              </a:spcBef>
            </a:pPr>
            <a:r>
              <a:rPr spc="-10" dirty="0">
                <a:latin typeface="Verdana"/>
                <a:cs typeface="Verdana"/>
              </a:rPr>
              <a:t>7,0,1,2,0,3,0,4,2,3,0,3,2,1,2,0,1,7,0,1</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372657" cy="720069"/>
          </a:xfrm>
          <a:prstGeom prst="rect">
            <a:avLst/>
          </a:prstGeom>
        </p:spPr>
        <p:txBody>
          <a:bodyPr vert="horz" wrap="square" lIns="0" tIns="12065" rIns="0" bIns="0" rtlCol="0">
            <a:spAutoFit/>
          </a:bodyPr>
          <a:lstStyle/>
          <a:p>
            <a:pPr marL="12700">
              <a:lnSpc>
                <a:spcPct val="100000"/>
              </a:lnSpc>
              <a:spcBef>
                <a:spcPts val="95"/>
              </a:spcBef>
            </a:pPr>
            <a:r>
              <a:rPr spc="-5" dirty="0"/>
              <a:t>FI</a:t>
            </a:r>
            <a:r>
              <a:rPr spc="-15" dirty="0"/>
              <a:t>F</a:t>
            </a:r>
            <a:r>
              <a:rPr spc="-5" dirty="0"/>
              <a:t>O,L</a:t>
            </a:r>
            <a:r>
              <a:rPr spc="-20" dirty="0"/>
              <a:t>R</a:t>
            </a:r>
            <a:r>
              <a:rPr spc="-5" dirty="0"/>
              <a:t>U,OPT</a:t>
            </a:r>
          </a:p>
        </p:txBody>
      </p:sp>
      <p:sp>
        <p:nvSpPr>
          <p:cNvPr id="3" name="object 3"/>
          <p:cNvSpPr txBox="1"/>
          <p:nvPr/>
        </p:nvSpPr>
        <p:spPr>
          <a:xfrm>
            <a:off x="154939" y="1083910"/>
            <a:ext cx="8705850" cy="2945130"/>
          </a:xfrm>
          <a:prstGeom prst="rect">
            <a:avLst/>
          </a:prstGeom>
        </p:spPr>
        <p:txBody>
          <a:bodyPr vert="horz" wrap="square" lIns="0" tIns="102235" rIns="0" bIns="0" rtlCol="0">
            <a:spAutoFit/>
          </a:bodyPr>
          <a:lstStyle/>
          <a:p>
            <a:pPr marL="12700">
              <a:lnSpc>
                <a:spcPct val="100000"/>
              </a:lnSpc>
              <a:spcBef>
                <a:spcPts val="805"/>
              </a:spcBef>
              <a:tabLst>
                <a:tab pos="1837055" algn="l"/>
              </a:tabLst>
            </a:pPr>
            <a:r>
              <a:rPr sz="3200" dirty="0">
                <a:latin typeface="Verdana"/>
                <a:cs typeface="Verdana"/>
              </a:rPr>
              <a:t>1)</a:t>
            </a:r>
            <a:r>
              <a:rPr sz="3200" spc="-10" dirty="0">
                <a:latin typeface="Verdana"/>
                <a:cs typeface="Verdana"/>
              </a:rPr>
              <a:t> </a:t>
            </a:r>
            <a:r>
              <a:rPr sz="3200" dirty="0">
                <a:latin typeface="Verdana"/>
                <a:cs typeface="Verdana"/>
              </a:rPr>
              <a:t>1 ,</a:t>
            </a:r>
            <a:r>
              <a:rPr sz="3200" spc="5" dirty="0">
                <a:latin typeface="Verdana"/>
                <a:cs typeface="Verdana"/>
              </a:rPr>
              <a:t> </a:t>
            </a:r>
            <a:r>
              <a:rPr sz="3200" dirty="0">
                <a:latin typeface="Verdana"/>
                <a:cs typeface="Verdana"/>
              </a:rPr>
              <a:t>6	</a:t>
            </a:r>
            <a:r>
              <a:rPr sz="3200" spc="-10" dirty="0">
                <a:latin typeface="Verdana"/>
                <a:cs typeface="Verdana"/>
              </a:rPr>
              <a:t>,4</a:t>
            </a:r>
            <a:r>
              <a:rPr sz="3200" spc="-5" dirty="0">
                <a:latin typeface="Verdana"/>
                <a:cs typeface="Verdana"/>
              </a:rPr>
              <a:t> </a:t>
            </a:r>
            <a:r>
              <a:rPr sz="3200" dirty="0">
                <a:latin typeface="Verdana"/>
                <a:cs typeface="Verdana"/>
              </a:rPr>
              <a:t>,</a:t>
            </a:r>
            <a:r>
              <a:rPr sz="3200" spc="-15" dirty="0">
                <a:latin typeface="Verdana"/>
                <a:cs typeface="Verdana"/>
              </a:rPr>
              <a:t> </a:t>
            </a:r>
            <a:r>
              <a:rPr sz="3200" dirty="0">
                <a:latin typeface="Verdana"/>
                <a:cs typeface="Verdana"/>
              </a:rPr>
              <a:t>5 ,</a:t>
            </a:r>
            <a:r>
              <a:rPr sz="3200" spc="-15" dirty="0">
                <a:latin typeface="Verdana"/>
                <a:cs typeface="Verdana"/>
              </a:rPr>
              <a:t> </a:t>
            </a:r>
            <a:r>
              <a:rPr sz="3200" dirty="0">
                <a:latin typeface="Verdana"/>
                <a:cs typeface="Verdana"/>
              </a:rPr>
              <a:t>1</a:t>
            </a:r>
            <a:r>
              <a:rPr sz="3200" spc="-5" dirty="0">
                <a:latin typeface="Verdana"/>
                <a:cs typeface="Verdana"/>
              </a:rPr>
              <a:t> </a:t>
            </a:r>
            <a:r>
              <a:rPr sz="3200" dirty="0">
                <a:latin typeface="Verdana"/>
                <a:cs typeface="Verdana"/>
              </a:rPr>
              <a:t>,4,</a:t>
            </a:r>
            <a:r>
              <a:rPr sz="3200" spc="-15" dirty="0">
                <a:latin typeface="Verdana"/>
                <a:cs typeface="Verdana"/>
              </a:rPr>
              <a:t> </a:t>
            </a:r>
            <a:r>
              <a:rPr sz="3200" dirty="0">
                <a:latin typeface="Verdana"/>
                <a:cs typeface="Verdana"/>
              </a:rPr>
              <a:t>3,</a:t>
            </a:r>
            <a:r>
              <a:rPr sz="3200" spc="-15" dirty="0">
                <a:latin typeface="Verdana"/>
                <a:cs typeface="Verdana"/>
              </a:rPr>
              <a:t> </a:t>
            </a:r>
            <a:r>
              <a:rPr sz="3200" dirty="0">
                <a:latin typeface="Verdana"/>
                <a:cs typeface="Verdana"/>
              </a:rPr>
              <a:t>2, 1,</a:t>
            </a:r>
            <a:r>
              <a:rPr sz="3200" spc="-15" dirty="0">
                <a:latin typeface="Verdana"/>
                <a:cs typeface="Verdana"/>
              </a:rPr>
              <a:t> </a:t>
            </a:r>
            <a:r>
              <a:rPr sz="3200" dirty="0">
                <a:latin typeface="Verdana"/>
                <a:cs typeface="Verdana"/>
              </a:rPr>
              <a:t>2,</a:t>
            </a:r>
            <a:r>
              <a:rPr sz="3200" spc="-5" dirty="0">
                <a:latin typeface="Verdana"/>
                <a:cs typeface="Verdana"/>
              </a:rPr>
              <a:t> </a:t>
            </a:r>
            <a:r>
              <a:rPr sz="3200" dirty="0">
                <a:latin typeface="Verdana"/>
                <a:cs typeface="Verdana"/>
              </a:rPr>
              <a:t>1,</a:t>
            </a:r>
            <a:r>
              <a:rPr sz="3200" spc="-15" dirty="0">
                <a:latin typeface="Verdana"/>
                <a:cs typeface="Verdana"/>
              </a:rPr>
              <a:t> </a:t>
            </a:r>
            <a:r>
              <a:rPr sz="3200" dirty="0">
                <a:latin typeface="Verdana"/>
                <a:cs typeface="Verdana"/>
              </a:rPr>
              <a:t>4,6,7,4</a:t>
            </a:r>
            <a:endParaRPr sz="3200">
              <a:latin typeface="Verdana"/>
              <a:cs typeface="Verdana"/>
            </a:endParaRPr>
          </a:p>
          <a:p>
            <a:pPr marL="12700">
              <a:lnSpc>
                <a:spcPct val="100000"/>
              </a:lnSpc>
              <a:spcBef>
                <a:spcPts val="710"/>
              </a:spcBef>
            </a:pPr>
            <a:r>
              <a:rPr sz="3200" spc="-5" dirty="0">
                <a:solidFill>
                  <a:srgbClr val="FF6600"/>
                </a:solidFill>
                <a:latin typeface="Verdana"/>
                <a:cs typeface="Verdana"/>
              </a:rPr>
              <a:t>FIFO</a:t>
            </a:r>
            <a:r>
              <a:rPr sz="3200" spc="-5" dirty="0">
                <a:latin typeface="Wingdings"/>
                <a:cs typeface="Wingdings"/>
              </a:rPr>
              <a:t></a:t>
            </a:r>
            <a:r>
              <a:rPr sz="3200" spc="315" dirty="0">
                <a:latin typeface="Times New Roman"/>
                <a:cs typeface="Times New Roman"/>
              </a:rPr>
              <a:t> </a:t>
            </a:r>
            <a:r>
              <a:rPr sz="3200" dirty="0">
                <a:latin typeface="Verdana"/>
                <a:cs typeface="Verdana"/>
              </a:rPr>
              <a:t>7</a:t>
            </a:r>
            <a:r>
              <a:rPr sz="3200" spc="-10" dirty="0">
                <a:latin typeface="Verdana"/>
                <a:cs typeface="Verdana"/>
              </a:rPr>
              <a:t> </a:t>
            </a:r>
            <a:r>
              <a:rPr sz="3200" dirty="0">
                <a:latin typeface="Verdana"/>
                <a:cs typeface="Verdana"/>
              </a:rPr>
              <a:t>–</a:t>
            </a:r>
            <a:r>
              <a:rPr sz="3200" spc="-15" dirty="0">
                <a:latin typeface="Verdana"/>
                <a:cs typeface="Verdana"/>
              </a:rPr>
              <a:t> </a:t>
            </a:r>
            <a:r>
              <a:rPr sz="3200" dirty="0">
                <a:latin typeface="Verdana"/>
                <a:cs typeface="Verdana"/>
              </a:rPr>
              <a:t>4</a:t>
            </a:r>
            <a:r>
              <a:rPr sz="3200" spc="-10"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6</a:t>
            </a:r>
            <a:endParaRPr sz="3200">
              <a:latin typeface="Verdana"/>
              <a:cs typeface="Verdana"/>
            </a:endParaRPr>
          </a:p>
          <a:p>
            <a:pPr marL="12700">
              <a:lnSpc>
                <a:spcPct val="100000"/>
              </a:lnSpc>
              <a:spcBef>
                <a:spcPts val="770"/>
              </a:spcBef>
              <a:tabLst>
                <a:tab pos="1503045" algn="l"/>
                <a:tab pos="2047239" algn="l"/>
                <a:tab pos="2919095" algn="l"/>
                <a:tab pos="3246755" algn="l"/>
              </a:tabLst>
            </a:pPr>
            <a:r>
              <a:rPr sz="3200" dirty="0">
                <a:solidFill>
                  <a:srgbClr val="FF6600"/>
                </a:solidFill>
                <a:latin typeface="Verdana"/>
                <a:cs typeface="Verdana"/>
              </a:rPr>
              <a:t>LRU</a:t>
            </a:r>
            <a:r>
              <a:rPr sz="3200" dirty="0">
                <a:latin typeface="Wingdings"/>
                <a:cs typeface="Wingdings"/>
              </a:rPr>
              <a:t></a:t>
            </a:r>
            <a:r>
              <a:rPr sz="3200" dirty="0">
                <a:latin typeface="Times New Roman"/>
                <a:cs typeface="Times New Roman"/>
              </a:rPr>
              <a:t>	</a:t>
            </a:r>
            <a:r>
              <a:rPr sz="3200" dirty="0">
                <a:latin typeface="Verdana"/>
                <a:cs typeface="Verdana"/>
              </a:rPr>
              <a:t>4	- 6	-	7</a:t>
            </a:r>
            <a:endParaRPr sz="3200">
              <a:latin typeface="Verdana"/>
              <a:cs typeface="Verdana"/>
            </a:endParaRPr>
          </a:p>
          <a:p>
            <a:pPr marL="12700">
              <a:lnSpc>
                <a:spcPct val="100000"/>
              </a:lnSpc>
              <a:spcBef>
                <a:spcPts val="770"/>
              </a:spcBef>
              <a:tabLst>
                <a:tab pos="1655445" algn="l"/>
              </a:tabLst>
            </a:pPr>
            <a:r>
              <a:rPr sz="3200" dirty="0">
                <a:solidFill>
                  <a:srgbClr val="FF6600"/>
                </a:solidFill>
                <a:latin typeface="Verdana"/>
                <a:cs typeface="Verdana"/>
              </a:rPr>
              <a:t>OPT</a:t>
            </a:r>
            <a:r>
              <a:rPr sz="3200" dirty="0">
                <a:latin typeface="Wingdings"/>
                <a:cs typeface="Wingdings"/>
              </a:rPr>
              <a:t></a:t>
            </a:r>
            <a:r>
              <a:rPr sz="3200" dirty="0">
                <a:latin typeface="Times New Roman"/>
                <a:cs typeface="Times New Roman"/>
              </a:rPr>
              <a:t>	</a:t>
            </a:r>
            <a:r>
              <a:rPr sz="3200" dirty="0">
                <a:latin typeface="Verdana"/>
                <a:cs typeface="Verdana"/>
              </a:rPr>
              <a:t>7</a:t>
            </a:r>
            <a:r>
              <a:rPr sz="3200" spc="-10" dirty="0">
                <a:latin typeface="Verdana"/>
                <a:cs typeface="Verdana"/>
              </a:rPr>
              <a:t> </a:t>
            </a:r>
            <a:r>
              <a:rPr sz="3200" dirty="0">
                <a:latin typeface="Verdana"/>
                <a:cs typeface="Verdana"/>
              </a:rPr>
              <a:t>–</a:t>
            </a:r>
            <a:r>
              <a:rPr sz="3200" spc="-15" dirty="0">
                <a:latin typeface="Verdana"/>
                <a:cs typeface="Verdana"/>
              </a:rPr>
              <a:t> </a:t>
            </a:r>
            <a:r>
              <a:rPr sz="3200" dirty="0">
                <a:latin typeface="Verdana"/>
                <a:cs typeface="Verdana"/>
              </a:rPr>
              <a:t>6</a:t>
            </a:r>
            <a:r>
              <a:rPr sz="3200" spc="-10" dirty="0">
                <a:latin typeface="Verdana"/>
                <a:cs typeface="Verdana"/>
              </a:rPr>
              <a:t> </a:t>
            </a:r>
            <a:r>
              <a:rPr sz="3200" dirty="0">
                <a:latin typeface="Verdana"/>
                <a:cs typeface="Verdana"/>
              </a:rPr>
              <a:t>-4</a:t>
            </a:r>
            <a:r>
              <a:rPr sz="3200" spc="-15" dirty="0">
                <a:latin typeface="Verdana"/>
                <a:cs typeface="Verdana"/>
              </a:rPr>
              <a:t> </a:t>
            </a:r>
            <a:r>
              <a:rPr sz="2800" spc="-5" dirty="0">
                <a:latin typeface="Verdana"/>
                <a:cs typeface="Verdana"/>
              </a:rPr>
              <a:t>(Conflict</a:t>
            </a:r>
            <a:r>
              <a:rPr sz="2800" spc="25" dirty="0">
                <a:latin typeface="Verdana"/>
                <a:cs typeface="Verdana"/>
              </a:rPr>
              <a:t> </a:t>
            </a:r>
            <a:r>
              <a:rPr sz="2800" spc="-5" dirty="0">
                <a:latin typeface="Verdana"/>
                <a:cs typeface="Verdana"/>
              </a:rPr>
              <a:t>resolved</a:t>
            </a:r>
            <a:r>
              <a:rPr sz="2800" spc="30" dirty="0">
                <a:latin typeface="Verdana"/>
                <a:cs typeface="Verdana"/>
              </a:rPr>
              <a:t> </a:t>
            </a:r>
            <a:r>
              <a:rPr sz="2800" spc="-10" dirty="0">
                <a:latin typeface="Verdana"/>
                <a:cs typeface="Verdana"/>
              </a:rPr>
              <a:t>using</a:t>
            </a:r>
            <a:r>
              <a:rPr sz="2800" spc="35" dirty="0">
                <a:latin typeface="Verdana"/>
                <a:cs typeface="Verdana"/>
              </a:rPr>
              <a:t> </a:t>
            </a:r>
            <a:r>
              <a:rPr sz="2800" spc="-5" dirty="0">
                <a:latin typeface="Verdana"/>
                <a:cs typeface="Verdana"/>
              </a:rPr>
              <a:t>LRU)</a:t>
            </a:r>
            <a:endParaRPr sz="2800">
              <a:latin typeface="Verdana"/>
              <a:cs typeface="Verdana"/>
            </a:endParaRPr>
          </a:p>
          <a:p>
            <a:pPr marL="12700">
              <a:lnSpc>
                <a:spcPct val="100000"/>
              </a:lnSpc>
              <a:spcBef>
                <a:spcPts val="830"/>
              </a:spcBef>
              <a:tabLst>
                <a:tab pos="741045" algn="l"/>
              </a:tabLst>
            </a:pPr>
            <a:r>
              <a:rPr sz="3200" dirty="0">
                <a:latin typeface="Verdana"/>
                <a:cs typeface="Verdana"/>
              </a:rPr>
              <a:t>2)	2</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3</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2</a:t>
            </a:r>
            <a:r>
              <a:rPr sz="3200" spc="-5" dirty="0">
                <a:latin typeface="Verdana"/>
                <a:cs typeface="Verdana"/>
              </a:rPr>
              <a:t> </a:t>
            </a:r>
            <a:r>
              <a:rPr sz="3200" dirty="0">
                <a:latin typeface="Verdana"/>
                <a:cs typeface="Verdana"/>
              </a:rPr>
              <a:t>, 1</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5</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2</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4</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5</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3 ,</a:t>
            </a:r>
            <a:r>
              <a:rPr sz="3200" spc="-5" dirty="0">
                <a:latin typeface="Verdana"/>
                <a:cs typeface="Verdana"/>
              </a:rPr>
              <a:t> </a:t>
            </a:r>
            <a:r>
              <a:rPr sz="3200" dirty="0">
                <a:latin typeface="Verdana"/>
                <a:cs typeface="Verdana"/>
              </a:rPr>
              <a:t>2 ,</a:t>
            </a:r>
            <a:r>
              <a:rPr sz="3200" spc="-15" dirty="0">
                <a:latin typeface="Verdana"/>
                <a:cs typeface="Verdana"/>
              </a:rPr>
              <a:t> </a:t>
            </a:r>
            <a:r>
              <a:rPr sz="3200" dirty="0">
                <a:latin typeface="Verdana"/>
                <a:cs typeface="Verdana"/>
              </a:rPr>
              <a:t>5 ,</a:t>
            </a:r>
            <a:r>
              <a:rPr sz="3200" spc="-15" dirty="0">
                <a:latin typeface="Verdana"/>
                <a:cs typeface="Verdana"/>
              </a:rPr>
              <a:t> </a:t>
            </a:r>
            <a:r>
              <a:rPr sz="3200" dirty="0">
                <a:latin typeface="Verdana"/>
                <a:cs typeface="Verdana"/>
              </a:rPr>
              <a:t>2</a:t>
            </a:r>
            <a:endParaRPr sz="3200">
              <a:latin typeface="Verdana"/>
              <a:cs typeface="Verdana"/>
            </a:endParaRPr>
          </a:p>
        </p:txBody>
      </p:sp>
      <p:graphicFrame>
        <p:nvGraphicFramePr>
          <p:cNvPr id="4" name="object 4"/>
          <p:cNvGraphicFramePr>
            <a:graphicFrameLocks noGrp="1"/>
          </p:cNvGraphicFramePr>
          <p:nvPr/>
        </p:nvGraphicFramePr>
        <p:xfrm>
          <a:off x="135889" y="4103216"/>
          <a:ext cx="3708398" cy="1665305"/>
        </p:xfrm>
        <a:graphic>
          <a:graphicData uri="http://schemas.openxmlformats.org/drawingml/2006/table">
            <a:tbl>
              <a:tblPr firstRow="1" bandRow="1">
                <a:tableStyleId>{2D5ABB26-0587-4C30-8999-92F81FD0307C}</a:tableStyleId>
              </a:tblPr>
              <a:tblGrid>
                <a:gridCol w="1526540">
                  <a:extLst>
                    <a:ext uri="{9D8B030D-6E8A-4147-A177-3AD203B41FA5}">
                      <a16:colId xmlns="" xmlns:a16="http://schemas.microsoft.com/office/drawing/2014/main" val="20000"/>
                    </a:ext>
                  </a:extLst>
                </a:gridCol>
                <a:gridCol w="473074">
                  <a:extLst>
                    <a:ext uri="{9D8B030D-6E8A-4147-A177-3AD203B41FA5}">
                      <a16:colId xmlns="" xmlns:a16="http://schemas.microsoft.com/office/drawing/2014/main" val="20001"/>
                    </a:ext>
                  </a:extLst>
                </a:gridCol>
                <a:gridCol w="909319">
                  <a:extLst>
                    <a:ext uri="{9D8B030D-6E8A-4147-A177-3AD203B41FA5}">
                      <a16:colId xmlns="" xmlns:a16="http://schemas.microsoft.com/office/drawing/2014/main" val="20002"/>
                    </a:ext>
                  </a:extLst>
                </a:gridCol>
                <a:gridCol w="799465">
                  <a:extLst>
                    <a:ext uri="{9D8B030D-6E8A-4147-A177-3AD203B41FA5}">
                      <a16:colId xmlns="" xmlns:a16="http://schemas.microsoft.com/office/drawing/2014/main" val="20003"/>
                    </a:ext>
                  </a:extLst>
                </a:gridCol>
              </a:tblGrid>
              <a:tr h="540070">
                <a:tc>
                  <a:txBody>
                    <a:bodyPr/>
                    <a:lstStyle/>
                    <a:p>
                      <a:pPr marL="31750">
                        <a:lnSpc>
                          <a:spcPct val="100000"/>
                        </a:lnSpc>
                        <a:spcBef>
                          <a:spcPts val="20"/>
                        </a:spcBef>
                      </a:pPr>
                      <a:r>
                        <a:rPr sz="3200" spc="-5" dirty="0">
                          <a:latin typeface="Verdana"/>
                          <a:cs typeface="Verdana"/>
                        </a:rPr>
                        <a:t>FIFO</a:t>
                      </a:r>
                      <a:r>
                        <a:rPr sz="3200" spc="-5" dirty="0">
                          <a:latin typeface="Wingdings"/>
                          <a:cs typeface="Wingdings"/>
                        </a:rPr>
                        <a:t></a:t>
                      </a:r>
                      <a:endParaRPr sz="3200">
                        <a:latin typeface="Wingdings"/>
                        <a:cs typeface="Wingdings"/>
                      </a:endParaRPr>
                    </a:p>
                  </a:txBody>
                  <a:tcPr marL="0" marR="0" marT="2540" marB="0"/>
                </a:tc>
                <a:tc>
                  <a:txBody>
                    <a:bodyPr/>
                    <a:lstStyle/>
                    <a:p>
                      <a:pPr marR="58419" algn="r">
                        <a:lnSpc>
                          <a:spcPct val="100000"/>
                        </a:lnSpc>
                        <a:spcBef>
                          <a:spcPts val="20"/>
                        </a:spcBef>
                      </a:pPr>
                      <a:r>
                        <a:rPr sz="3200" dirty="0">
                          <a:latin typeface="Verdana"/>
                          <a:cs typeface="Verdana"/>
                        </a:rPr>
                        <a:t>3</a:t>
                      </a:r>
                      <a:endParaRPr sz="3200">
                        <a:latin typeface="Verdana"/>
                        <a:cs typeface="Verdana"/>
                      </a:endParaRPr>
                    </a:p>
                  </a:txBody>
                  <a:tcPr marL="0" marR="0" marT="2540" marB="0"/>
                </a:tc>
                <a:tc>
                  <a:txBody>
                    <a:bodyPr/>
                    <a:lstStyle/>
                    <a:p>
                      <a:pPr marL="218440">
                        <a:lnSpc>
                          <a:spcPct val="100000"/>
                        </a:lnSpc>
                        <a:spcBef>
                          <a:spcPts val="20"/>
                        </a:spcBef>
                      </a:pPr>
                      <a:r>
                        <a:rPr sz="3200" dirty="0">
                          <a:latin typeface="Verdana"/>
                          <a:cs typeface="Verdana"/>
                        </a:rPr>
                        <a:t>-</a:t>
                      </a:r>
                      <a:r>
                        <a:rPr sz="3200" spc="-60" dirty="0">
                          <a:latin typeface="Verdana"/>
                          <a:cs typeface="Verdana"/>
                        </a:rPr>
                        <a:t> </a:t>
                      </a:r>
                      <a:r>
                        <a:rPr sz="3200" dirty="0">
                          <a:latin typeface="Verdana"/>
                          <a:cs typeface="Verdana"/>
                        </a:rPr>
                        <a:t>2</a:t>
                      </a:r>
                      <a:endParaRPr sz="3200">
                        <a:latin typeface="Verdana"/>
                        <a:cs typeface="Verdana"/>
                      </a:endParaRPr>
                    </a:p>
                  </a:txBody>
                  <a:tcPr marL="0" marR="0" marT="2540" marB="0"/>
                </a:tc>
                <a:tc>
                  <a:txBody>
                    <a:bodyPr/>
                    <a:lstStyle/>
                    <a:p>
                      <a:pPr marR="24130" algn="r">
                        <a:lnSpc>
                          <a:spcPct val="100000"/>
                        </a:lnSpc>
                        <a:spcBef>
                          <a:spcPts val="20"/>
                        </a:spcBef>
                        <a:tabLst>
                          <a:tab pos="327025" algn="l"/>
                        </a:tabLst>
                      </a:pPr>
                      <a:r>
                        <a:rPr sz="3200" dirty="0">
                          <a:latin typeface="Verdana"/>
                          <a:cs typeface="Verdana"/>
                        </a:rPr>
                        <a:t>-	5</a:t>
                      </a:r>
                      <a:endParaRPr sz="3200">
                        <a:latin typeface="Verdana"/>
                        <a:cs typeface="Verdana"/>
                      </a:endParaRPr>
                    </a:p>
                  </a:txBody>
                  <a:tcPr marL="0" marR="0" marT="2540" marB="0"/>
                </a:tc>
                <a:extLst>
                  <a:ext uri="{0D108BD9-81ED-4DB2-BD59-A6C34878D82A}">
                    <a16:rowId xmlns="" xmlns:a16="http://schemas.microsoft.com/office/drawing/2014/main" val="10000"/>
                  </a:ext>
                </a:extLst>
              </a:tr>
              <a:tr h="585190">
                <a:tc>
                  <a:txBody>
                    <a:bodyPr/>
                    <a:lstStyle/>
                    <a:p>
                      <a:pPr marL="31750">
                        <a:lnSpc>
                          <a:spcPct val="100000"/>
                        </a:lnSpc>
                        <a:spcBef>
                          <a:spcPts val="375"/>
                        </a:spcBef>
                      </a:pPr>
                      <a:r>
                        <a:rPr sz="3200" dirty="0">
                          <a:latin typeface="Verdana"/>
                          <a:cs typeface="Verdana"/>
                        </a:rPr>
                        <a:t>LRU</a:t>
                      </a:r>
                      <a:r>
                        <a:rPr sz="3200" dirty="0">
                          <a:latin typeface="Wingdings"/>
                          <a:cs typeface="Wingdings"/>
                        </a:rPr>
                        <a:t></a:t>
                      </a:r>
                      <a:endParaRPr sz="3200">
                        <a:latin typeface="Wingdings"/>
                        <a:cs typeface="Wingdings"/>
                      </a:endParaRPr>
                    </a:p>
                  </a:txBody>
                  <a:tcPr marL="0" marR="0" marT="47625" marB="0"/>
                </a:tc>
                <a:tc>
                  <a:txBody>
                    <a:bodyPr/>
                    <a:lstStyle/>
                    <a:p>
                      <a:pPr marR="67945" algn="r">
                        <a:lnSpc>
                          <a:spcPct val="100000"/>
                        </a:lnSpc>
                        <a:spcBef>
                          <a:spcPts val="375"/>
                        </a:spcBef>
                      </a:pPr>
                      <a:r>
                        <a:rPr sz="3200" dirty="0">
                          <a:latin typeface="Verdana"/>
                          <a:cs typeface="Verdana"/>
                        </a:rPr>
                        <a:t>3</a:t>
                      </a:r>
                      <a:endParaRPr sz="3200">
                        <a:latin typeface="Verdana"/>
                        <a:cs typeface="Verdana"/>
                      </a:endParaRPr>
                    </a:p>
                  </a:txBody>
                  <a:tcPr marL="0" marR="0" marT="47625" marB="0"/>
                </a:tc>
                <a:tc>
                  <a:txBody>
                    <a:bodyPr/>
                    <a:lstStyle/>
                    <a:p>
                      <a:pPr marL="66040">
                        <a:lnSpc>
                          <a:spcPct val="100000"/>
                        </a:lnSpc>
                        <a:spcBef>
                          <a:spcPts val="375"/>
                        </a:spcBef>
                      </a:pPr>
                      <a:r>
                        <a:rPr sz="3200" dirty="0">
                          <a:latin typeface="Verdana"/>
                          <a:cs typeface="Verdana"/>
                        </a:rPr>
                        <a:t>–</a:t>
                      </a:r>
                      <a:r>
                        <a:rPr sz="3200" spc="-45" dirty="0">
                          <a:latin typeface="Verdana"/>
                          <a:cs typeface="Verdana"/>
                        </a:rPr>
                        <a:t> </a:t>
                      </a:r>
                      <a:r>
                        <a:rPr sz="3200" dirty="0">
                          <a:latin typeface="Verdana"/>
                          <a:cs typeface="Verdana"/>
                        </a:rPr>
                        <a:t>5</a:t>
                      </a:r>
                      <a:endParaRPr sz="3200">
                        <a:latin typeface="Verdana"/>
                        <a:cs typeface="Verdana"/>
                      </a:endParaRPr>
                    </a:p>
                  </a:txBody>
                  <a:tcPr marL="0" marR="0" marT="47625" marB="0"/>
                </a:tc>
                <a:tc>
                  <a:txBody>
                    <a:bodyPr/>
                    <a:lstStyle/>
                    <a:p>
                      <a:pPr marL="103505">
                        <a:lnSpc>
                          <a:spcPct val="100000"/>
                        </a:lnSpc>
                        <a:spcBef>
                          <a:spcPts val="375"/>
                        </a:spcBef>
                        <a:tabLst>
                          <a:tab pos="431165" algn="l"/>
                        </a:tabLst>
                      </a:pPr>
                      <a:r>
                        <a:rPr sz="3200" dirty="0">
                          <a:latin typeface="Verdana"/>
                          <a:cs typeface="Verdana"/>
                        </a:rPr>
                        <a:t>-	2</a:t>
                      </a:r>
                      <a:endParaRPr sz="3200">
                        <a:latin typeface="Verdana"/>
                        <a:cs typeface="Verdana"/>
                      </a:endParaRPr>
                    </a:p>
                  </a:txBody>
                  <a:tcPr marL="0" marR="0" marT="47625" marB="0"/>
                </a:tc>
                <a:extLst>
                  <a:ext uri="{0D108BD9-81ED-4DB2-BD59-A6C34878D82A}">
                    <a16:rowId xmlns="" xmlns:a16="http://schemas.microsoft.com/office/drawing/2014/main" val="10001"/>
                  </a:ext>
                </a:extLst>
              </a:tr>
              <a:tr h="540045">
                <a:tc>
                  <a:txBody>
                    <a:bodyPr/>
                    <a:lstStyle/>
                    <a:p>
                      <a:pPr marL="31750">
                        <a:lnSpc>
                          <a:spcPts val="3775"/>
                        </a:lnSpc>
                        <a:spcBef>
                          <a:spcPts val="375"/>
                        </a:spcBef>
                      </a:pPr>
                      <a:r>
                        <a:rPr sz="3200" dirty="0">
                          <a:latin typeface="Verdana"/>
                          <a:cs typeface="Verdana"/>
                        </a:rPr>
                        <a:t>OPT</a:t>
                      </a:r>
                      <a:r>
                        <a:rPr sz="3200" dirty="0">
                          <a:latin typeface="Wingdings"/>
                          <a:cs typeface="Wingdings"/>
                        </a:rPr>
                        <a:t></a:t>
                      </a:r>
                      <a:endParaRPr sz="3200">
                        <a:latin typeface="Wingdings"/>
                        <a:cs typeface="Wingdings"/>
                      </a:endParaRPr>
                    </a:p>
                  </a:txBody>
                  <a:tcPr marL="0" marR="0" marT="47625" marB="0"/>
                </a:tc>
                <a:tc>
                  <a:txBody>
                    <a:bodyPr/>
                    <a:lstStyle/>
                    <a:p>
                      <a:pPr marR="58419" algn="r">
                        <a:lnSpc>
                          <a:spcPts val="3775"/>
                        </a:lnSpc>
                        <a:spcBef>
                          <a:spcPts val="375"/>
                        </a:spcBef>
                      </a:pPr>
                      <a:r>
                        <a:rPr sz="3200" dirty="0">
                          <a:latin typeface="Verdana"/>
                          <a:cs typeface="Verdana"/>
                        </a:rPr>
                        <a:t>2</a:t>
                      </a:r>
                      <a:endParaRPr sz="3200">
                        <a:latin typeface="Verdana"/>
                        <a:cs typeface="Verdana"/>
                      </a:endParaRPr>
                    </a:p>
                  </a:txBody>
                  <a:tcPr marL="0" marR="0" marT="47625" marB="0"/>
                </a:tc>
                <a:tc>
                  <a:txBody>
                    <a:bodyPr/>
                    <a:lstStyle/>
                    <a:p>
                      <a:pPr marL="76835">
                        <a:lnSpc>
                          <a:spcPts val="3775"/>
                        </a:lnSpc>
                        <a:spcBef>
                          <a:spcPts val="375"/>
                        </a:spcBef>
                        <a:tabLst>
                          <a:tab pos="546735" algn="l"/>
                        </a:tabLst>
                      </a:pPr>
                      <a:r>
                        <a:rPr sz="3200" dirty="0">
                          <a:latin typeface="Verdana"/>
                          <a:cs typeface="Verdana"/>
                        </a:rPr>
                        <a:t>-	3</a:t>
                      </a:r>
                      <a:endParaRPr sz="3200">
                        <a:latin typeface="Verdana"/>
                        <a:cs typeface="Verdana"/>
                      </a:endParaRPr>
                    </a:p>
                  </a:txBody>
                  <a:tcPr marL="0" marR="0" marT="47625" marB="0"/>
                </a:tc>
                <a:tc>
                  <a:txBody>
                    <a:bodyPr/>
                    <a:lstStyle/>
                    <a:p>
                      <a:pPr marR="24130" algn="r">
                        <a:lnSpc>
                          <a:spcPts val="3775"/>
                        </a:lnSpc>
                        <a:spcBef>
                          <a:spcPts val="375"/>
                        </a:spcBef>
                        <a:tabLst>
                          <a:tab pos="327025" algn="l"/>
                        </a:tabLst>
                      </a:pPr>
                      <a:r>
                        <a:rPr sz="3200" dirty="0">
                          <a:latin typeface="Verdana"/>
                          <a:cs typeface="Verdana"/>
                        </a:rPr>
                        <a:t>-	5</a:t>
                      </a:r>
                      <a:endParaRPr sz="3200">
                        <a:latin typeface="Verdana"/>
                        <a:cs typeface="Verdana"/>
                      </a:endParaRPr>
                    </a:p>
                  </a:txBody>
                  <a:tcPr marL="0" marR="0" marT="47625" marB="0"/>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02133"/>
            <a:ext cx="6043930" cy="574675"/>
          </a:xfrm>
          <a:prstGeom prst="rect">
            <a:avLst/>
          </a:prstGeom>
        </p:spPr>
        <p:txBody>
          <a:bodyPr vert="horz" wrap="square" lIns="0" tIns="12700" rIns="0" bIns="0" rtlCol="0">
            <a:spAutoFit/>
          </a:bodyPr>
          <a:lstStyle/>
          <a:p>
            <a:pPr marL="12700">
              <a:lnSpc>
                <a:spcPct val="100000"/>
              </a:lnSpc>
              <a:spcBef>
                <a:spcPts val="100"/>
              </a:spcBef>
            </a:pPr>
            <a:r>
              <a:rPr sz="3600" dirty="0"/>
              <a:t>FIFO</a:t>
            </a:r>
            <a:r>
              <a:rPr sz="3600" spc="-25" dirty="0"/>
              <a:t> </a:t>
            </a:r>
            <a:r>
              <a:rPr sz="3600" spc="-5" dirty="0"/>
              <a:t>Page</a:t>
            </a:r>
            <a:r>
              <a:rPr sz="3600" spc="-45" dirty="0"/>
              <a:t> </a:t>
            </a:r>
            <a:r>
              <a:rPr sz="3600" spc="-5" dirty="0"/>
              <a:t>Replacement</a:t>
            </a:r>
            <a:endParaRPr sz="3600"/>
          </a:p>
        </p:txBody>
      </p:sp>
      <p:pic>
        <p:nvPicPr>
          <p:cNvPr id="3" name="object 3"/>
          <p:cNvPicPr/>
          <p:nvPr/>
        </p:nvPicPr>
        <p:blipFill>
          <a:blip r:embed="rId2" cstate="print"/>
          <a:stretch>
            <a:fillRect/>
          </a:stretch>
        </p:blipFill>
        <p:spPr>
          <a:xfrm>
            <a:off x="4665" y="776807"/>
            <a:ext cx="9139335" cy="5879059"/>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3575" y="6429247"/>
            <a:ext cx="1635125"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Times New Roman"/>
                <a:cs typeface="Times New Roman"/>
              </a:rPr>
              <a:t>A</a:t>
            </a:r>
            <a:r>
              <a:rPr sz="1400" dirty="0">
                <a:latin typeface="Times New Roman"/>
                <a:cs typeface="Times New Roman"/>
              </a:rPr>
              <a:t>.</a:t>
            </a:r>
            <a:r>
              <a:rPr sz="1400" spc="5" dirty="0">
                <a:latin typeface="Times New Roman"/>
                <a:cs typeface="Times New Roman"/>
              </a:rPr>
              <a:t> </a:t>
            </a:r>
            <a:r>
              <a:rPr sz="1400" dirty="0">
                <a:latin typeface="Times New Roman"/>
                <a:cs typeface="Times New Roman"/>
              </a:rPr>
              <a:t>Fra</a:t>
            </a:r>
            <a:r>
              <a:rPr sz="1400" spc="5" dirty="0">
                <a:latin typeface="Times New Roman"/>
                <a:cs typeface="Times New Roman"/>
              </a:rPr>
              <a:t>n</a:t>
            </a:r>
            <a:r>
              <a:rPr sz="1400" dirty="0">
                <a:latin typeface="Times New Roman"/>
                <a:cs typeface="Times New Roman"/>
              </a:rPr>
              <a:t>k</a:t>
            </a:r>
            <a:r>
              <a:rPr sz="1400" spc="-20" dirty="0">
                <a:latin typeface="Times New Roman"/>
                <a:cs typeface="Times New Roman"/>
              </a:rPr>
              <a:t> </a:t>
            </a:r>
            <a:r>
              <a:rPr sz="1400" dirty="0">
                <a:latin typeface="Times New Roman"/>
                <a:cs typeface="Times New Roman"/>
              </a:rPr>
              <a:t>-</a:t>
            </a:r>
            <a:r>
              <a:rPr sz="1400" spc="-15" dirty="0">
                <a:latin typeface="Times New Roman"/>
                <a:cs typeface="Times New Roman"/>
              </a:rPr>
              <a:t> </a:t>
            </a:r>
            <a:r>
              <a:rPr sz="1400" spc="-160" dirty="0">
                <a:latin typeface="Times New Roman"/>
                <a:cs typeface="Times New Roman"/>
              </a:rPr>
              <a:t>P</a:t>
            </a:r>
            <a:r>
              <a:rPr sz="1400" dirty="0">
                <a:latin typeface="Times New Roman"/>
                <a:cs typeface="Times New Roman"/>
              </a:rPr>
              <a:t>.</a:t>
            </a:r>
            <a:r>
              <a:rPr sz="1400" spc="-30" dirty="0">
                <a:latin typeface="Times New Roman"/>
                <a:cs typeface="Times New Roman"/>
              </a:rPr>
              <a:t> </a:t>
            </a:r>
            <a:r>
              <a:rPr sz="1400" spc="-125" dirty="0">
                <a:latin typeface="Times New Roman"/>
                <a:cs typeface="Times New Roman"/>
              </a:rPr>
              <a:t>W</a:t>
            </a:r>
            <a:r>
              <a:rPr sz="1400" dirty="0">
                <a:latin typeface="Times New Roman"/>
                <a:cs typeface="Times New Roman"/>
              </a:rPr>
              <a:t>eisbe</a:t>
            </a:r>
            <a:r>
              <a:rPr sz="1400" spc="-25" dirty="0">
                <a:latin typeface="Times New Roman"/>
                <a:cs typeface="Times New Roman"/>
              </a:rPr>
              <a:t>r</a:t>
            </a:r>
            <a:r>
              <a:rPr sz="1400" dirty="0">
                <a:latin typeface="Times New Roman"/>
                <a:cs typeface="Times New Roman"/>
              </a:rPr>
              <a:t>g</a:t>
            </a:r>
            <a:endParaRPr sz="1400">
              <a:latin typeface="Times New Roman"/>
              <a:cs typeface="Times New Roman"/>
            </a:endParaRPr>
          </a:p>
        </p:txBody>
      </p:sp>
      <p:sp>
        <p:nvSpPr>
          <p:cNvPr id="3" name="object 3"/>
          <p:cNvSpPr txBox="1">
            <a:spLocks noGrp="1"/>
          </p:cNvSpPr>
          <p:nvPr>
            <p:ph type="title"/>
          </p:nvPr>
        </p:nvSpPr>
        <p:spPr>
          <a:xfrm>
            <a:off x="459740" y="202133"/>
            <a:ext cx="5919470" cy="574675"/>
          </a:xfrm>
          <a:prstGeom prst="rect">
            <a:avLst/>
          </a:prstGeom>
        </p:spPr>
        <p:txBody>
          <a:bodyPr vert="horz" wrap="square" lIns="0" tIns="12700" rIns="0" bIns="0" rtlCol="0">
            <a:spAutoFit/>
          </a:bodyPr>
          <a:lstStyle/>
          <a:p>
            <a:pPr marL="12700">
              <a:lnSpc>
                <a:spcPct val="100000"/>
              </a:lnSpc>
              <a:spcBef>
                <a:spcPts val="100"/>
              </a:spcBef>
            </a:pPr>
            <a:r>
              <a:rPr sz="3600" dirty="0"/>
              <a:t>LRU</a:t>
            </a:r>
            <a:r>
              <a:rPr sz="3600" spc="-25" dirty="0"/>
              <a:t> </a:t>
            </a:r>
            <a:r>
              <a:rPr sz="3600" spc="-5" dirty="0"/>
              <a:t>Page</a:t>
            </a:r>
            <a:r>
              <a:rPr sz="3600" spc="-25" dirty="0"/>
              <a:t> </a:t>
            </a:r>
            <a:r>
              <a:rPr sz="3600" spc="-5" dirty="0"/>
              <a:t>Replacement</a:t>
            </a:r>
            <a:endParaRPr sz="3600"/>
          </a:p>
        </p:txBody>
      </p:sp>
      <p:pic>
        <p:nvPicPr>
          <p:cNvPr id="4" name="object 4"/>
          <p:cNvPicPr/>
          <p:nvPr/>
        </p:nvPicPr>
        <p:blipFill>
          <a:blip r:embed="rId2" cstate="print"/>
          <a:stretch>
            <a:fillRect/>
          </a:stretch>
        </p:blipFill>
        <p:spPr>
          <a:xfrm>
            <a:off x="76200" y="838198"/>
            <a:ext cx="9010650" cy="5943600"/>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85800"/>
            <a:ext cx="9110599" cy="5638800"/>
          </a:xfrm>
          <a:prstGeom prst="rect">
            <a:avLst/>
          </a:prstGeom>
        </p:spPr>
      </p:pic>
      <p:sp>
        <p:nvSpPr>
          <p:cNvPr id="3" name="object 3"/>
          <p:cNvSpPr txBox="1">
            <a:spLocks noGrp="1"/>
          </p:cNvSpPr>
          <p:nvPr>
            <p:ph type="title"/>
          </p:nvPr>
        </p:nvSpPr>
        <p:spPr>
          <a:xfrm>
            <a:off x="612140" y="0"/>
            <a:ext cx="6836409" cy="936154"/>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Times New Roman" panose="02020603050405020304" pitchFamily="18" charset="0"/>
                <a:cs typeface="Times New Roman" panose="02020603050405020304" pitchFamily="18" charset="0"/>
              </a:rPr>
              <a:t>Optimal</a:t>
            </a:r>
            <a:r>
              <a:rPr sz="2000" b="1" spc="-4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Page</a:t>
            </a:r>
            <a:r>
              <a:rPr sz="2000" b="1" spc="-4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Replacement</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https://www.scaler.com/topics/optimal-page-replacement-algorithm/</a:t>
            </a:r>
            <a:endParaRPr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3077766"/>
          </a:xfrm>
        </p:spPr>
        <p:txBody>
          <a:bodyPr>
            <a:normAutofit fontScale="92500" lnSpcReduction="10000"/>
          </a:bodyPr>
          <a:lstStyle/>
          <a:p>
            <a:pPr algn="just"/>
            <a:r>
              <a:rPr lang="en-US" dirty="0"/>
              <a:t>The page replacement algorithm aims to reduce page faults as much as possible. </a:t>
            </a:r>
          </a:p>
          <a:p>
            <a:pPr algn="just"/>
            <a:r>
              <a:rPr lang="en-US" dirty="0"/>
              <a:t>To do this, this algorithm searches for the page from reference, which is not going to be used earliest</a:t>
            </a:r>
          </a:p>
          <a:p>
            <a:pPr algn="just"/>
            <a:r>
              <a:rPr lang="en-US" dirty="0"/>
              <a:t>And that page is replaced by the new page in the frame.</a:t>
            </a:r>
          </a:p>
          <a:p>
            <a:pPr algn="just"/>
            <a:endParaRPr lang="en-US" dirty="0"/>
          </a:p>
          <a:p>
            <a:pPr algn="just"/>
            <a:r>
              <a:rPr lang="en-US" dirty="0"/>
              <a:t>The 'optimal page replacement algorithm' is not practical because it cannot predict whether the page it is going to remove will not be used in the future.</a:t>
            </a:r>
          </a:p>
          <a:p>
            <a:pPr algn="just"/>
            <a:endParaRPr lang="en-IN" dirty="0"/>
          </a:p>
        </p:txBody>
      </p:sp>
    </p:spTree>
    <p:extLst>
      <p:ext uri="{BB962C8B-B14F-4D97-AF65-F5344CB8AC3E}">
        <p14:creationId xmlns:p14="http://schemas.microsoft.com/office/powerpoint/2010/main" val="130213934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295911"/>
            <a:ext cx="3710304" cy="4328160"/>
          </a:xfrm>
          <a:prstGeom prst="rect">
            <a:avLst/>
          </a:prstGeom>
        </p:spPr>
        <p:txBody>
          <a:bodyPr vert="horz" wrap="square" lIns="0" tIns="200660" rIns="0" bIns="0" rtlCol="0">
            <a:spAutoFit/>
          </a:bodyPr>
          <a:lstStyle/>
          <a:p>
            <a:pPr marL="12700">
              <a:lnSpc>
                <a:spcPct val="100000"/>
              </a:lnSpc>
              <a:spcBef>
                <a:spcPts val="1580"/>
              </a:spcBef>
            </a:pPr>
            <a:r>
              <a:rPr sz="2800" spc="-10" dirty="0">
                <a:latin typeface="Arial Black"/>
                <a:cs typeface="Arial Black"/>
              </a:rPr>
              <a:t>Secondary</a:t>
            </a:r>
            <a:r>
              <a:rPr sz="2800" spc="-40" dirty="0">
                <a:latin typeface="Arial Black"/>
                <a:cs typeface="Arial Black"/>
              </a:rPr>
              <a:t> </a:t>
            </a:r>
            <a:r>
              <a:rPr sz="2800" spc="-10" dirty="0">
                <a:latin typeface="Arial Black"/>
                <a:cs typeface="Arial Black"/>
              </a:rPr>
              <a:t>Storage</a:t>
            </a:r>
            <a:endParaRPr sz="2800" dirty="0">
              <a:latin typeface="Arial Black"/>
              <a:cs typeface="Arial Black"/>
            </a:endParaRPr>
          </a:p>
          <a:p>
            <a:pPr marL="406400" indent="-344170">
              <a:lnSpc>
                <a:spcPct val="100000"/>
              </a:lnSpc>
              <a:spcBef>
                <a:spcPts val="1475"/>
              </a:spcBef>
              <a:buClr>
                <a:srgbClr val="FF0000"/>
              </a:buClr>
              <a:buChar char="•"/>
              <a:tabLst>
                <a:tab pos="407034" algn="l"/>
              </a:tabLst>
            </a:pPr>
            <a:r>
              <a:rPr sz="2800" spc="-5" dirty="0">
                <a:latin typeface="Verdana"/>
                <a:cs typeface="Verdana"/>
              </a:rPr>
              <a:t>Magnetic </a:t>
            </a:r>
            <a:r>
              <a:rPr sz="2800" spc="-10" dirty="0">
                <a:latin typeface="Verdana"/>
                <a:cs typeface="Verdana"/>
              </a:rPr>
              <a:t>disks</a:t>
            </a:r>
            <a:endParaRPr sz="2800" dirty="0">
              <a:latin typeface="Verdana"/>
              <a:cs typeface="Verdana"/>
            </a:endParaRPr>
          </a:p>
          <a:p>
            <a:pPr marL="406400" indent="-344170">
              <a:lnSpc>
                <a:spcPct val="100000"/>
              </a:lnSpc>
              <a:spcBef>
                <a:spcPts val="675"/>
              </a:spcBef>
              <a:buClr>
                <a:srgbClr val="FF0000"/>
              </a:buClr>
              <a:buChar char="•"/>
              <a:tabLst>
                <a:tab pos="407034" algn="l"/>
              </a:tabLst>
            </a:pPr>
            <a:r>
              <a:rPr sz="2800" spc="-10" dirty="0">
                <a:latin typeface="Verdana"/>
                <a:cs typeface="Verdana"/>
              </a:rPr>
              <a:t>Floppy</a:t>
            </a:r>
            <a:r>
              <a:rPr sz="2800" spc="5" dirty="0">
                <a:latin typeface="Verdana"/>
                <a:cs typeface="Verdana"/>
              </a:rPr>
              <a:t> </a:t>
            </a:r>
            <a:r>
              <a:rPr sz="2800" spc="-10" dirty="0">
                <a:latin typeface="Verdana"/>
                <a:cs typeface="Verdana"/>
              </a:rPr>
              <a:t>disks</a:t>
            </a:r>
            <a:endParaRPr sz="2800" dirty="0">
              <a:latin typeface="Verdana"/>
              <a:cs typeface="Verdana"/>
            </a:endParaRPr>
          </a:p>
          <a:p>
            <a:pPr marL="406400" indent="-344170">
              <a:lnSpc>
                <a:spcPct val="100000"/>
              </a:lnSpc>
              <a:spcBef>
                <a:spcPts val="670"/>
              </a:spcBef>
              <a:buClr>
                <a:srgbClr val="FF0000"/>
              </a:buClr>
              <a:buChar char="•"/>
              <a:tabLst>
                <a:tab pos="407034" algn="l"/>
              </a:tabLst>
            </a:pPr>
            <a:r>
              <a:rPr sz="2800" spc="-5" dirty="0">
                <a:latin typeface="Verdana"/>
                <a:cs typeface="Verdana"/>
              </a:rPr>
              <a:t>Magnetic </a:t>
            </a:r>
            <a:r>
              <a:rPr sz="2800" spc="-10" dirty="0">
                <a:latin typeface="Verdana"/>
                <a:cs typeface="Verdana"/>
              </a:rPr>
              <a:t>Tape</a:t>
            </a:r>
            <a:endParaRPr sz="2800" dirty="0">
              <a:latin typeface="Verdana"/>
              <a:cs typeface="Verdana"/>
            </a:endParaRPr>
          </a:p>
          <a:p>
            <a:pPr marL="406400" indent="-344170">
              <a:lnSpc>
                <a:spcPct val="100000"/>
              </a:lnSpc>
              <a:spcBef>
                <a:spcPts val="675"/>
              </a:spcBef>
              <a:buClr>
                <a:srgbClr val="FF0000"/>
              </a:buClr>
              <a:buChar char="•"/>
              <a:tabLst>
                <a:tab pos="407034" algn="l"/>
              </a:tabLst>
            </a:pPr>
            <a:r>
              <a:rPr sz="2800" spc="-10" dirty="0">
                <a:latin typeface="Verdana"/>
                <a:cs typeface="Verdana"/>
              </a:rPr>
              <a:t>RAID</a:t>
            </a:r>
            <a:endParaRPr sz="2800" dirty="0">
              <a:latin typeface="Verdana"/>
              <a:cs typeface="Verdana"/>
            </a:endParaRPr>
          </a:p>
          <a:p>
            <a:pPr marL="406400" indent="-344170">
              <a:lnSpc>
                <a:spcPct val="100000"/>
              </a:lnSpc>
              <a:spcBef>
                <a:spcPts val="670"/>
              </a:spcBef>
              <a:buClr>
                <a:srgbClr val="FF0000"/>
              </a:buClr>
              <a:buChar char="•"/>
              <a:tabLst>
                <a:tab pos="407034" algn="l"/>
              </a:tabLst>
            </a:pPr>
            <a:r>
              <a:rPr sz="2800" spc="-10" dirty="0">
                <a:latin typeface="Verdana"/>
                <a:cs typeface="Verdana"/>
              </a:rPr>
              <a:t>Optical</a:t>
            </a:r>
            <a:r>
              <a:rPr sz="2800" dirty="0">
                <a:latin typeface="Verdana"/>
                <a:cs typeface="Verdana"/>
              </a:rPr>
              <a:t> </a:t>
            </a:r>
            <a:r>
              <a:rPr sz="2800" spc="-5" dirty="0">
                <a:latin typeface="Verdana"/>
                <a:cs typeface="Verdana"/>
              </a:rPr>
              <a:t>Memory</a:t>
            </a:r>
            <a:endParaRPr sz="2800" dirty="0">
              <a:latin typeface="Verdana"/>
              <a:cs typeface="Verdana"/>
            </a:endParaRPr>
          </a:p>
          <a:p>
            <a:pPr marL="406400" indent="-344170">
              <a:lnSpc>
                <a:spcPct val="100000"/>
              </a:lnSpc>
              <a:spcBef>
                <a:spcPts val="675"/>
              </a:spcBef>
              <a:buClr>
                <a:srgbClr val="FF0000"/>
              </a:buClr>
              <a:buChar char="•"/>
              <a:tabLst>
                <a:tab pos="407034" algn="l"/>
              </a:tabLst>
            </a:pPr>
            <a:r>
              <a:rPr sz="2800" spc="-5" dirty="0">
                <a:latin typeface="Verdana"/>
                <a:cs typeface="Verdana"/>
              </a:rPr>
              <a:t>CD-ROM</a:t>
            </a:r>
            <a:endParaRPr sz="2800" dirty="0">
              <a:latin typeface="Verdana"/>
              <a:cs typeface="Verdana"/>
            </a:endParaRPr>
          </a:p>
          <a:p>
            <a:pPr marL="406400" indent="-344170">
              <a:lnSpc>
                <a:spcPct val="100000"/>
              </a:lnSpc>
              <a:spcBef>
                <a:spcPts val="675"/>
              </a:spcBef>
              <a:buClr>
                <a:srgbClr val="FF0000"/>
              </a:buClr>
              <a:buChar char="•"/>
              <a:tabLst>
                <a:tab pos="407034" algn="l"/>
              </a:tabLst>
            </a:pPr>
            <a:r>
              <a:rPr sz="2800" spc="-5" dirty="0">
                <a:latin typeface="Verdana"/>
                <a:cs typeface="Verdana"/>
              </a:rPr>
              <a:t>DVD</a:t>
            </a:r>
            <a:endParaRPr sz="2800" dirty="0">
              <a:latin typeface="Verdana"/>
              <a:cs typeface="Verdana"/>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3324860"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0" dirty="0"/>
              <a:t> </a:t>
            </a:r>
            <a:r>
              <a:rPr spc="-10" dirty="0"/>
              <a:t>Levels</a:t>
            </a:r>
            <a:r>
              <a:rPr spc="20" dirty="0"/>
              <a:t> </a:t>
            </a:r>
            <a:r>
              <a:rPr spc="-5" dirty="0"/>
              <a:t>0</a:t>
            </a:r>
            <a:r>
              <a:rPr spc="-10" dirty="0"/>
              <a:t> </a:t>
            </a:r>
            <a:r>
              <a:rPr spc="-5" dirty="0"/>
              <a:t>-</a:t>
            </a:r>
            <a:r>
              <a:rPr spc="-10" dirty="0"/>
              <a:t> </a:t>
            </a:r>
            <a:r>
              <a:rPr spc="-5" dirty="0"/>
              <a:t>6</a:t>
            </a:r>
          </a:p>
        </p:txBody>
      </p:sp>
      <p:sp>
        <p:nvSpPr>
          <p:cNvPr id="3" name="object 3"/>
          <p:cNvSpPr txBox="1"/>
          <p:nvPr/>
        </p:nvSpPr>
        <p:spPr>
          <a:xfrm>
            <a:off x="78739" y="1098550"/>
            <a:ext cx="9135110" cy="4103688"/>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Times New Roman" panose="02020603050405020304" pitchFamily="18" charset="0"/>
                <a:cs typeface="Times New Roman" panose="02020603050405020304" pitchFamily="18" charset="0"/>
              </a:rPr>
              <a:t>REDUNDANT</a:t>
            </a:r>
            <a:r>
              <a:rPr sz="2000" b="1" spc="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ARRAY</a:t>
            </a:r>
            <a:r>
              <a:rPr sz="2000" b="1" spc="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OF INDEPENDENT DISKS</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2095"/>
              </a:spcBef>
              <a:buClr>
                <a:srgbClr val="FF0000"/>
              </a:buClr>
              <a:buChar char="•"/>
              <a:tabLst>
                <a:tab pos="354965" algn="l"/>
                <a:tab pos="355600" algn="l"/>
              </a:tabLst>
            </a:pPr>
            <a:r>
              <a:rPr sz="2000" dirty="0">
                <a:latin typeface="Times New Roman" panose="02020603050405020304" pitchFamily="18" charset="0"/>
                <a:cs typeface="Times New Roman" panose="02020603050405020304" pitchFamily="18" charset="0"/>
              </a:rPr>
              <a:t>Storage</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important</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consideration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when</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setting</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up a </a:t>
            </a:r>
            <a:r>
              <a:rPr sz="2000" spc="-5" dirty="0">
                <a:latin typeface="Times New Roman" panose="02020603050405020304" pitchFamily="18" charset="0"/>
                <a:cs typeface="Times New Roman" panose="02020603050405020304" pitchFamily="18" charset="0"/>
              </a:rPr>
              <a:t>server.</a:t>
            </a:r>
            <a:endParaRPr sz="2000" dirty="0">
              <a:latin typeface="Times New Roman" panose="02020603050405020304" pitchFamily="18" charset="0"/>
              <a:cs typeface="Times New Roman" panose="02020603050405020304" pitchFamily="18" charset="0"/>
            </a:endParaRPr>
          </a:p>
          <a:p>
            <a:pPr marL="355600" marR="5080" indent="-342900">
              <a:lnSpc>
                <a:spcPct val="200000"/>
              </a:lnSpc>
              <a:spcBef>
                <a:spcPts val="480"/>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Almost all </a:t>
            </a:r>
            <a:r>
              <a:rPr sz="2000" dirty="0">
                <a:latin typeface="Times New Roman" panose="02020603050405020304" pitchFamily="18" charset="0"/>
                <a:cs typeface="Times New Roman" panose="02020603050405020304" pitchFamily="18" charset="0"/>
              </a:rPr>
              <a:t>of </a:t>
            </a:r>
            <a:r>
              <a:rPr sz="2000" spc="-5" dirty="0">
                <a:latin typeface="Times New Roman" panose="02020603050405020304" pitchFamily="18" charset="0"/>
                <a:cs typeface="Times New Roman" panose="02020603050405020304" pitchFamily="18" charset="0"/>
              </a:rPr>
              <a:t>the important information that </a:t>
            </a:r>
            <a:r>
              <a:rPr sz="2000" dirty="0">
                <a:latin typeface="Times New Roman" panose="02020603050405020304" pitchFamily="18" charset="0"/>
                <a:cs typeface="Times New Roman" panose="02020603050405020304" pitchFamily="18" charset="0"/>
              </a:rPr>
              <a:t>you and your users </a:t>
            </a:r>
            <a:r>
              <a:rPr sz="2000" spc="-5" dirty="0">
                <a:latin typeface="Times New Roman" panose="02020603050405020304" pitchFamily="18" charset="0"/>
                <a:cs typeface="Times New Roman" panose="02020603050405020304" pitchFamily="18" charset="0"/>
              </a:rPr>
              <a:t>care </a:t>
            </a:r>
            <a:r>
              <a:rPr sz="2000" spc="-69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about </a:t>
            </a:r>
            <a:r>
              <a:rPr sz="2000" spc="-5" dirty="0">
                <a:latin typeface="Times New Roman" panose="02020603050405020304" pitchFamily="18" charset="0"/>
                <a:cs typeface="Times New Roman" panose="02020603050405020304" pitchFamily="18" charset="0"/>
              </a:rPr>
              <a:t>will </a:t>
            </a:r>
            <a:r>
              <a:rPr sz="2000" dirty="0">
                <a:latin typeface="Times New Roman" panose="02020603050405020304" pitchFamily="18" charset="0"/>
                <a:cs typeface="Times New Roman" panose="02020603050405020304" pitchFamily="18" charset="0"/>
              </a:rPr>
              <a:t>at one </a:t>
            </a:r>
            <a:r>
              <a:rPr sz="2000" spc="-5" dirty="0">
                <a:latin typeface="Times New Roman" panose="02020603050405020304" pitchFamily="18" charset="0"/>
                <a:cs typeface="Times New Roman" panose="02020603050405020304" pitchFamily="18" charset="0"/>
              </a:rPr>
              <a:t>point be written to </a:t>
            </a:r>
            <a:r>
              <a:rPr sz="2000" dirty="0">
                <a:latin typeface="Times New Roman" panose="02020603050405020304" pitchFamily="18" charset="0"/>
                <a:cs typeface="Times New Roman" panose="02020603050405020304" pitchFamily="18" charset="0"/>
              </a:rPr>
              <a:t>a storage </a:t>
            </a:r>
            <a:r>
              <a:rPr sz="2000" spc="-5" dirty="0">
                <a:latin typeface="Times New Roman" panose="02020603050405020304" pitchFamily="18" charset="0"/>
                <a:cs typeface="Times New Roman" panose="02020603050405020304" pitchFamily="18" charset="0"/>
              </a:rPr>
              <a:t>device to </a:t>
            </a:r>
            <a:r>
              <a:rPr sz="2000" dirty="0">
                <a:latin typeface="Times New Roman" panose="02020603050405020304" pitchFamily="18" charset="0"/>
                <a:cs typeface="Times New Roman" panose="02020603050405020304" pitchFamily="18" charset="0"/>
              </a:rPr>
              <a:t>save for </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later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retrieval.</a:t>
            </a:r>
            <a:endParaRPr sz="2000" dirty="0">
              <a:latin typeface="Times New Roman" panose="02020603050405020304" pitchFamily="18" charset="0"/>
              <a:cs typeface="Times New Roman" panose="02020603050405020304" pitchFamily="18" charset="0"/>
            </a:endParaRPr>
          </a:p>
          <a:p>
            <a:pPr>
              <a:lnSpc>
                <a:spcPct val="100000"/>
              </a:lnSpc>
              <a:spcBef>
                <a:spcPts val="2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Char char="•"/>
              <a:tabLst>
                <a:tab pos="354965" algn="l"/>
                <a:tab pos="355600" algn="l"/>
              </a:tabLst>
            </a:pPr>
            <a:r>
              <a:rPr sz="2000" dirty="0">
                <a:latin typeface="Times New Roman" panose="02020603050405020304" pitchFamily="18" charset="0"/>
                <a:cs typeface="Times New Roman" panose="02020603050405020304" pitchFamily="18" charset="0"/>
              </a:rPr>
              <a:t>Single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disks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can</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serve</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you</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well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if</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your</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needs are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straight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forward.</a:t>
            </a:r>
            <a:endParaRPr sz="2000" dirty="0">
              <a:latin typeface="Times New Roman" panose="02020603050405020304" pitchFamily="18" charset="0"/>
              <a:cs typeface="Times New Roman" panose="02020603050405020304" pitchFamily="18" charset="0"/>
            </a:endParaRPr>
          </a:p>
          <a:p>
            <a:pPr marL="355600" marR="526415" indent="-342900">
              <a:lnSpc>
                <a:spcPct val="200100"/>
              </a:lnSpc>
              <a:spcBef>
                <a:spcPts val="480"/>
              </a:spcBef>
              <a:buClr>
                <a:srgbClr val="FF0000"/>
              </a:buClr>
              <a:buChar char="•"/>
              <a:tabLst>
                <a:tab pos="354965" algn="l"/>
                <a:tab pos="355600" algn="l"/>
              </a:tabLst>
            </a:pPr>
            <a:r>
              <a:rPr sz="2000" dirty="0">
                <a:latin typeface="Times New Roman" panose="02020603050405020304" pitchFamily="18" charset="0"/>
                <a:cs typeface="Times New Roman" panose="02020603050405020304" pitchFamily="18" charset="0"/>
              </a:rPr>
              <a:t>However,</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if</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you have</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more</a:t>
            </a:r>
            <a:r>
              <a:rPr sz="2000" spc="-5" dirty="0">
                <a:latin typeface="Times New Roman" panose="02020603050405020304" pitchFamily="18" charset="0"/>
                <a:cs typeface="Times New Roman" panose="02020603050405020304" pitchFamily="18" charset="0"/>
              </a:rPr>
              <a:t> complex</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redundancy</a:t>
            </a:r>
            <a:r>
              <a:rPr sz="2000" spc="-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performance </a:t>
            </a:r>
            <a:r>
              <a:rPr sz="2000" spc="-68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requirements,</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solutions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like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RAID</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can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helpful.</a:t>
            </a:r>
            <a:endParaRPr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4431983"/>
          </a:xfrm>
        </p:spPr>
        <p:txBody>
          <a:bodyPr>
            <a:normAutofit fontScale="92500" lnSpcReduction="10000"/>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RAID is a technique that makes use of a combination of multiple disks instead of using a single disk for increased performance, data redundancy, or both.</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RAID scheme consists of seven levels (0 to 6)</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different design architectures that share three common characteristics: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1. RAID is a set of physical disk drives viewed by the operating system as a single logical drive.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2. Data are distributed across the physical drives of an array in a scheme known as striping</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3. Redundant disk capacity is used to store parity information, which guarantees data recoverability in case of a disk failure.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2844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928688"/>
            <a:ext cx="884555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547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3421379" cy="452120"/>
          </a:xfrm>
          <a:prstGeom prst="rect">
            <a:avLst/>
          </a:prstGeom>
        </p:spPr>
        <p:txBody>
          <a:bodyPr vert="horz" wrap="square" lIns="0" tIns="12065" rIns="0" bIns="0" rtlCol="0">
            <a:spAutoFit/>
          </a:bodyPr>
          <a:lstStyle/>
          <a:p>
            <a:pPr marL="12700">
              <a:lnSpc>
                <a:spcPct val="100000"/>
              </a:lnSpc>
              <a:spcBef>
                <a:spcPts val="95"/>
              </a:spcBef>
            </a:pPr>
            <a:r>
              <a:rPr spc="-5" dirty="0"/>
              <a:t>6.</a:t>
            </a:r>
            <a:r>
              <a:rPr spc="-30" dirty="0"/>
              <a:t> </a:t>
            </a:r>
            <a:r>
              <a:rPr spc="-10" dirty="0"/>
              <a:t>Physical</a:t>
            </a:r>
            <a:r>
              <a:rPr spc="25" dirty="0"/>
              <a:t> </a:t>
            </a:r>
            <a:r>
              <a:rPr spc="-10" dirty="0"/>
              <a:t>Types</a:t>
            </a:r>
          </a:p>
        </p:txBody>
      </p:sp>
      <p:sp>
        <p:nvSpPr>
          <p:cNvPr id="3" name="object 3"/>
          <p:cNvSpPr txBox="1"/>
          <p:nvPr/>
        </p:nvSpPr>
        <p:spPr>
          <a:xfrm>
            <a:off x="535940" y="1012617"/>
            <a:ext cx="3028950" cy="2879725"/>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5" dirty="0">
                <a:latin typeface="Verdana"/>
                <a:cs typeface="Verdana"/>
              </a:rPr>
              <a:t>Semiconductor</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RAM</a:t>
            </a:r>
            <a:endParaRPr sz="240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Magnetic</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Disk</a:t>
            </a:r>
            <a:r>
              <a:rPr sz="2400" spc="-15" dirty="0">
                <a:latin typeface="Verdana"/>
                <a:cs typeface="Verdana"/>
              </a:rPr>
              <a:t> </a:t>
            </a:r>
            <a:r>
              <a:rPr sz="2400" dirty="0">
                <a:latin typeface="Verdana"/>
                <a:cs typeface="Verdana"/>
              </a:rPr>
              <a:t>&amp;</a:t>
            </a:r>
            <a:r>
              <a:rPr sz="2400" spc="-15" dirty="0">
                <a:latin typeface="Verdana"/>
                <a:cs typeface="Verdana"/>
              </a:rPr>
              <a:t> </a:t>
            </a:r>
            <a:r>
              <a:rPr sz="2400" spc="-5" dirty="0">
                <a:latin typeface="Verdana"/>
                <a:cs typeface="Verdana"/>
              </a:rPr>
              <a:t>Tape</a:t>
            </a:r>
            <a:endParaRPr sz="2400">
              <a:latin typeface="Verdana"/>
              <a:cs typeface="Verdana"/>
            </a:endParaRPr>
          </a:p>
          <a:p>
            <a:pPr marL="355600" indent="-343535">
              <a:lnSpc>
                <a:spcPct val="100000"/>
              </a:lnSpc>
              <a:spcBef>
                <a:spcPts val="670"/>
              </a:spcBef>
              <a:buClr>
                <a:srgbClr val="FF0000"/>
              </a:buClr>
              <a:buChar char="•"/>
              <a:tabLst>
                <a:tab pos="356235" algn="l"/>
              </a:tabLst>
            </a:pPr>
            <a:r>
              <a:rPr sz="2800" spc="-10" dirty="0">
                <a:latin typeface="Verdana"/>
                <a:cs typeface="Verdana"/>
              </a:rPr>
              <a:t>Optical</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CD</a:t>
            </a:r>
            <a:r>
              <a:rPr sz="2400" spc="-30" dirty="0">
                <a:latin typeface="Verdana"/>
                <a:cs typeface="Verdana"/>
              </a:rPr>
              <a:t> </a:t>
            </a:r>
            <a:r>
              <a:rPr sz="2400" dirty="0">
                <a:latin typeface="Verdana"/>
                <a:cs typeface="Verdana"/>
              </a:rPr>
              <a:t>&amp;</a:t>
            </a:r>
            <a:r>
              <a:rPr sz="2400" spc="-30" dirty="0">
                <a:latin typeface="Verdana"/>
                <a:cs typeface="Verdana"/>
              </a:rPr>
              <a:t> </a:t>
            </a:r>
            <a:r>
              <a:rPr sz="2400" dirty="0">
                <a:latin typeface="Verdana"/>
                <a:cs typeface="Verdana"/>
              </a:rPr>
              <a:t>DVD</a:t>
            </a:r>
            <a:endParaRPr sz="2400">
              <a:latin typeface="Verdana"/>
              <a:cs typeface="Verdana"/>
            </a:endParaRPr>
          </a:p>
        </p:txBody>
      </p:sp>
      <p:grpSp>
        <p:nvGrpSpPr>
          <p:cNvPr id="4" name="object 4"/>
          <p:cNvGrpSpPr/>
          <p:nvPr/>
        </p:nvGrpSpPr>
        <p:grpSpPr>
          <a:xfrm>
            <a:off x="0" y="152400"/>
            <a:ext cx="9144000" cy="5829300"/>
            <a:chOff x="0" y="152400"/>
            <a:chExt cx="9144000" cy="5829300"/>
          </a:xfrm>
        </p:grpSpPr>
        <p:pic>
          <p:nvPicPr>
            <p:cNvPr id="5" name="object 5"/>
            <p:cNvPicPr/>
            <p:nvPr/>
          </p:nvPicPr>
          <p:blipFill>
            <a:blip r:embed="rId2" cstate="print"/>
            <a:stretch>
              <a:fillRect/>
            </a:stretch>
          </p:blipFill>
          <p:spPr>
            <a:xfrm>
              <a:off x="4541901" y="152400"/>
              <a:ext cx="4602098" cy="2908300"/>
            </a:xfrm>
            <a:prstGeom prst="rect">
              <a:avLst/>
            </a:prstGeom>
          </p:spPr>
        </p:pic>
        <p:pic>
          <p:nvPicPr>
            <p:cNvPr id="6" name="object 6"/>
            <p:cNvPicPr/>
            <p:nvPr/>
          </p:nvPicPr>
          <p:blipFill>
            <a:blip r:embed="rId3" cstate="print"/>
            <a:stretch>
              <a:fillRect/>
            </a:stretch>
          </p:blipFill>
          <p:spPr>
            <a:xfrm>
              <a:off x="3657600" y="2667000"/>
              <a:ext cx="2895600" cy="2895600"/>
            </a:xfrm>
            <a:prstGeom prst="rect">
              <a:avLst/>
            </a:prstGeom>
          </p:spPr>
        </p:pic>
        <p:pic>
          <p:nvPicPr>
            <p:cNvPr id="7" name="object 7"/>
            <p:cNvPicPr/>
            <p:nvPr/>
          </p:nvPicPr>
          <p:blipFill>
            <a:blip r:embed="rId4" cstate="print"/>
            <a:stretch>
              <a:fillRect/>
            </a:stretch>
          </p:blipFill>
          <p:spPr>
            <a:xfrm>
              <a:off x="0" y="1066800"/>
              <a:ext cx="6553200" cy="4914900"/>
            </a:xfrm>
            <a:prstGeom prst="rect">
              <a:avLst/>
            </a:prstGeom>
          </p:spPr>
        </p:pic>
        <p:pic>
          <p:nvPicPr>
            <p:cNvPr id="8" name="object 8"/>
            <p:cNvPicPr/>
            <p:nvPr/>
          </p:nvPicPr>
          <p:blipFill>
            <a:blip r:embed="rId5" cstate="print"/>
            <a:stretch>
              <a:fillRect/>
            </a:stretch>
          </p:blipFill>
          <p:spPr>
            <a:xfrm>
              <a:off x="0" y="1066800"/>
              <a:ext cx="8543925" cy="4914900"/>
            </a:xfrm>
            <a:prstGeom prst="rect">
              <a:avLst/>
            </a:prstGeom>
          </p:spPr>
        </p:pic>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923330"/>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It employs multiple disk drives and distributes data in such a way as to enable simultaneous access to data from multiple drives, thereby improving I/O performance and allowing easier incremental increases </a:t>
            </a:r>
            <a:r>
              <a:rPr lang="en-IN" dirty="0">
                <a:latin typeface="Times New Roman" panose="02020603050405020304" pitchFamily="18" charset="0"/>
                <a:cs typeface="Times New Roman" panose="02020603050405020304" pitchFamily="18" charset="0"/>
              </a:rPr>
              <a:t>in capacity</a:t>
            </a:r>
          </a:p>
        </p:txBody>
      </p:sp>
    </p:spTree>
    <p:extLst>
      <p:ext uri="{BB962C8B-B14F-4D97-AF65-F5344CB8AC3E}">
        <p14:creationId xmlns:p14="http://schemas.microsoft.com/office/powerpoint/2010/main" val="121530922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5727700"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0" dirty="0"/>
              <a:t> </a:t>
            </a:r>
            <a:r>
              <a:rPr spc="-10" dirty="0"/>
              <a:t>Level</a:t>
            </a:r>
            <a:r>
              <a:rPr spc="15" dirty="0"/>
              <a:t> </a:t>
            </a:r>
            <a:r>
              <a:rPr spc="-5" dirty="0"/>
              <a:t>0-</a:t>
            </a:r>
            <a:r>
              <a:rPr spc="5" dirty="0"/>
              <a:t> </a:t>
            </a:r>
            <a:r>
              <a:rPr spc="-5" dirty="0"/>
              <a:t>Non</a:t>
            </a:r>
            <a:r>
              <a:rPr spc="-10" dirty="0"/>
              <a:t> Redundant</a:t>
            </a:r>
          </a:p>
        </p:txBody>
      </p:sp>
      <p:pic>
        <p:nvPicPr>
          <p:cNvPr id="3" name="object 3"/>
          <p:cNvPicPr/>
          <p:nvPr/>
        </p:nvPicPr>
        <p:blipFill>
          <a:blip r:embed="rId2" cstate="print"/>
          <a:stretch>
            <a:fillRect/>
          </a:stretch>
        </p:blipFill>
        <p:spPr>
          <a:xfrm>
            <a:off x="883866" y="1852736"/>
            <a:ext cx="7111349" cy="3409180"/>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3385542"/>
          </a:xfrm>
        </p:spPr>
        <p:txBody>
          <a:bodyPr>
            <a:normAutofit fontScale="92500" lnSpcReduction="2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not a true member of the RAID family because it does not include </a:t>
            </a:r>
            <a:r>
              <a:rPr lang="en-IN" dirty="0">
                <a:latin typeface="Times New Roman" panose="02020603050405020304" pitchFamily="18" charset="0"/>
                <a:cs typeface="Times New Roman" panose="02020603050405020304" pitchFamily="18" charset="0"/>
              </a:rPr>
              <a:t>redundancy to improve performance</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RAID 0, the user and system data are distributed across all of the disks in the array.</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two requests can be issued in parallel, reducing the I/O queuing time</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logical disk is divided into strips; these strips may be physical blocks, sectors, or some other unit.</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 strips are mapped round robin to consecutive physical disks in the RAID</a:t>
            </a:r>
            <a:endParaRPr lang="en-IN"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set of logically consecutive strips that maps exactly one strip to each array member is referred to as a stripe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18893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144" y="1188465"/>
            <a:ext cx="6438900" cy="467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914996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1231106"/>
          </a:xfrm>
        </p:spPr>
        <p:txBody>
          <a:bodyPr>
            <a:normAutofit fontScale="85000" lnSpcReduction="20000"/>
          </a:bodyPr>
          <a:lstStyle/>
          <a:p>
            <a:pPr marL="342900" indent="-342900">
              <a:buFont typeface="Arial" panose="020B0604020202020204" pitchFamily="34" charset="0"/>
              <a:buChar char="•"/>
            </a:pPr>
            <a:r>
              <a:rPr lang="en-US" dirty="0"/>
              <a:t>use of array management software to map between logical and physical disk space</a:t>
            </a:r>
          </a:p>
          <a:p>
            <a:pPr marL="342900" indent="-342900">
              <a:buFont typeface="Arial" panose="020B0604020202020204" pitchFamily="34" charset="0"/>
              <a:buChar char="•"/>
            </a:pPr>
            <a:r>
              <a:rPr lang="en-US" dirty="0"/>
              <a:t>Logical disk divided to 4 physical disks in round robin</a:t>
            </a:r>
          </a:p>
          <a:p>
            <a:pPr marL="342900" indent="-342900">
              <a:buFont typeface="Arial" panose="020B0604020202020204" pitchFamily="34" charset="0"/>
              <a:buChar char="•"/>
            </a:pPr>
            <a:r>
              <a:rPr lang="en-US" dirty="0"/>
              <a:t>1</a:t>
            </a:r>
            <a:r>
              <a:rPr lang="en-US" baseline="30000" dirty="0"/>
              <a:t>st</a:t>
            </a:r>
            <a:r>
              <a:rPr lang="en-US" dirty="0"/>
              <a:t> strip (0) to disk 0, 2</a:t>
            </a:r>
            <a:r>
              <a:rPr lang="en-US" baseline="30000" dirty="0"/>
              <a:t>nd</a:t>
            </a:r>
            <a:r>
              <a:rPr lang="en-US" dirty="0"/>
              <a:t> to 1, </a:t>
            </a:r>
            <a:r>
              <a:rPr lang="en-US" dirty="0" err="1"/>
              <a:t>etc</a:t>
            </a:r>
            <a:r>
              <a:rPr lang="en-US" dirty="0"/>
              <a:t> until all are mapped</a:t>
            </a:r>
            <a:endParaRPr lang="en-IN" dirty="0"/>
          </a:p>
        </p:txBody>
      </p:sp>
    </p:spTree>
    <p:extLst>
      <p:ext uri="{BB962C8B-B14F-4D97-AF65-F5344CB8AC3E}">
        <p14:creationId xmlns:p14="http://schemas.microsoft.com/office/powerpoint/2010/main" val="421545224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438721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5" dirty="0"/>
              <a:t> </a:t>
            </a:r>
            <a:r>
              <a:rPr spc="-10" dirty="0"/>
              <a:t>Level</a:t>
            </a:r>
            <a:r>
              <a:rPr spc="10" dirty="0"/>
              <a:t> </a:t>
            </a:r>
            <a:r>
              <a:rPr spc="-5" dirty="0"/>
              <a:t>-1</a:t>
            </a:r>
            <a:r>
              <a:rPr spc="-20" dirty="0"/>
              <a:t> </a:t>
            </a:r>
            <a:r>
              <a:rPr spc="-5" dirty="0"/>
              <a:t>Mirrored</a:t>
            </a:r>
          </a:p>
        </p:txBody>
      </p:sp>
      <p:pic>
        <p:nvPicPr>
          <p:cNvPr id="3" name="object 3"/>
          <p:cNvPicPr/>
          <p:nvPr/>
        </p:nvPicPr>
        <p:blipFill>
          <a:blip r:embed="rId2" cstate="print"/>
          <a:stretch>
            <a:fillRect/>
          </a:stretch>
        </p:blipFill>
        <p:spPr>
          <a:xfrm>
            <a:off x="106187" y="2406650"/>
            <a:ext cx="8966957" cy="2078736"/>
          </a:xfrm>
          <a:prstGeom prst="rect">
            <a:avLst/>
          </a:prstGeom>
        </p:spPr>
      </p:pic>
      <p:sp>
        <p:nvSpPr>
          <p:cNvPr id="4" name="TextBox 3"/>
          <p:cNvSpPr txBox="1"/>
          <p:nvPr/>
        </p:nvSpPr>
        <p:spPr>
          <a:xfrm>
            <a:off x="533400" y="4800600"/>
            <a:ext cx="853974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redundancy is achieved by the simple expedient of duplicating all the data</a:t>
            </a:r>
          </a:p>
          <a:p>
            <a:pPr marL="285750" indent="-285750">
              <a:buFont typeface="Arial" panose="020B0604020202020204" pitchFamily="34" charset="0"/>
              <a:buChar char="•"/>
            </a:pPr>
            <a:r>
              <a:rPr lang="en-IN" dirty="0"/>
              <a:t>data striping is used,</a:t>
            </a:r>
          </a:p>
          <a:p>
            <a:pPr marL="285750" indent="-285750">
              <a:buFont typeface="Arial" panose="020B0604020202020204" pitchFamily="34" charset="0"/>
              <a:buChar char="•"/>
            </a:pPr>
            <a:r>
              <a:rPr lang="en-US" dirty="0"/>
              <a:t>each logical strip is mapped to two separate physical disks so that every disk in the array has a mirror disk that contains the same data</a:t>
            </a:r>
          </a:p>
          <a:p>
            <a:pPr marL="285750" indent="-285750">
              <a:buFont typeface="Arial" panose="020B0604020202020204" pitchFamily="34" charset="0"/>
              <a:buChar char="•"/>
            </a:pPr>
            <a:endParaRPr lang="en-IN"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ln>
            <a:solidFill>
              <a:schemeClr val="accent1"/>
            </a:solidFill>
          </a:ln>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75" y="1143000"/>
            <a:ext cx="37338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020210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43" y="1141157"/>
            <a:ext cx="692136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956188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569404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0" dirty="0"/>
              <a:t> </a:t>
            </a:r>
            <a:r>
              <a:rPr spc="-10" dirty="0"/>
              <a:t>Level</a:t>
            </a:r>
            <a:r>
              <a:rPr spc="15" dirty="0"/>
              <a:t> </a:t>
            </a:r>
            <a:r>
              <a:rPr spc="-5" dirty="0"/>
              <a:t>2-</a:t>
            </a:r>
            <a:r>
              <a:rPr spc="5" dirty="0"/>
              <a:t> </a:t>
            </a:r>
            <a:r>
              <a:rPr spc="-5" dirty="0"/>
              <a:t>Hamming</a:t>
            </a:r>
            <a:r>
              <a:rPr spc="-10" dirty="0"/>
              <a:t> </a:t>
            </a:r>
            <a:r>
              <a:rPr spc="-5" dirty="0"/>
              <a:t>Code</a:t>
            </a:r>
          </a:p>
        </p:txBody>
      </p:sp>
      <p:pic>
        <p:nvPicPr>
          <p:cNvPr id="3" name="object 3"/>
          <p:cNvPicPr/>
          <p:nvPr/>
        </p:nvPicPr>
        <p:blipFill>
          <a:blip r:embed="rId2" cstate="print"/>
          <a:stretch>
            <a:fillRect/>
          </a:stretch>
        </p:blipFill>
        <p:spPr>
          <a:xfrm>
            <a:off x="216426" y="2915477"/>
            <a:ext cx="8927573" cy="2489195"/>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6155531"/>
          </a:xfrm>
        </p:spPr>
        <p:txBody>
          <a:bodyPr>
            <a:normAutofit lnSpcReduction="10000"/>
          </a:bodyPr>
          <a:lstStyle/>
          <a:p>
            <a:pPr marL="342900" indent="-342900" algn="just">
              <a:buFont typeface="Arial" panose="020B0604020202020204" pitchFamily="34" charset="0"/>
              <a:buChar char="•"/>
            </a:pPr>
            <a:r>
              <a:rPr lang="en-US" dirty="0"/>
              <a:t>make use of a parallel access technique</a:t>
            </a:r>
          </a:p>
          <a:p>
            <a:pPr marL="342900" indent="-342900" algn="just">
              <a:buFont typeface="Arial" panose="020B0604020202020204" pitchFamily="34" charset="0"/>
              <a:buChar char="•"/>
            </a:pPr>
            <a:r>
              <a:rPr lang="en-US" dirty="0"/>
              <a:t>all member disks participate in the execution of every I/O request</a:t>
            </a:r>
          </a:p>
          <a:p>
            <a:pPr marL="342900" indent="-342900" algn="just">
              <a:buFont typeface="Arial" panose="020B0604020202020204" pitchFamily="34" charset="0"/>
              <a:buChar char="•"/>
            </a:pPr>
            <a:r>
              <a:rPr lang="en-US" dirty="0"/>
              <a:t>the strips are very small</a:t>
            </a:r>
          </a:p>
          <a:p>
            <a:pPr marL="342900" indent="-342900" algn="just">
              <a:buFont typeface="Arial" panose="020B0604020202020204" pitchFamily="34" charset="0"/>
              <a:buChar char="•"/>
            </a:pPr>
            <a:r>
              <a:rPr lang="en-US" dirty="0"/>
              <a:t>With RAID 2, an error-correcting code (Hamming code) is calculated across corresponding bits on each data disk, and the bits of the code are stored in the corresponding bit positions on multiple parity disks.</a:t>
            </a:r>
          </a:p>
          <a:p>
            <a:pPr marL="342900" indent="-342900" algn="just">
              <a:buFont typeface="Arial" panose="020B0604020202020204" pitchFamily="34" charset="0"/>
              <a:buChar char="•"/>
            </a:pPr>
            <a:r>
              <a:rPr lang="en-US" dirty="0"/>
              <a:t>B0, b1, b2 &amp; b3 are data disk, f0(b), f1(b), f2(b) are redundant disk</a:t>
            </a:r>
          </a:p>
          <a:p>
            <a:pPr marL="342900" indent="-342900" algn="just">
              <a:buFont typeface="Arial" panose="020B0604020202020204" pitchFamily="34" charset="0"/>
              <a:buChar char="•"/>
            </a:pPr>
            <a:r>
              <a:rPr lang="en-US" dirty="0"/>
              <a:t>Whatever be the value of bit b0b1b2&amp; b3 for the value I, hamming code will be found and placed in f0(b), f1(b), f2(b) </a:t>
            </a:r>
          </a:p>
          <a:p>
            <a:pPr marL="342900" indent="-342900" algn="just">
              <a:buFont typeface="Arial" panose="020B0604020202020204" pitchFamily="34" charset="0"/>
              <a:buChar char="•"/>
            </a:pPr>
            <a:r>
              <a:rPr lang="en-US" dirty="0"/>
              <a:t>Bit level stripping- For 4 bit data, First bit of data goes to b0, 2</a:t>
            </a:r>
            <a:r>
              <a:rPr lang="en-US" baseline="30000" dirty="0"/>
              <a:t>nd</a:t>
            </a:r>
            <a:r>
              <a:rPr lang="en-US" dirty="0"/>
              <a:t> bit to b1, 3</a:t>
            </a:r>
            <a:r>
              <a:rPr lang="en-US" baseline="30000" dirty="0"/>
              <a:t>rd</a:t>
            </a:r>
            <a:r>
              <a:rPr lang="en-US" dirty="0"/>
              <a:t> bit to b2 and 4</a:t>
            </a:r>
            <a:r>
              <a:rPr lang="en-US" baseline="30000" dirty="0"/>
              <a:t>th</a:t>
            </a:r>
            <a:r>
              <a:rPr lang="en-US" dirty="0"/>
              <a:t> bit to b3.</a:t>
            </a:r>
          </a:p>
          <a:p>
            <a:pPr marL="342900" indent="-342900" algn="just">
              <a:buFont typeface="Arial" panose="020B0604020202020204" pitchFamily="34" charset="0"/>
              <a:buChar char="•"/>
            </a:pPr>
            <a:r>
              <a:rPr lang="en-US" dirty="0"/>
              <a:t>Easily rectify data if a particular data is failed</a:t>
            </a:r>
          </a:p>
          <a:p>
            <a:pPr marL="342900" indent="-342900" algn="just">
              <a:buFont typeface="Arial" panose="020B0604020202020204" pitchFamily="34" charset="0"/>
              <a:buChar char="•"/>
            </a:pPr>
            <a:r>
              <a:rPr lang="en-US" dirty="0"/>
              <a:t>Costly</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IN" dirty="0"/>
          </a:p>
        </p:txBody>
      </p:sp>
    </p:spTree>
    <p:extLst>
      <p:ext uri="{BB962C8B-B14F-4D97-AF65-F5344CB8AC3E}">
        <p14:creationId xmlns:p14="http://schemas.microsoft.com/office/powerpoint/2010/main" val="41893778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295911"/>
            <a:ext cx="8353857" cy="3742050"/>
          </a:xfrm>
          <a:prstGeom prst="rect">
            <a:avLst/>
          </a:prstGeom>
        </p:spPr>
        <p:txBody>
          <a:bodyPr vert="horz" wrap="square" lIns="0" tIns="200660" rIns="0" bIns="0" rtlCol="0">
            <a:spAutoFit/>
          </a:bodyPr>
          <a:lstStyle/>
          <a:p>
            <a:pPr marL="12700" algn="just">
              <a:lnSpc>
                <a:spcPct val="100000"/>
              </a:lnSpc>
              <a:spcBef>
                <a:spcPts val="1580"/>
              </a:spcBef>
            </a:pPr>
            <a:r>
              <a:rPr sz="2000" spc="-5" dirty="0">
                <a:latin typeface="Times New Roman" panose="02020603050405020304" pitchFamily="18" charset="0"/>
                <a:cs typeface="Times New Roman" panose="02020603050405020304" pitchFamily="18" charset="0"/>
              </a:rPr>
              <a:t>7. </a:t>
            </a:r>
            <a:r>
              <a:rPr sz="2000" spc="-10" dirty="0">
                <a:latin typeface="Times New Roman" panose="02020603050405020304" pitchFamily="18" charset="0"/>
                <a:cs typeface="Times New Roman" panose="02020603050405020304" pitchFamily="18" charset="0"/>
              </a:rPr>
              <a:t>Physical</a:t>
            </a:r>
            <a:r>
              <a:rPr sz="2000" spc="5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Characteristics</a:t>
            </a: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1475"/>
              </a:spcBef>
              <a:buClr>
                <a:srgbClr val="FF0000"/>
              </a:buClr>
              <a:buChar char="•"/>
              <a:tabLst>
                <a:tab pos="407034" algn="l"/>
              </a:tabLst>
            </a:pPr>
            <a:r>
              <a:rPr sz="2000" spc="-5" dirty="0">
                <a:latin typeface="Times New Roman" panose="02020603050405020304" pitchFamily="18" charset="0"/>
                <a:cs typeface="Times New Roman" panose="02020603050405020304" pitchFamily="18" charset="0"/>
              </a:rPr>
              <a:t>Decay</a:t>
            </a:r>
            <a:r>
              <a:rPr lang="en-US" sz="2000" spc="-5" dirty="0">
                <a:latin typeface="Times New Roman" panose="02020603050405020304" pitchFamily="18" charset="0"/>
                <a:cs typeface="Times New Roman" panose="02020603050405020304" pitchFamily="18" charset="0"/>
              </a:rPr>
              <a:t>-</a:t>
            </a:r>
            <a:r>
              <a:rPr lang="en-US" sz="2000" b="0" i="0" dirty="0">
                <a:solidFill>
                  <a:srgbClr val="242021"/>
                </a:solidFill>
                <a:effectLst/>
                <a:latin typeface="Times New Roman" panose="02020603050405020304" pitchFamily="18" charset="0"/>
                <a:cs typeface="Times New Roman" panose="02020603050405020304" pitchFamily="18" charset="0"/>
              </a:rPr>
              <a:t>In a volatile memory, information decays naturally or is lost when electrical power is switched off. </a:t>
            </a: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675"/>
              </a:spcBef>
              <a:buClr>
                <a:srgbClr val="FF0000"/>
              </a:buClr>
              <a:buChar char="•"/>
              <a:tabLst>
                <a:tab pos="407034" algn="l"/>
              </a:tabLst>
            </a:pPr>
            <a:r>
              <a:rPr sz="2000" spc="-15" dirty="0">
                <a:latin typeface="Times New Roman" panose="02020603050405020304" pitchFamily="18" charset="0"/>
                <a:cs typeface="Times New Roman" panose="02020603050405020304" pitchFamily="18" charset="0"/>
              </a:rPr>
              <a:t>Volatility</a:t>
            </a:r>
            <a:r>
              <a:rPr lang="en-US" sz="2000" spc="-15" dirty="0">
                <a:latin typeface="Times New Roman" panose="02020603050405020304" pitchFamily="18" charset="0"/>
                <a:cs typeface="Times New Roman" panose="02020603050405020304" pitchFamily="18" charset="0"/>
              </a:rPr>
              <a:t>-</a:t>
            </a:r>
            <a:r>
              <a:rPr lang="en-US" sz="2000" dirty="0">
                <a:solidFill>
                  <a:srgbClr val="242021"/>
                </a:solidFill>
                <a:latin typeface="Times New Roman" panose="02020603050405020304" pitchFamily="18" charset="0"/>
                <a:cs typeface="Times New Roman" panose="02020603050405020304" pitchFamily="18" charset="0"/>
              </a:rPr>
              <a:t> In a nonvolatile memory, information once recorded remains without deterioration until deliberately changed; no electrical power is needed to retain information</a:t>
            </a: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670"/>
              </a:spcBef>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Erasable</a:t>
            </a:r>
            <a:r>
              <a:rPr lang="en-US" sz="2000" spc="-10" dirty="0">
                <a:latin typeface="Times New Roman" panose="02020603050405020304" pitchFamily="18" charset="0"/>
                <a:cs typeface="Times New Roman" panose="02020603050405020304" pitchFamily="18" charset="0"/>
              </a:rPr>
              <a:t>-</a:t>
            </a:r>
            <a:r>
              <a:rPr lang="en-US" sz="2000" b="0" i="0" dirty="0">
                <a:solidFill>
                  <a:srgbClr val="242021"/>
                </a:solidFill>
                <a:effectLst/>
                <a:latin typeface="Times New Roman" panose="02020603050405020304" pitchFamily="18" charset="0"/>
                <a:cs typeface="Times New Roman" panose="02020603050405020304" pitchFamily="18" charset="0"/>
              </a:rPr>
              <a:t>Nonerasable memory cannot be altered, except by destroying the storage unit. Semiconductor memory of this type is known as </a:t>
            </a:r>
            <a:r>
              <a:rPr lang="en-US" sz="2000" b="0" i="1" dirty="0">
                <a:solidFill>
                  <a:srgbClr val="242021"/>
                </a:solidFill>
                <a:effectLst/>
                <a:latin typeface="Times New Roman" panose="02020603050405020304" pitchFamily="18" charset="0"/>
                <a:cs typeface="Times New Roman" panose="02020603050405020304" pitchFamily="18" charset="0"/>
              </a:rPr>
              <a:t>read-only memory </a:t>
            </a:r>
            <a:r>
              <a:rPr lang="en-US" sz="2000" b="0" i="0" dirty="0">
                <a:solidFill>
                  <a:srgbClr val="242021"/>
                </a:solidFill>
                <a:effectLst/>
                <a:latin typeface="Times New Roman" panose="02020603050405020304" pitchFamily="18" charset="0"/>
                <a:cs typeface="Times New Roman" panose="02020603050405020304" pitchFamily="18" charset="0"/>
              </a:rPr>
              <a:t>(ROM)</a:t>
            </a:r>
            <a:r>
              <a:rPr lang="en-US" sz="2000" dirty="0">
                <a:latin typeface="Times New Roman" panose="02020603050405020304" pitchFamily="18" charset="0"/>
                <a:cs typeface="Times New Roman" panose="02020603050405020304" pitchFamily="18" charset="0"/>
              </a:rPr>
              <a:t> </a:t>
            </a: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675"/>
              </a:spcBef>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Power</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consumption</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077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208232801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95134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5" dirty="0"/>
              <a:t> </a:t>
            </a:r>
            <a:r>
              <a:rPr spc="-10" dirty="0"/>
              <a:t>Level</a:t>
            </a:r>
            <a:r>
              <a:rPr spc="30" dirty="0"/>
              <a:t> </a:t>
            </a:r>
            <a:r>
              <a:rPr spc="-5" dirty="0"/>
              <a:t>3</a:t>
            </a:r>
            <a:r>
              <a:rPr dirty="0"/>
              <a:t> </a:t>
            </a:r>
            <a:r>
              <a:rPr spc="-5" dirty="0"/>
              <a:t>–Bit</a:t>
            </a:r>
            <a:r>
              <a:rPr spc="5" dirty="0"/>
              <a:t> </a:t>
            </a:r>
            <a:r>
              <a:rPr spc="-10" dirty="0"/>
              <a:t>Interleaved</a:t>
            </a:r>
            <a:r>
              <a:rPr spc="20" dirty="0"/>
              <a:t> </a:t>
            </a:r>
            <a:r>
              <a:rPr spc="-10" dirty="0"/>
              <a:t>Parity</a:t>
            </a:r>
          </a:p>
        </p:txBody>
      </p:sp>
      <p:pic>
        <p:nvPicPr>
          <p:cNvPr id="3" name="object 3"/>
          <p:cNvPicPr/>
          <p:nvPr/>
        </p:nvPicPr>
        <p:blipFill>
          <a:blip r:embed="rId2" cstate="print"/>
          <a:stretch>
            <a:fillRect/>
          </a:stretch>
        </p:blipFill>
        <p:spPr>
          <a:xfrm>
            <a:off x="224941" y="2286063"/>
            <a:ext cx="8660258" cy="3374285"/>
          </a:xfrm>
          <a:prstGeom prst="rect">
            <a:avLst/>
          </a:prstGeom>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Box 2"/>
          <p:cNvSpPr txBox="1"/>
          <p:nvPr/>
        </p:nvSpPr>
        <p:spPr>
          <a:xfrm>
            <a:off x="685800" y="1295400"/>
            <a:ext cx="7772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requires only a single redundant disk</a:t>
            </a:r>
          </a:p>
          <a:p>
            <a:pPr marL="285750" indent="-285750">
              <a:buFont typeface="Arial" panose="020B0604020202020204" pitchFamily="34" charset="0"/>
              <a:buChar char="•"/>
            </a:pPr>
            <a:r>
              <a:rPr lang="en-US" dirty="0"/>
              <a:t>employs parallel access, with data distributed in small strips. </a:t>
            </a:r>
          </a:p>
          <a:p>
            <a:pPr marL="285750" indent="-285750">
              <a:buFont typeface="Arial" panose="020B0604020202020204" pitchFamily="34" charset="0"/>
              <a:buChar char="•"/>
            </a:pPr>
            <a:r>
              <a:rPr lang="en-US" dirty="0"/>
              <a:t>Instead of an error-correcting code, a simple parity bit is computed for the set of individual bits in the same position on all of the data disks.</a:t>
            </a:r>
          </a:p>
          <a:p>
            <a:pPr marL="285750" indent="-285750">
              <a:buFont typeface="Arial" panose="020B0604020202020204" pitchFamily="34" charset="0"/>
              <a:buChar char="•"/>
            </a:pPr>
            <a:r>
              <a:rPr lang="en-US" dirty="0"/>
              <a:t>Bit level stripping</a:t>
            </a:r>
          </a:p>
          <a:p>
            <a:pPr marL="285750" indent="-285750">
              <a:buFont typeface="Arial" panose="020B0604020202020204" pitchFamily="34" charset="0"/>
              <a:buChar char="•"/>
            </a:pPr>
            <a:r>
              <a:rPr lang="en-US" dirty="0"/>
              <a:t>No of disks required to store parity data is low-Only one extra disk</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67100"/>
            <a:ext cx="78486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74041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14489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0" dirty="0"/>
              <a:t> </a:t>
            </a:r>
            <a:r>
              <a:rPr spc="-10" dirty="0"/>
              <a:t>Level</a:t>
            </a:r>
            <a:r>
              <a:rPr spc="15" dirty="0"/>
              <a:t> </a:t>
            </a:r>
            <a:r>
              <a:rPr spc="-5" dirty="0"/>
              <a:t>4-</a:t>
            </a:r>
            <a:r>
              <a:rPr spc="5" dirty="0"/>
              <a:t> </a:t>
            </a:r>
            <a:r>
              <a:rPr spc="-5" dirty="0"/>
              <a:t>Block</a:t>
            </a:r>
            <a:r>
              <a:rPr spc="-10" dirty="0"/>
              <a:t> </a:t>
            </a:r>
            <a:r>
              <a:rPr spc="-5" dirty="0"/>
              <a:t>level</a:t>
            </a:r>
            <a:r>
              <a:rPr dirty="0"/>
              <a:t> </a:t>
            </a:r>
            <a:r>
              <a:rPr spc="-5" dirty="0"/>
              <a:t>parity</a:t>
            </a:r>
          </a:p>
        </p:txBody>
      </p:sp>
      <p:pic>
        <p:nvPicPr>
          <p:cNvPr id="3" name="object 3"/>
          <p:cNvPicPr/>
          <p:nvPr/>
        </p:nvPicPr>
        <p:blipFill>
          <a:blip r:embed="rId2" cstate="print"/>
          <a:stretch>
            <a:fillRect/>
          </a:stretch>
        </p:blipFill>
        <p:spPr>
          <a:xfrm>
            <a:off x="57419" y="2668199"/>
            <a:ext cx="8842549" cy="3332100"/>
          </a:xfrm>
          <a:prstGeom prst="rect">
            <a:avLst/>
          </a:prstGeo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3693319"/>
          </a:xfrm>
        </p:spPr>
        <p:txBody>
          <a:bodyPr>
            <a:normAutofit lnSpcReduction="10000"/>
          </a:bodyPr>
          <a:lstStyle/>
          <a:p>
            <a:pPr marL="342900" indent="-342900" algn="just">
              <a:buFont typeface="Arial" panose="020B0604020202020204" pitchFamily="34" charset="0"/>
              <a:buChar char="•"/>
            </a:pPr>
            <a:r>
              <a:rPr lang="en-US" dirty="0"/>
              <a:t>In the case of RAID 4 through 6, the strips are relatively large.</a:t>
            </a:r>
          </a:p>
          <a:p>
            <a:pPr marL="342900" indent="-342900" algn="just">
              <a:buFont typeface="Arial" panose="020B0604020202020204" pitchFamily="34" charset="0"/>
              <a:buChar char="•"/>
            </a:pPr>
            <a:r>
              <a:rPr lang="en-US" dirty="0"/>
              <a:t>With RAID 4, a bit-by-bit parity strip is calculated across corresponding strips on each data disk, and the parity bits are stored in the corresponding strip on the parity disk.</a:t>
            </a:r>
          </a:p>
          <a:p>
            <a:pPr marL="342900" indent="-342900" algn="just">
              <a:buFont typeface="Arial" panose="020B0604020202020204" pitchFamily="34" charset="0"/>
              <a:buChar char="•"/>
            </a:pPr>
            <a:r>
              <a:rPr lang="en-US" dirty="0"/>
              <a:t>Block level stripping</a:t>
            </a:r>
          </a:p>
          <a:p>
            <a:pPr marL="342900" indent="-342900" algn="just">
              <a:buFont typeface="Arial" panose="020B0604020202020204" pitchFamily="34" charset="0"/>
              <a:buChar char="•"/>
            </a:pPr>
            <a:r>
              <a:rPr lang="en-US" dirty="0"/>
              <a:t>Block is composed of 1/more words</a:t>
            </a:r>
          </a:p>
          <a:p>
            <a:pPr marL="342900" indent="-342900" algn="just">
              <a:buFont typeface="Arial" panose="020B0604020202020204" pitchFamily="34" charset="0"/>
              <a:buChar char="•"/>
            </a:pPr>
            <a:r>
              <a:rPr lang="en-US" dirty="0"/>
              <a:t>If one word, One complete word will come to one block and parity will be calculated based on blocks 0 to 3 </a:t>
            </a:r>
          </a:p>
          <a:p>
            <a:pPr marL="342900" indent="-342900" algn="just">
              <a:buFont typeface="Arial" panose="020B0604020202020204" pitchFamily="34" charset="0"/>
              <a:buChar char="•"/>
            </a:pPr>
            <a:r>
              <a:rPr lang="en-US" dirty="0"/>
              <a:t>One extra disk is required to maintain redundant data</a:t>
            </a:r>
          </a:p>
          <a:p>
            <a:pPr algn="just"/>
            <a:endParaRPr lang="en-US" dirty="0"/>
          </a:p>
          <a:p>
            <a:pPr marL="342900" indent="-342900" algn="just">
              <a:buFont typeface="Arial" panose="020B0604020202020204" pitchFamily="34" charset="0"/>
              <a:buChar char="•"/>
            </a:pP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692" y="4495800"/>
            <a:ext cx="63500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69426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43" y="1188465"/>
            <a:ext cx="7543800" cy="434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2754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RAID</a:t>
            </a:r>
            <a:r>
              <a:rPr spc="-20" dirty="0"/>
              <a:t> </a:t>
            </a:r>
            <a:r>
              <a:rPr spc="-10" dirty="0"/>
              <a:t>Level</a:t>
            </a:r>
            <a:r>
              <a:rPr spc="15" dirty="0"/>
              <a:t> </a:t>
            </a:r>
            <a:r>
              <a:rPr spc="-5" dirty="0"/>
              <a:t>5-</a:t>
            </a:r>
            <a:r>
              <a:rPr spc="5" dirty="0"/>
              <a:t> </a:t>
            </a:r>
            <a:r>
              <a:rPr spc="-5" dirty="0"/>
              <a:t>Block</a:t>
            </a:r>
            <a:r>
              <a:rPr spc="-20" dirty="0"/>
              <a:t> </a:t>
            </a:r>
            <a:r>
              <a:rPr spc="-5" dirty="0"/>
              <a:t>level</a:t>
            </a:r>
            <a:r>
              <a:rPr spc="5" dirty="0"/>
              <a:t> </a:t>
            </a:r>
            <a:r>
              <a:rPr spc="-5" dirty="0"/>
              <a:t>Distributed </a:t>
            </a:r>
            <a:r>
              <a:rPr spc="-919" dirty="0"/>
              <a:t> </a:t>
            </a:r>
            <a:r>
              <a:rPr spc="-10" dirty="0"/>
              <a:t>Parity</a:t>
            </a:r>
          </a:p>
        </p:txBody>
      </p:sp>
      <p:pic>
        <p:nvPicPr>
          <p:cNvPr id="3" name="object 3"/>
          <p:cNvPicPr/>
          <p:nvPr/>
        </p:nvPicPr>
        <p:blipFill>
          <a:blip r:embed="rId2" cstate="print"/>
          <a:stretch>
            <a:fillRect/>
          </a:stretch>
        </p:blipFill>
        <p:spPr>
          <a:xfrm>
            <a:off x="235594" y="2286063"/>
            <a:ext cx="8834782" cy="3827399"/>
          </a:xfrm>
          <a:prstGeom prst="rect">
            <a:avLst/>
          </a:prstGeo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1231106"/>
          </a:xfrm>
        </p:spPr>
        <p:txBody>
          <a:bodyPr>
            <a:normAutofit fontScale="92500" lnSpcReduction="20000"/>
          </a:bodyPr>
          <a:lstStyle/>
          <a:p>
            <a:pPr marL="342900" indent="-342900" algn="just">
              <a:buFont typeface="Arial" panose="020B0604020202020204" pitchFamily="34" charset="0"/>
              <a:buChar char="•"/>
            </a:pPr>
            <a:r>
              <a:rPr lang="en-US" dirty="0"/>
              <a:t>For an n-disk array, the parity strip is on a different disk for the first n stripes, and the pattern then repeats.</a:t>
            </a:r>
          </a:p>
          <a:p>
            <a:pPr marL="342900" indent="-342900" algn="just">
              <a:buFont typeface="Arial" panose="020B0604020202020204" pitchFamily="34" charset="0"/>
              <a:buChar char="•"/>
            </a:pPr>
            <a:r>
              <a:rPr lang="en-US" dirty="0"/>
              <a:t>The distribution of parity strips across all drives avoids the potential I/O bottleneck </a:t>
            </a:r>
            <a:r>
              <a:rPr lang="en-IN" dirty="0"/>
              <a:t>found in RAID 4.</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270" y="2819400"/>
            <a:ext cx="62865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97514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121400"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15" dirty="0"/>
              <a:t> </a:t>
            </a:r>
            <a:r>
              <a:rPr spc="-10" dirty="0"/>
              <a:t>Level</a:t>
            </a:r>
            <a:r>
              <a:rPr spc="15" dirty="0"/>
              <a:t> </a:t>
            </a:r>
            <a:r>
              <a:rPr spc="-5" dirty="0"/>
              <a:t>6-</a:t>
            </a:r>
            <a:r>
              <a:rPr spc="5" dirty="0"/>
              <a:t> </a:t>
            </a:r>
            <a:r>
              <a:rPr spc="-5" dirty="0"/>
              <a:t>Dual</a:t>
            </a:r>
            <a:r>
              <a:rPr spc="-10" dirty="0"/>
              <a:t> Redundancy</a:t>
            </a:r>
          </a:p>
        </p:txBody>
      </p:sp>
      <p:pic>
        <p:nvPicPr>
          <p:cNvPr id="3" name="object 3"/>
          <p:cNvPicPr/>
          <p:nvPr/>
        </p:nvPicPr>
        <p:blipFill>
          <a:blip r:embed="rId2" cstate="print"/>
          <a:stretch>
            <a:fillRect/>
          </a:stretch>
        </p:blipFill>
        <p:spPr>
          <a:xfrm>
            <a:off x="163061" y="2105916"/>
            <a:ext cx="8980938" cy="2913294"/>
          </a:xfrm>
          <a:prstGeom prst="rect">
            <a:avLst/>
          </a:prstGeom>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639445" y="1219200"/>
            <a:ext cx="8093710" cy="1846659"/>
          </a:xfrm>
        </p:spPr>
        <p:txBody>
          <a:bodyPr>
            <a:normAutofit fontScale="92500" lnSpcReduction="10000"/>
          </a:bodyPr>
          <a:lstStyle/>
          <a:p>
            <a:pPr marL="342900" indent="-342900">
              <a:buFont typeface="Arial" panose="020B0604020202020204" pitchFamily="34" charset="0"/>
              <a:buChar char="•"/>
            </a:pPr>
            <a:r>
              <a:rPr lang="en-US" dirty="0"/>
              <a:t>Increasing the no: of redundant disk arrays (2)</a:t>
            </a:r>
          </a:p>
          <a:p>
            <a:pPr marL="342900" indent="-342900">
              <a:buFont typeface="Arial" panose="020B0604020202020204" pitchFamily="34" charset="0"/>
              <a:buChar char="•"/>
            </a:pPr>
            <a:r>
              <a:rPr lang="en-US" dirty="0"/>
              <a:t>P and Q are two different data check algorithms.</a:t>
            </a:r>
          </a:p>
          <a:p>
            <a:pPr marL="342900" indent="-342900">
              <a:buFont typeface="Arial" panose="020B0604020202020204" pitchFamily="34" charset="0"/>
              <a:buChar char="•"/>
            </a:pPr>
            <a:r>
              <a:rPr lang="en-US" dirty="0"/>
              <a:t>This makes it possible to regenerate data even if two disks containing user data fail.</a:t>
            </a:r>
          </a:p>
          <a:p>
            <a:pPr marL="342900" indent="-342900">
              <a:buFont typeface="Arial" panose="020B0604020202020204" pitchFamily="34" charset="0"/>
              <a:buChar char="•"/>
            </a:pPr>
            <a:r>
              <a:rPr lang="en-US" dirty="0"/>
              <a:t>it provides extremely high data availability</a:t>
            </a:r>
          </a:p>
          <a:p>
            <a:pPr marL="342900" indent="-342900">
              <a:buFont typeface="Arial" panose="020B0604020202020204" pitchFamily="34" charset="0"/>
              <a:buChar char="•"/>
            </a:pP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00400"/>
            <a:ext cx="75438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9836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295911"/>
            <a:ext cx="7520305" cy="2279015"/>
          </a:xfrm>
          <a:prstGeom prst="rect">
            <a:avLst/>
          </a:prstGeom>
        </p:spPr>
        <p:txBody>
          <a:bodyPr vert="horz" wrap="square" lIns="0" tIns="200660" rIns="0" bIns="0" rtlCol="0">
            <a:spAutoFit/>
          </a:bodyPr>
          <a:lstStyle/>
          <a:p>
            <a:pPr marL="12700">
              <a:lnSpc>
                <a:spcPct val="100000"/>
              </a:lnSpc>
              <a:spcBef>
                <a:spcPts val="1580"/>
              </a:spcBef>
            </a:pPr>
            <a:r>
              <a:rPr sz="2800" spc="-5" dirty="0">
                <a:latin typeface="Arial Black"/>
                <a:cs typeface="Arial Black"/>
              </a:rPr>
              <a:t>8.</a:t>
            </a:r>
            <a:r>
              <a:rPr sz="2800" spc="-50" dirty="0">
                <a:latin typeface="Arial Black"/>
                <a:cs typeface="Arial Black"/>
              </a:rPr>
              <a:t> </a:t>
            </a:r>
            <a:r>
              <a:rPr sz="2800" spc="-5" dirty="0">
                <a:latin typeface="Arial Black"/>
                <a:cs typeface="Arial Black"/>
              </a:rPr>
              <a:t>Organisation</a:t>
            </a:r>
            <a:endParaRPr sz="2800">
              <a:latin typeface="Arial Black"/>
              <a:cs typeface="Arial Black"/>
            </a:endParaRPr>
          </a:p>
          <a:p>
            <a:pPr marL="406400" indent="-344170">
              <a:lnSpc>
                <a:spcPct val="100000"/>
              </a:lnSpc>
              <a:spcBef>
                <a:spcPts val="1475"/>
              </a:spcBef>
              <a:buClr>
                <a:srgbClr val="FF0000"/>
              </a:buClr>
              <a:buChar char="•"/>
              <a:tabLst>
                <a:tab pos="407034" algn="l"/>
              </a:tabLst>
            </a:pPr>
            <a:r>
              <a:rPr sz="2800" spc="-10" dirty="0">
                <a:latin typeface="Verdana"/>
                <a:cs typeface="Verdana"/>
              </a:rPr>
              <a:t>Physical</a:t>
            </a:r>
            <a:r>
              <a:rPr sz="2800" spc="50" dirty="0">
                <a:latin typeface="Verdana"/>
                <a:cs typeface="Verdana"/>
              </a:rPr>
              <a:t> </a:t>
            </a:r>
            <a:r>
              <a:rPr sz="2800" spc="-5" dirty="0">
                <a:latin typeface="Verdana"/>
                <a:cs typeface="Verdana"/>
              </a:rPr>
              <a:t>arrangement</a:t>
            </a:r>
            <a:r>
              <a:rPr sz="2800" spc="55" dirty="0">
                <a:latin typeface="Verdana"/>
                <a:cs typeface="Verdana"/>
              </a:rPr>
              <a:t> </a:t>
            </a:r>
            <a:r>
              <a:rPr sz="2800" spc="-5" dirty="0">
                <a:latin typeface="Verdana"/>
                <a:cs typeface="Verdana"/>
              </a:rPr>
              <a:t>of</a:t>
            </a:r>
            <a:r>
              <a:rPr sz="2800" dirty="0">
                <a:latin typeface="Verdana"/>
                <a:cs typeface="Verdana"/>
              </a:rPr>
              <a:t> </a:t>
            </a:r>
            <a:r>
              <a:rPr sz="2800" spc="-10" dirty="0">
                <a:latin typeface="Verdana"/>
                <a:cs typeface="Verdana"/>
              </a:rPr>
              <a:t>bits</a:t>
            </a:r>
            <a:r>
              <a:rPr sz="2800" spc="15" dirty="0">
                <a:latin typeface="Verdana"/>
                <a:cs typeface="Verdana"/>
              </a:rPr>
              <a:t> </a:t>
            </a:r>
            <a:r>
              <a:rPr sz="2800" spc="-15" dirty="0">
                <a:latin typeface="Verdana"/>
                <a:cs typeface="Verdana"/>
              </a:rPr>
              <a:t>into</a:t>
            </a:r>
            <a:r>
              <a:rPr sz="2800" spc="15" dirty="0">
                <a:latin typeface="Verdana"/>
                <a:cs typeface="Verdana"/>
              </a:rPr>
              <a:t> </a:t>
            </a:r>
            <a:r>
              <a:rPr sz="2800" spc="-10" dirty="0">
                <a:latin typeface="Verdana"/>
                <a:cs typeface="Verdana"/>
              </a:rPr>
              <a:t>words</a:t>
            </a:r>
            <a:endParaRPr sz="2800">
              <a:latin typeface="Verdana"/>
              <a:cs typeface="Verdana"/>
            </a:endParaRPr>
          </a:p>
          <a:p>
            <a:pPr marL="406400" indent="-344170">
              <a:lnSpc>
                <a:spcPct val="100000"/>
              </a:lnSpc>
              <a:spcBef>
                <a:spcPts val="675"/>
              </a:spcBef>
              <a:buClr>
                <a:srgbClr val="FF0000"/>
              </a:buClr>
              <a:buChar char="•"/>
              <a:tabLst>
                <a:tab pos="407034" algn="l"/>
              </a:tabLst>
            </a:pPr>
            <a:r>
              <a:rPr sz="2800" spc="-10" dirty="0">
                <a:latin typeface="Verdana"/>
                <a:cs typeface="Verdana"/>
              </a:rPr>
              <a:t>Not</a:t>
            </a:r>
            <a:r>
              <a:rPr sz="2800" dirty="0">
                <a:latin typeface="Verdana"/>
                <a:cs typeface="Verdana"/>
              </a:rPr>
              <a:t> </a:t>
            </a:r>
            <a:r>
              <a:rPr sz="2800" spc="-5" dirty="0">
                <a:latin typeface="Verdana"/>
                <a:cs typeface="Verdana"/>
              </a:rPr>
              <a:t>always</a:t>
            </a:r>
            <a:r>
              <a:rPr sz="2800" spc="15" dirty="0">
                <a:latin typeface="Verdana"/>
                <a:cs typeface="Verdana"/>
              </a:rPr>
              <a:t> </a:t>
            </a:r>
            <a:r>
              <a:rPr sz="2800" spc="-10" dirty="0">
                <a:latin typeface="Verdana"/>
                <a:cs typeface="Verdana"/>
              </a:rPr>
              <a:t>obvious</a:t>
            </a:r>
            <a:endParaRPr sz="2800">
              <a:latin typeface="Verdana"/>
              <a:cs typeface="Verdana"/>
            </a:endParaRPr>
          </a:p>
          <a:p>
            <a:pPr marL="406400" indent="-344170">
              <a:lnSpc>
                <a:spcPct val="100000"/>
              </a:lnSpc>
              <a:spcBef>
                <a:spcPts val="670"/>
              </a:spcBef>
              <a:buClr>
                <a:srgbClr val="FF0000"/>
              </a:buClr>
              <a:buChar char="•"/>
              <a:tabLst>
                <a:tab pos="407034" algn="l"/>
              </a:tabLst>
            </a:pPr>
            <a:r>
              <a:rPr sz="2800" spc="-5" dirty="0">
                <a:latin typeface="Verdana"/>
                <a:cs typeface="Verdana"/>
              </a:rPr>
              <a:t>e.g.</a:t>
            </a:r>
            <a:r>
              <a:rPr sz="2800" spc="-20" dirty="0">
                <a:latin typeface="Verdana"/>
                <a:cs typeface="Verdana"/>
              </a:rPr>
              <a:t> </a:t>
            </a:r>
            <a:r>
              <a:rPr sz="2800" spc="-10" dirty="0">
                <a:latin typeface="Verdana"/>
                <a:cs typeface="Verdana"/>
              </a:rPr>
              <a:t>interleaved</a:t>
            </a:r>
            <a:endParaRPr sz="2800">
              <a:latin typeface="Verdana"/>
              <a:cs typeface="Verdana"/>
            </a:endParaRPr>
          </a:p>
        </p:txBody>
      </p:sp>
      <p:pic>
        <p:nvPicPr>
          <p:cNvPr id="3" name="object 3"/>
          <p:cNvPicPr/>
          <p:nvPr/>
        </p:nvPicPr>
        <p:blipFill>
          <a:blip r:embed="rId2" cstate="print"/>
          <a:stretch>
            <a:fillRect/>
          </a:stretch>
        </p:blipFill>
        <p:spPr>
          <a:xfrm>
            <a:off x="914400" y="2744850"/>
            <a:ext cx="7848600" cy="4113146"/>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57404"/>
            <a:ext cx="7496809" cy="878840"/>
          </a:xfrm>
          <a:prstGeom prst="rect">
            <a:avLst/>
          </a:prstGeom>
        </p:spPr>
        <p:txBody>
          <a:bodyPr vert="horz" wrap="square" lIns="0" tIns="12065" rIns="0" bIns="0" rtlCol="0">
            <a:spAutoFit/>
          </a:bodyPr>
          <a:lstStyle/>
          <a:p>
            <a:pPr marL="12700">
              <a:lnSpc>
                <a:spcPct val="100000"/>
              </a:lnSpc>
              <a:spcBef>
                <a:spcPts val="95"/>
              </a:spcBef>
            </a:pPr>
            <a:r>
              <a:rPr spc="-5" dirty="0"/>
              <a:t>RAID</a:t>
            </a:r>
            <a:r>
              <a:rPr spc="-20" dirty="0"/>
              <a:t> </a:t>
            </a:r>
            <a:r>
              <a:rPr spc="-5" dirty="0"/>
              <a:t>0, 1,</a:t>
            </a:r>
            <a:r>
              <a:rPr spc="-20" dirty="0"/>
              <a:t> </a:t>
            </a:r>
            <a:r>
              <a:rPr spc="-5" dirty="0"/>
              <a:t>2</a:t>
            </a:r>
            <a:r>
              <a:rPr dirty="0"/>
              <a:t> </a:t>
            </a:r>
            <a:r>
              <a:rPr spc="-5" dirty="0"/>
              <a:t>–</a:t>
            </a:r>
          </a:p>
          <a:p>
            <a:pPr marL="12700">
              <a:lnSpc>
                <a:spcPct val="100000"/>
              </a:lnSpc>
            </a:pPr>
            <a:r>
              <a:rPr spc="-10" dirty="0"/>
              <a:t>Redundant</a:t>
            </a:r>
            <a:r>
              <a:rPr spc="10" dirty="0"/>
              <a:t> </a:t>
            </a:r>
            <a:r>
              <a:rPr spc="-10" dirty="0"/>
              <a:t>Array</a:t>
            </a:r>
            <a:r>
              <a:rPr spc="10" dirty="0"/>
              <a:t> </a:t>
            </a:r>
            <a:r>
              <a:rPr spc="-5" dirty="0"/>
              <a:t>of</a:t>
            </a:r>
            <a:r>
              <a:rPr spc="-20" dirty="0"/>
              <a:t> </a:t>
            </a:r>
            <a:r>
              <a:rPr spc="-10" dirty="0"/>
              <a:t>Independent</a:t>
            </a:r>
            <a:r>
              <a:rPr dirty="0"/>
              <a:t> </a:t>
            </a:r>
            <a:r>
              <a:rPr spc="-5" dirty="0"/>
              <a:t>Disks</a:t>
            </a:r>
          </a:p>
        </p:txBody>
      </p:sp>
      <p:pic>
        <p:nvPicPr>
          <p:cNvPr id="3" name="object 3"/>
          <p:cNvPicPr/>
          <p:nvPr/>
        </p:nvPicPr>
        <p:blipFill>
          <a:blip r:embed="rId2" cstate="print"/>
          <a:stretch>
            <a:fillRect/>
          </a:stretch>
        </p:blipFill>
        <p:spPr>
          <a:xfrm>
            <a:off x="1217385" y="1249127"/>
            <a:ext cx="7181850" cy="5388896"/>
          </a:xfrm>
          <a:prstGeom prst="rect">
            <a:avLst/>
          </a:prstGeom>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213804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30" dirty="0"/>
              <a:t> </a:t>
            </a:r>
            <a:r>
              <a:rPr spc="-5" dirty="0"/>
              <a:t>3</a:t>
            </a:r>
            <a:r>
              <a:rPr spc="-20" dirty="0"/>
              <a:t> </a:t>
            </a:r>
            <a:r>
              <a:rPr spc="-5" dirty="0"/>
              <a:t>&amp;</a:t>
            </a:r>
            <a:r>
              <a:rPr spc="-25" dirty="0"/>
              <a:t> </a:t>
            </a:r>
            <a:r>
              <a:rPr spc="-5" dirty="0"/>
              <a:t>4</a:t>
            </a:r>
          </a:p>
        </p:txBody>
      </p:sp>
      <p:pic>
        <p:nvPicPr>
          <p:cNvPr id="3" name="object 3"/>
          <p:cNvPicPr/>
          <p:nvPr/>
        </p:nvPicPr>
        <p:blipFill>
          <a:blip r:embed="rId2" cstate="print"/>
          <a:stretch>
            <a:fillRect/>
          </a:stretch>
        </p:blipFill>
        <p:spPr>
          <a:xfrm>
            <a:off x="1529714" y="1513150"/>
            <a:ext cx="5795391" cy="4677437"/>
          </a:xfrm>
          <a:prstGeom prst="rect">
            <a:avLst/>
          </a:prstGeom>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213804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30" dirty="0"/>
              <a:t> </a:t>
            </a:r>
            <a:r>
              <a:rPr spc="-5" dirty="0"/>
              <a:t>5</a:t>
            </a:r>
            <a:r>
              <a:rPr spc="-20" dirty="0"/>
              <a:t> </a:t>
            </a:r>
            <a:r>
              <a:rPr spc="-5" dirty="0"/>
              <a:t>&amp;</a:t>
            </a:r>
            <a:r>
              <a:rPr spc="-25" dirty="0"/>
              <a:t> </a:t>
            </a:r>
            <a:r>
              <a:rPr spc="-5" dirty="0"/>
              <a:t>6</a:t>
            </a:r>
          </a:p>
        </p:txBody>
      </p:sp>
      <p:pic>
        <p:nvPicPr>
          <p:cNvPr id="3" name="object 3"/>
          <p:cNvPicPr/>
          <p:nvPr/>
        </p:nvPicPr>
        <p:blipFill>
          <a:blip r:embed="rId2" cstate="print"/>
          <a:stretch>
            <a:fillRect/>
          </a:stretch>
        </p:blipFill>
        <p:spPr>
          <a:xfrm>
            <a:off x="1206371" y="1347094"/>
            <a:ext cx="6885821" cy="4887851"/>
          </a:xfrm>
          <a:prstGeom prst="rect">
            <a:avLst/>
          </a:prstGeom>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10" dirty="0"/>
              <a:t>Solve</a:t>
            </a:r>
            <a:r>
              <a:rPr spc="5" dirty="0"/>
              <a:t> </a:t>
            </a:r>
            <a:r>
              <a:rPr spc="-5" dirty="0"/>
              <a:t>using</a:t>
            </a:r>
            <a:r>
              <a:rPr spc="10" dirty="0"/>
              <a:t> </a:t>
            </a:r>
            <a:r>
              <a:rPr spc="-5" dirty="0"/>
              <a:t>FIFO</a:t>
            </a:r>
            <a:r>
              <a:rPr dirty="0"/>
              <a:t> </a:t>
            </a:r>
            <a:r>
              <a:rPr spc="-5" dirty="0"/>
              <a:t>,</a:t>
            </a:r>
            <a:r>
              <a:rPr dirty="0"/>
              <a:t> </a:t>
            </a:r>
            <a:r>
              <a:rPr spc="-5" dirty="0"/>
              <a:t>LRU </a:t>
            </a:r>
            <a:r>
              <a:rPr spc="-10" dirty="0"/>
              <a:t>and</a:t>
            </a:r>
            <a:r>
              <a:rPr dirty="0"/>
              <a:t> </a:t>
            </a:r>
            <a:r>
              <a:rPr spc="-5" dirty="0"/>
              <a:t>OPT</a:t>
            </a:r>
            <a:r>
              <a:rPr spc="10" dirty="0"/>
              <a:t> </a:t>
            </a:r>
            <a:r>
              <a:rPr spc="-10" dirty="0"/>
              <a:t>page </a:t>
            </a:r>
            <a:r>
              <a:rPr spc="-919" dirty="0"/>
              <a:t> </a:t>
            </a:r>
            <a:r>
              <a:rPr spc="-10" dirty="0"/>
              <a:t>replacement</a:t>
            </a:r>
            <a:r>
              <a:rPr dirty="0"/>
              <a:t> </a:t>
            </a:r>
            <a:r>
              <a:rPr spc="-5" dirty="0"/>
              <a:t>algorithms</a:t>
            </a:r>
          </a:p>
        </p:txBody>
      </p:sp>
      <p:sp>
        <p:nvSpPr>
          <p:cNvPr id="3" name="object 3"/>
          <p:cNvSpPr txBox="1"/>
          <p:nvPr/>
        </p:nvSpPr>
        <p:spPr>
          <a:xfrm>
            <a:off x="535940" y="1098549"/>
            <a:ext cx="7327265" cy="878840"/>
          </a:xfrm>
          <a:prstGeom prst="rect">
            <a:avLst/>
          </a:prstGeom>
        </p:spPr>
        <p:txBody>
          <a:bodyPr vert="horz" wrap="square" lIns="0" tIns="12065" rIns="0" bIns="0" rtlCol="0">
            <a:spAutoFit/>
          </a:bodyPr>
          <a:lstStyle/>
          <a:p>
            <a:pPr marL="355600" marR="5080" indent="-343535">
              <a:lnSpc>
                <a:spcPct val="100000"/>
              </a:lnSpc>
              <a:spcBef>
                <a:spcPts val="95"/>
              </a:spcBef>
              <a:buClr>
                <a:srgbClr val="FF0000"/>
              </a:buClr>
              <a:buChar char="•"/>
              <a:tabLst>
                <a:tab pos="356235" algn="l"/>
              </a:tabLst>
            </a:pPr>
            <a:r>
              <a:rPr sz="2800" spc="-10" dirty="0">
                <a:latin typeface="Verdana"/>
                <a:cs typeface="Verdana"/>
              </a:rPr>
              <a:t>Given</a:t>
            </a:r>
            <a:r>
              <a:rPr sz="2800" spc="5" dirty="0">
                <a:latin typeface="Verdana"/>
                <a:cs typeface="Verdana"/>
              </a:rPr>
              <a:t> </a:t>
            </a:r>
            <a:r>
              <a:rPr sz="2800" spc="-10" dirty="0">
                <a:latin typeface="Verdana"/>
                <a:cs typeface="Verdana"/>
              </a:rPr>
              <a:t>page</a:t>
            </a:r>
            <a:r>
              <a:rPr sz="2800" spc="10" dirty="0">
                <a:latin typeface="Verdana"/>
                <a:cs typeface="Verdana"/>
              </a:rPr>
              <a:t> </a:t>
            </a:r>
            <a:r>
              <a:rPr sz="2800" spc="-5" dirty="0">
                <a:latin typeface="Verdana"/>
                <a:cs typeface="Verdana"/>
              </a:rPr>
              <a:t>reference</a:t>
            </a:r>
            <a:r>
              <a:rPr sz="2800" spc="35" dirty="0">
                <a:latin typeface="Verdana"/>
                <a:cs typeface="Verdana"/>
              </a:rPr>
              <a:t> </a:t>
            </a:r>
            <a:r>
              <a:rPr sz="2800" spc="-5" dirty="0">
                <a:latin typeface="Verdana"/>
                <a:cs typeface="Verdana"/>
              </a:rPr>
              <a:t>string: </a:t>
            </a:r>
            <a:r>
              <a:rPr sz="2800" dirty="0">
                <a:latin typeface="Verdana"/>
                <a:cs typeface="Verdana"/>
              </a:rPr>
              <a:t> </a:t>
            </a:r>
            <a:r>
              <a:rPr sz="2800" spc="-10" dirty="0">
                <a:latin typeface="Verdana"/>
                <a:cs typeface="Verdana"/>
              </a:rPr>
              <a:t>1,2,3,4,2,1,5,6,2,1,2,3,7,6,3,2,1,2,3,6</a:t>
            </a:r>
            <a:endParaRPr sz="2800">
              <a:latin typeface="Verdana"/>
              <a:cs typeface="Verdana"/>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lstStyle/>
          <a:p>
            <a:r>
              <a:rPr lang="en-US" dirty="0"/>
              <a:t>Virtual memory</a:t>
            </a:r>
            <a:endParaRPr lang="en-IN" dirty="0"/>
          </a:p>
        </p:txBody>
      </p:sp>
      <p:sp>
        <p:nvSpPr>
          <p:cNvPr id="3" name="Text Placeholder 2"/>
          <p:cNvSpPr>
            <a:spLocks noGrp="1"/>
          </p:cNvSpPr>
          <p:nvPr>
            <p:ph sz="quarter" idx="13"/>
          </p:nvPr>
        </p:nvSpPr>
        <p:spPr>
          <a:xfrm>
            <a:off x="525144" y="1188465"/>
            <a:ext cx="8093710" cy="2462213"/>
          </a:xfrm>
        </p:spPr>
        <p:txBody>
          <a:bodyPr>
            <a:normAutofit lnSpcReduction="10000"/>
          </a:bodyPr>
          <a:lstStyle/>
          <a:p>
            <a:r>
              <a:rPr lang="en-IN" dirty="0">
                <a:hlinkClick r:id="rId2"/>
              </a:rPr>
              <a:t>https://pdos.csail.mit.edu/6.828/2011/readings/i386/s05_02.htm</a:t>
            </a:r>
            <a:endParaRPr lang="en-IN" dirty="0"/>
          </a:p>
          <a:p>
            <a:r>
              <a:rPr lang="en-IN" dirty="0">
                <a:hlinkClick r:id="rId3"/>
              </a:rPr>
              <a:t>https://www.slideserve.com/ayasha/memory-management</a:t>
            </a:r>
            <a:endParaRPr lang="en-IN" dirty="0"/>
          </a:p>
          <a:p>
            <a:r>
              <a:rPr lang="en-IN" dirty="0">
                <a:hlinkClick r:id="rId4"/>
              </a:rPr>
              <a:t>https://tildesites.bowdoin.edu/~allen/courses/cs220/lab7/notes.html#:~:text=Direct%20Mapping&amp;text=The%20%22Tag%22%20field%20of%20the,with%20the%20desired%20memory%20line</a:t>
            </a:r>
            <a:r>
              <a:rPr lang="en-IN" dirty="0"/>
              <a:t>.</a:t>
            </a:r>
          </a:p>
          <a:p>
            <a:endParaRPr lang="en-IN" dirty="0"/>
          </a:p>
        </p:txBody>
      </p:sp>
    </p:spTree>
    <p:extLst>
      <p:ext uri="{BB962C8B-B14F-4D97-AF65-F5344CB8AC3E}">
        <p14:creationId xmlns:p14="http://schemas.microsoft.com/office/powerpoint/2010/main" val="20840958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1589088"/>
            <a:ext cx="78994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6750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210857" cy="720069"/>
          </a:xfrm>
          <a:prstGeom prst="rect">
            <a:avLst/>
          </a:prstGeom>
        </p:spPr>
        <p:txBody>
          <a:bodyPr vert="horz" wrap="square" lIns="0" tIns="12065" rIns="0" bIns="0" rtlCol="0">
            <a:spAutoFit/>
          </a:bodyPr>
          <a:lstStyle/>
          <a:p>
            <a:pPr marL="12700" algn="l">
              <a:lnSpc>
                <a:spcPct val="100000"/>
              </a:lnSpc>
              <a:spcBef>
                <a:spcPts val="95"/>
              </a:spcBef>
            </a:pPr>
            <a:r>
              <a:rPr spc="-10" dirty="0"/>
              <a:t>Memory</a:t>
            </a:r>
            <a:r>
              <a:rPr spc="-25" dirty="0"/>
              <a:t> </a:t>
            </a:r>
            <a:r>
              <a:rPr spc="-10" dirty="0"/>
              <a:t>Hierarchy</a:t>
            </a:r>
          </a:p>
        </p:txBody>
      </p:sp>
      <p:sp>
        <p:nvSpPr>
          <p:cNvPr id="3" name="object 3"/>
          <p:cNvSpPr txBox="1"/>
          <p:nvPr/>
        </p:nvSpPr>
        <p:spPr>
          <a:xfrm>
            <a:off x="535940" y="1939290"/>
            <a:ext cx="6951345" cy="3318510"/>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10" dirty="0">
                <a:latin typeface="Verdana"/>
                <a:cs typeface="Verdana"/>
              </a:rPr>
              <a:t>Registers</a:t>
            </a:r>
            <a:endParaRPr sz="2800" dirty="0">
              <a:latin typeface="Verdana"/>
              <a:cs typeface="Verdana"/>
            </a:endParaRPr>
          </a:p>
          <a:p>
            <a:pPr marL="469900">
              <a:lnSpc>
                <a:spcPct val="100000"/>
              </a:lnSpc>
              <a:spcBef>
                <a:spcPts val="580"/>
              </a:spcBef>
            </a:pPr>
            <a:r>
              <a:rPr sz="2400" spc="-10" dirty="0">
                <a:solidFill>
                  <a:srgbClr val="FF0000"/>
                </a:solidFill>
                <a:latin typeface="Verdana"/>
                <a:cs typeface="Verdana"/>
              </a:rPr>
              <a:t>—</a:t>
            </a:r>
            <a:r>
              <a:rPr sz="2400" spc="-10" dirty="0">
                <a:latin typeface="Verdana"/>
                <a:cs typeface="Verdana"/>
              </a:rPr>
              <a:t>In</a:t>
            </a:r>
            <a:r>
              <a:rPr sz="2400" spc="-30" dirty="0">
                <a:latin typeface="Verdana"/>
                <a:cs typeface="Verdana"/>
              </a:rPr>
              <a:t> </a:t>
            </a:r>
            <a:r>
              <a:rPr sz="2400" dirty="0">
                <a:latin typeface="Verdana"/>
                <a:cs typeface="Verdana"/>
              </a:rPr>
              <a:t>CPU</a:t>
            </a:r>
          </a:p>
          <a:p>
            <a:pPr marL="355600" indent="-343535">
              <a:lnSpc>
                <a:spcPct val="100000"/>
              </a:lnSpc>
              <a:spcBef>
                <a:spcPts val="670"/>
              </a:spcBef>
              <a:buClr>
                <a:srgbClr val="FF0000"/>
              </a:buClr>
              <a:buChar char="•"/>
              <a:tabLst>
                <a:tab pos="356235" algn="l"/>
              </a:tabLst>
            </a:pPr>
            <a:r>
              <a:rPr sz="2800" spc="-5" dirty="0">
                <a:latin typeface="Verdana"/>
                <a:cs typeface="Verdana"/>
              </a:rPr>
              <a:t>Internal</a:t>
            </a:r>
            <a:r>
              <a:rPr sz="2800" dirty="0">
                <a:latin typeface="Verdana"/>
                <a:cs typeface="Verdana"/>
              </a:rPr>
              <a:t> </a:t>
            </a:r>
            <a:r>
              <a:rPr sz="2800" spc="-5" dirty="0">
                <a:latin typeface="Verdana"/>
                <a:cs typeface="Verdana"/>
              </a:rPr>
              <a:t>or </a:t>
            </a:r>
            <a:r>
              <a:rPr sz="2800" spc="-10" dirty="0">
                <a:latin typeface="Verdana"/>
                <a:cs typeface="Verdana"/>
              </a:rPr>
              <a:t>Main</a:t>
            </a:r>
            <a:r>
              <a:rPr sz="2800" spc="25" dirty="0">
                <a:latin typeface="Verdana"/>
                <a:cs typeface="Verdana"/>
              </a:rPr>
              <a:t> </a:t>
            </a:r>
            <a:r>
              <a:rPr sz="2800" spc="-5" dirty="0">
                <a:latin typeface="Verdana"/>
                <a:cs typeface="Verdana"/>
              </a:rPr>
              <a:t>memory</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May</a:t>
            </a:r>
            <a:r>
              <a:rPr sz="2400" spc="-10" dirty="0">
                <a:latin typeface="Verdana"/>
                <a:cs typeface="Verdana"/>
              </a:rPr>
              <a:t> include</a:t>
            </a:r>
            <a:r>
              <a:rPr sz="2400" spc="20" dirty="0">
                <a:latin typeface="Verdana"/>
                <a:cs typeface="Verdana"/>
              </a:rPr>
              <a:t> </a:t>
            </a:r>
            <a:r>
              <a:rPr sz="2400" dirty="0">
                <a:latin typeface="Verdana"/>
                <a:cs typeface="Verdana"/>
              </a:rPr>
              <a:t>one</a:t>
            </a:r>
            <a:r>
              <a:rPr sz="2400" spc="10" dirty="0">
                <a:latin typeface="Verdana"/>
                <a:cs typeface="Verdana"/>
              </a:rPr>
              <a:t> </a:t>
            </a:r>
            <a:r>
              <a:rPr sz="2400" dirty="0">
                <a:latin typeface="Verdana"/>
                <a:cs typeface="Verdana"/>
              </a:rPr>
              <a:t>or more</a:t>
            </a:r>
            <a:r>
              <a:rPr sz="2400" spc="5" dirty="0">
                <a:latin typeface="Verdana"/>
                <a:cs typeface="Verdana"/>
              </a:rPr>
              <a:t> </a:t>
            </a:r>
            <a:r>
              <a:rPr sz="2400" spc="-10" dirty="0">
                <a:latin typeface="Verdana"/>
                <a:cs typeface="Verdana"/>
              </a:rPr>
              <a:t>levels</a:t>
            </a:r>
            <a:r>
              <a:rPr sz="2400" spc="10" dirty="0">
                <a:latin typeface="Verdana"/>
                <a:cs typeface="Verdana"/>
              </a:rPr>
              <a:t> </a:t>
            </a:r>
            <a:r>
              <a:rPr sz="2400" dirty="0">
                <a:latin typeface="Verdana"/>
                <a:cs typeface="Verdana"/>
              </a:rPr>
              <a:t>of</a:t>
            </a:r>
            <a:r>
              <a:rPr sz="2400" spc="15" dirty="0">
                <a:latin typeface="Verdana"/>
                <a:cs typeface="Verdana"/>
              </a:rPr>
              <a:t> </a:t>
            </a:r>
            <a:r>
              <a:rPr sz="2400" spc="-5" dirty="0">
                <a:latin typeface="Verdana"/>
                <a:cs typeface="Verdana"/>
              </a:rPr>
              <a:t>cache</a:t>
            </a:r>
            <a:endParaRPr sz="2400" dirty="0">
              <a:latin typeface="Verdana"/>
              <a:cs typeface="Verdana"/>
            </a:endParaRPr>
          </a:p>
          <a:p>
            <a:pPr marL="469900">
              <a:lnSpc>
                <a:spcPct val="100000"/>
              </a:lnSpc>
              <a:spcBef>
                <a:spcPts val="580"/>
              </a:spcBef>
            </a:pPr>
            <a:r>
              <a:rPr sz="2400" dirty="0">
                <a:solidFill>
                  <a:srgbClr val="FF0000"/>
                </a:solidFill>
                <a:latin typeface="Verdana"/>
                <a:cs typeface="Verdana"/>
              </a:rPr>
              <a:t>—</a:t>
            </a:r>
            <a:r>
              <a:rPr sz="2400" dirty="0">
                <a:latin typeface="Verdana"/>
                <a:cs typeface="Verdana"/>
              </a:rPr>
              <a:t>“RAM”</a:t>
            </a:r>
          </a:p>
          <a:p>
            <a:pPr marL="355600" indent="-343535">
              <a:lnSpc>
                <a:spcPct val="100000"/>
              </a:lnSpc>
              <a:spcBef>
                <a:spcPts val="670"/>
              </a:spcBef>
              <a:buClr>
                <a:srgbClr val="FF0000"/>
              </a:buClr>
              <a:buChar char="•"/>
              <a:tabLst>
                <a:tab pos="356235" algn="l"/>
              </a:tabLst>
            </a:pPr>
            <a:r>
              <a:rPr sz="2800" spc="-10" dirty="0">
                <a:latin typeface="Verdana"/>
                <a:cs typeface="Verdana"/>
              </a:rPr>
              <a:t>External</a:t>
            </a:r>
            <a:r>
              <a:rPr sz="2800" dirty="0">
                <a:latin typeface="Verdana"/>
                <a:cs typeface="Verdana"/>
              </a:rPr>
              <a:t> </a:t>
            </a:r>
            <a:r>
              <a:rPr sz="2800" spc="-5" dirty="0">
                <a:latin typeface="Verdana"/>
                <a:cs typeface="Verdana"/>
              </a:rPr>
              <a:t>memory</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Backing store</a:t>
            </a:r>
            <a:endParaRPr sz="2400" dirty="0">
              <a:latin typeface="Verdana"/>
              <a:cs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F3305182-342E-B344-FF9B-445045925010}"/>
              </a:ext>
            </a:extLst>
          </p:cNvPr>
          <p:cNvSpPr>
            <a:spLocks noGrp="1"/>
          </p:cNvSpPr>
          <p:nvPr>
            <p:ph sz="quarter" idx="13"/>
          </p:nvPr>
        </p:nvSpPr>
        <p:spPr>
          <a:xfrm>
            <a:off x="457200" y="304800"/>
            <a:ext cx="8093710" cy="6740307"/>
          </a:xfrm>
        </p:spPr>
        <p:txBody>
          <a:bodyPr>
            <a:normAutofit/>
          </a:bodyPr>
          <a:lstStyle/>
          <a:p>
            <a:pPr marL="285750" indent="-285750">
              <a:buFont typeface="Arial" panose="020B0604020202020204" pitchFamily="34" charset="0"/>
              <a:buChar char="•"/>
            </a:pPr>
            <a:r>
              <a:rPr lang="en-US" sz="1800" b="0" i="0" dirty="0">
                <a:solidFill>
                  <a:srgbClr val="242021"/>
                </a:solidFill>
                <a:effectLst/>
                <a:latin typeface="TimesTenLTStd-Roman"/>
              </a:rPr>
              <a:t>there is a trade-off among the three key characteristics of memory</a:t>
            </a:r>
            <a:r>
              <a:rPr lang="en-US" sz="1800" b="1" i="0" dirty="0">
                <a:solidFill>
                  <a:srgbClr val="242021"/>
                </a:solidFill>
                <a:effectLst/>
                <a:latin typeface="TimesTenLTStd-Roman"/>
              </a:rPr>
              <a:t>: capacity, access time, and cost</a:t>
            </a:r>
            <a:r>
              <a:rPr lang="en-US" sz="1800" b="0" i="0" dirty="0">
                <a:solidFill>
                  <a:srgbClr val="242021"/>
                </a:solidFill>
                <a:effectLst/>
                <a:latin typeface="TimesTenLTStd-Roman"/>
              </a:rPr>
              <a:t>. </a:t>
            </a:r>
          </a:p>
          <a:p>
            <a:pPr marL="285750" indent="-285750">
              <a:buFont typeface="Arial" panose="020B0604020202020204" pitchFamily="34" charset="0"/>
              <a:buChar char="•"/>
            </a:pPr>
            <a:r>
              <a:rPr lang="en-US" sz="1800" b="0" i="0" dirty="0">
                <a:solidFill>
                  <a:srgbClr val="242021"/>
                </a:solidFill>
                <a:effectLst/>
                <a:latin typeface="TimesTenLTStd-Roman"/>
              </a:rPr>
              <a:t>A variety of technologies are used to implement memory systems, and across this spectrum of technologies, the following relationships hold:</a:t>
            </a:r>
          </a:p>
          <a:p>
            <a:pPr algn="ctr"/>
            <a:r>
              <a:rPr lang="en-US" sz="1800" b="0" i="0" dirty="0">
                <a:solidFill>
                  <a:srgbClr val="007367"/>
                </a:solidFill>
                <a:effectLst/>
                <a:latin typeface="MathematicalPiLTStd"/>
              </a:rPr>
              <a:t>■ </a:t>
            </a:r>
            <a:r>
              <a:rPr lang="en-US" sz="1800" b="0" i="0" dirty="0">
                <a:solidFill>
                  <a:srgbClr val="242021"/>
                </a:solidFill>
                <a:effectLst/>
                <a:latin typeface="TimesTenLTStd-Roman"/>
              </a:rPr>
              <a:t>Faster access time, greater cost per bit;</a:t>
            </a:r>
          </a:p>
          <a:p>
            <a:pPr algn="ctr"/>
            <a:r>
              <a:rPr lang="en-US" sz="1800" b="0" i="0" dirty="0">
                <a:solidFill>
                  <a:srgbClr val="007367"/>
                </a:solidFill>
                <a:effectLst/>
                <a:latin typeface="MathematicalPiLTStd"/>
              </a:rPr>
              <a:t>■ </a:t>
            </a:r>
            <a:r>
              <a:rPr lang="en-US" sz="1800" b="0" i="0" dirty="0">
                <a:solidFill>
                  <a:srgbClr val="242021"/>
                </a:solidFill>
                <a:effectLst/>
                <a:latin typeface="TimesTenLTStd-Roman"/>
              </a:rPr>
              <a:t>Greater capacity, smaller cost per bit;</a:t>
            </a:r>
          </a:p>
          <a:p>
            <a:pPr algn="ctr"/>
            <a:r>
              <a:rPr lang="en-US" sz="1800" b="0" i="0" dirty="0">
                <a:solidFill>
                  <a:srgbClr val="007367"/>
                </a:solidFill>
                <a:effectLst/>
                <a:latin typeface="MathematicalPiLTStd"/>
              </a:rPr>
              <a:t>■ </a:t>
            </a:r>
            <a:r>
              <a:rPr lang="en-US" sz="1800" b="0" i="0" dirty="0">
                <a:solidFill>
                  <a:srgbClr val="242021"/>
                </a:solidFill>
                <a:effectLst/>
                <a:latin typeface="TimesTenLTStd-Roman"/>
              </a:rPr>
              <a:t>Greater capacity, slower access time</a:t>
            </a:r>
            <a:r>
              <a:rPr lang="en-US" dirty="0"/>
              <a:t> </a:t>
            </a:r>
          </a:p>
          <a:p>
            <a:pPr algn="ctr"/>
            <a:endParaRPr lang="en-US" dirty="0"/>
          </a:p>
          <a:p>
            <a:pPr algn="just"/>
            <a:endParaRPr lang="en-US" dirty="0"/>
          </a:p>
          <a:p>
            <a:pPr algn="ctr"/>
            <a:endParaRPr lang="en-US" dirty="0"/>
          </a:p>
          <a:p>
            <a:r>
              <a:rPr lang="en-US" sz="1800" b="1" dirty="0">
                <a:solidFill>
                  <a:srgbClr val="242021"/>
                </a:solidFill>
                <a:latin typeface="TimesTenLTStd-Bold"/>
              </a:rPr>
              <a:t>M</a:t>
            </a:r>
            <a:r>
              <a:rPr lang="en-US" sz="1800" b="1" i="0" dirty="0">
                <a:solidFill>
                  <a:srgbClr val="242021"/>
                </a:solidFill>
                <a:effectLst/>
                <a:latin typeface="TimesTenLTStd-Bold"/>
              </a:rPr>
              <a:t>emory hierarchy</a:t>
            </a:r>
            <a:r>
              <a:rPr lang="en-US" sz="1800" dirty="0">
                <a:solidFill>
                  <a:srgbClr val="242021"/>
                </a:solidFill>
                <a:latin typeface="TimesTenLTStd-Roman"/>
              </a:rPr>
              <a:t>-</a:t>
            </a:r>
          </a:p>
          <a:p>
            <a:r>
              <a:rPr lang="en-US" sz="1800" b="0" i="0" dirty="0">
                <a:solidFill>
                  <a:srgbClr val="242021"/>
                </a:solidFill>
                <a:effectLst/>
                <a:latin typeface="TimesTenLTStd-Roman"/>
              </a:rPr>
              <a:t>As one goes down the hierarchy, the following occur:</a:t>
            </a:r>
          </a:p>
          <a:p>
            <a:pPr algn="ctr"/>
            <a:r>
              <a:rPr lang="en-US" sz="1800" b="1" i="0" dirty="0">
                <a:solidFill>
                  <a:srgbClr val="007367"/>
                </a:solidFill>
                <a:effectLst/>
                <a:latin typeface="TimesTenLTStd-Bold"/>
              </a:rPr>
              <a:t>a. </a:t>
            </a:r>
            <a:r>
              <a:rPr lang="en-US" sz="1800" b="0" i="0" dirty="0">
                <a:solidFill>
                  <a:srgbClr val="242021"/>
                </a:solidFill>
                <a:effectLst/>
                <a:latin typeface="TimesTenLTStd-Roman"/>
              </a:rPr>
              <a:t>Decreasing cost per bit;</a:t>
            </a:r>
          </a:p>
          <a:p>
            <a:pPr algn="ctr"/>
            <a:r>
              <a:rPr lang="en-US" sz="1800" b="1" i="0" dirty="0">
                <a:solidFill>
                  <a:srgbClr val="007367"/>
                </a:solidFill>
                <a:effectLst/>
                <a:latin typeface="TimesTenLTStd-Bold"/>
              </a:rPr>
              <a:t>b. </a:t>
            </a:r>
            <a:r>
              <a:rPr lang="en-US" sz="1800" b="0" i="0" dirty="0">
                <a:solidFill>
                  <a:srgbClr val="242021"/>
                </a:solidFill>
                <a:effectLst/>
                <a:latin typeface="TimesTenLTStd-Roman"/>
              </a:rPr>
              <a:t>Increasing capacity;</a:t>
            </a:r>
          </a:p>
          <a:p>
            <a:pPr algn="ctr"/>
            <a:r>
              <a:rPr lang="en-US" sz="1800" b="1" i="0" dirty="0">
                <a:solidFill>
                  <a:srgbClr val="007367"/>
                </a:solidFill>
                <a:effectLst/>
                <a:latin typeface="TimesTenLTStd-Bold"/>
              </a:rPr>
              <a:t>c. </a:t>
            </a:r>
            <a:r>
              <a:rPr lang="en-US" sz="1800" b="0" i="0" dirty="0">
                <a:solidFill>
                  <a:srgbClr val="242021"/>
                </a:solidFill>
                <a:effectLst/>
                <a:latin typeface="TimesTenLTStd-Roman"/>
              </a:rPr>
              <a:t>Increasing access time;</a:t>
            </a:r>
          </a:p>
          <a:p>
            <a:pPr algn="ctr"/>
            <a:r>
              <a:rPr lang="en-US" sz="1800" b="1" i="0" dirty="0">
                <a:solidFill>
                  <a:srgbClr val="007367"/>
                </a:solidFill>
                <a:effectLst/>
                <a:latin typeface="TimesTenLTStd-Bold"/>
              </a:rPr>
              <a:t>d. </a:t>
            </a:r>
            <a:r>
              <a:rPr lang="en-US" sz="1800" b="0" i="0" dirty="0">
                <a:solidFill>
                  <a:srgbClr val="242021"/>
                </a:solidFill>
                <a:effectLst/>
                <a:latin typeface="TimesTenLTStd-Roman"/>
              </a:rPr>
              <a:t>Decreasing frequency of access of the memory by the processor.</a:t>
            </a:r>
            <a:r>
              <a:rPr lang="en-US" dirty="0"/>
              <a:t> </a:t>
            </a:r>
            <a:endParaRPr lang="en-IN" dirty="0"/>
          </a:p>
        </p:txBody>
      </p:sp>
    </p:spTree>
    <p:extLst>
      <p:ext uri="{BB962C8B-B14F-4D97-AF65-F5344CB8AC3E}">
        <p14:creationId xmlns:p14="http://schemas.microsoft.com/office/powerpoint/2010/main" val="269195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2134235" cy="452120"/>
          </a:xfrm>
          <a:prstGeom prst="rect">
            <a:avLst/>
          </a:prstGeom>
        </p:spPr>
        <p:txBody>
          <a:bodyPr vert="horz" wrap="square" lIns="0" tIns="12065" rIns="0" bIns="0" rtlCol="0">
            <a:spAutoFit/>
          </a:bodyPr>
          <a:lstStyle/>
          <a:p>
            <a:pPr marL="12700">
              <a:lnSpc>
                <a:spcPct val="100000"/>
              </a:lnSpc>
              <a:spcBef>
                <a:spcPts val="95"/>
              </a:spcBef>
            </a:pPr>
            <a:r>
              <a:rPr spc="-10" dirty="0"/>
              <a:t>SYLLABUS</a:t>
            </a:r>
          </a:p>
        </p:txBody>
      </p:sp>
      <p:sp>
        <p:nvSpPr>
          <p:cNvPr id="3" name="object 3"/>
          <p:cNvSpPr txBox="1"/>
          <p:nvPr/>
        </p:nvSpPr>
        <p:spPr>
          <a:xfrm>
            <a:off x="535940" y="1282953"/>
            <a:ext cx="5668645" cy="903605"/>
          </a:xfrm>
          <a:prstGeom prst="rect">
            <a:avLst/>
          </a:prstGeom>
        </p:spPr>
        <p:txBody>
          <a:bodyPr vert="horz" wrap="square" lIns="0" tIns="12700" rIns="0" bIns="0" rtlCol="0">
            <a:spAutoFit/>
          </a:bodyPr>
          <a:lstStyle/>
          <a:p>
            <a:pPr marL="12700">
              <a:lnSpc>
                <a:spcPct val="100000"/>
              </a:lnSpc>
              <a:spcBef>
                <a:spcPts val="100"/>
              </a:spcBef>
            </a:pPr>
            <a:r>
              <a:rPr sz="1800" spc="-5" dirty="0">
                <a:latin typeface="Verdana"/>
                <a:cs typeface="Verdana"/>
              </a:rPr>
              <a:t>Characteristics </a:t>
            </a:r>
            <a:r>
              <a:rPr sz="1800" dirty="0">
                <a:latin typeface="Verdana"/>
                <a:cs typeface="Verdana"/>
              </a:rPr>
              <a:t>of</a:t>
            </a:r>
            <a:r>
              <a:rPr sz="1800" spc="-5" dirty="0">
                <a:latin typeface="Verdana"/>
                <a:cs typeface="Verdana"/>
              </a:rPr>
              <a:t> </a:t>
            </a:r>
            <a:r>
              <a:rPr sz="1800" dirty="0">
                <a:latin typeface="Verdana"/>
                <a:cs typeface="Verdana"/>
              </a:rPr>
              <a:t>memory</a:t>
            </a:r>
            <a:r>
              <a:rPr sz="1800" spc="-15" dirty="0">
                <a:latin typeface="Verdana"/>
                <a:cs typeface="Verdana"/>
              </a:rPr>
              <a:t> </a:t>
            </a:r>
            <a:r>
              <a:rPr sz="1800" spc="-5" dirty="0">
                <a:latin typeface="Verdana"/>
                <a:cs typeface="Verdana"/>
              </a:rPr>
              <a:t>system</a:t>
            </a:r>
            <a:r>
              <a:rPr sz="1800" spc="5" dirty="0">
                <a:latin typeface="Verdana"/>
                <a:cs typeface="Verdana"/>
              </a:rPr>
              <a:t> </a:t>
            </a:r>
            <a:r>
              <a:rPr sz="1800" dirty="0">
                <a:latin typeface="Verdana"/>
                <a:cs typeface="Verdana"/>
              </a:rPr>
              <a:t>and</a:t>
            </a:r>
            <a:r>
              <a:rPr sz="1800" spc="-10" dirty="0">
                <a:latin typeface="Verdana"/>
                <a:cs typeface="Verdana"/>
              </a:rPr>
              <a:t> </a:t>
            </a:r>
            <a:r>
              <a:rPr sz="1800" spc="-25" dirty="0">
                <a:latin typeface="Verdana"/>
                <a:cs typeface="Verdana"/>
              </a:rPr>
              <a:t>hierarchy,</a:t>
            </a:r>
            <a:endParaRPr sz="1800" dirty="0">
              <a:latin typeface="Verdana"/>
              <a:cs typeface="Verdana"/>
            </a:endParaRPr>
          </a:p>
          <a:p>
            <a:pPr>
              <a:lnSpc>
                <a:spcPct val="100000"/>
              </a:lnSpc>
              <a:spcBef>
                <a:spcPts val="40"/>
              </a:spcBef>
            </a:pPr>
            <a:endParaRPr sz="2100" dirty="0">
              <a:latin typeface="Verdana"/>
              <a:cs typeface="Verdana"/>
            </a:endParaRPr>
          </a:p>
          <a:p>
            <a:pPr marL="12700">
              <a:lnSpc>
                <a:spcPct val="100000"/>
              </a:lnSpc>
            </a:pPr>
            <a:r>
              <a:rPr sz="1800" dirty="0">
                <a:latin typeface="Verdana"/>
                <a:cs typeface="Verdana"/>
              </a:rPr>
              <a:t>Main</a:t>
            </a:r>
            <a:r>
              <a:rPr sz="1800" spc="-25" dirty="0">
                <a:latin typeface="Verdana"/>
                <a:cs typeface="Verdana"/>
              </a:rPr>
              <a:t> </a:t>
            </a:r>
            <a:r>
              <a:rPr sz="1800" dirty="0">
                <a:latin typeface="Verdana"/>
                <a:cs typeface="Verdana"/>
              </a:rPr>
              <a:t>memory</a:t>
            </a:r>
            <a:r>
              <a:rPr sz="1800" spc="-30" dirty="0">
                <a:latin typeface="Verdana"/>
                <a:cs typeface="Verdana"/>
              </a:rPr>
              <a:t> </a:t>
            </a:r>
            <a:r>
              <a:rPr sz="1800" dirty="0">
                <a:latin typeface="Verdana"/>
                <a:cs typeface="Verdana"/>
              </a:rPr>
              <a:t>,ROM,</a:t>
            </a:r>
            <a:r>
              <a:rPr sz="1800" spc="-20" dirty="0">
                <a:latin typeface="Verdana"/>
                <a:cs typeface="Verdana"/>
              </a:rPr>
              <a:t> </a:t>
            </a:r>
            <a:r>
              <a:rPr sz="1800" spc="-40" dirty="0">
                <a:latin typeface="Verdana"/>
                <a:cs typeface="Verdana"/>
              </a:rPr>
              <a:t>Types</a:t>
            </a:r>
            <a:r>
              <a:rPr sz="1800" spc="5" dirty="0">
                <a:latin typeface="Verdana"/>
                <a:cs typeface="Verdana"/>
              </a:rPr>
              <a:t> </a:t>
            </a:r>
            <a:r>
              <a:rPr sz="1800" dirty="0">
                <a:latin typeface="Verdana"/>
                <a:cs typeface="Verdana"/>
              </a:rPr>
              <a:t>of</a:t>
            </a:r>
            <a:r>
              <a:rPr sz="1800" spc="-10" dirty="0">
                <a:latin typeface="Verdana"/>
                <a:cs typeface="Verdana"/>
              </a:rPr>
              <a:t> </a:t>
            </a:r>
            <a:r>
              <a:rPr sz="1800" spc="-5" dirty="0">
                <a:latin typeface="Verdana"/>
                <a:cs typeface="Verdana"/>
              </a:rPr>
              <a:t>ROM,</a:t>
            </a:r>
            <a:r>
              <a:rPr sz="1800" spc="-25" dirty="0">
                <a:latin typeface="Verdana"/>
                <a:cs typeface="Verdana"/>
              </a:rPr>
              <a:t> </a:t>
            </a:r>
            <a:r>
              <a:rPr sz="1800" spc="-5" dirty="0">
                <a:latin typeface="Verdana"/>
                <a:cs typeface="Verdana"/>
              </a:rPr>
              <a:t>RAM,</a:t>
            </a:r>
            <a:endParaRPr sz="1800" dirty="0">
              <a:latin typeface="Verdana"/>
              <a:cs typeface="Verdana"/>
            </a:endParaRPr>
          </a:p>
        </p:txBody>
      </p:sp>
      <p:sp>
        <p:nvSpPr>
          <p:cNvPr id="4" name="object 4"/>
          <p:cNvSpPr txBox="1"/>
          <p:nvPr/>
        </p:nvSpPr>
        <p:spPr>
          <a:xfrm>
            <a:off x="7075169" y="3094101"/>
            <a:ext cx="148463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Verdana"/>
                <a:cs typeface="Verdana"/>
              </a:rPr>
              <a:t>Replacement</a:t>
            </a:r>
            <a:endParaRPr sz="1800">
              <a:latin typeface="Verdana"/>
              <a:cs typeface="Verdana"/>
            </a:endParaRPr>
          </a:p>
        </p:txBody>
      </p:sp>
      <p:sp>
        <p:nvSpPr>
          <p:cNvPr id="5" name="object 5"/>
          <p:cNvSpPr txBox="1"/>
          <p:nvPr/>
        </p:nvSpPr>
        <p:spPr>
          <a:xfrm>
            <a:off x="535940" y="2490342"/>
            <a:ext cx="6539865" cy="2604770"/>
          </a:xfrm>
          <a:prstGeom prst="rect">
            <a:avLst/>
          </a:prstGeom>
        </p:spPr>
        <p:txBody>
          <a:bodyPr vert="horz" wrap="square" lIns="0" tIns="12700" rIns="0" bIns="0" rtlCol="0">
            <a:spAutoFit/>
          </a:bodyPr>
          <a:lstStyle/>
          <a:p>
            <a:pPr marL="12700">
              <a:lnSpc>
                <a:spcPct val="100000"/>
              </a:lnSpc>
              <a:spcBef>
                <a:spcPts val="100"/>
              </a:spcBef>
            </a:pPr>
            <a:r>
              <a:rPr sz="1800" dirty="0">
                <a:latin typeface="Verdana"/>
                <a:cs typeface="Verdana"/>
              </a:rPr>
              <a:t>SRAM,</a:t>
            </a:r>
            <a:r>
              <a:rPr sz="1800" spc="-25" dirty="0">
                <a:latin typeface="Verdana"/>
                <a:cs typeface="Verdana"/>
              </a:rPr>
              <a:t> </a:t>
            </a:r>
            <a:r>
              <a:rPr sz="1800" spc="-5" dirty="0">
                <a:latin typeface="Verdana"/>
                <a:cs typeface="Verdana"/>
              </a:rPr>
              <a:t>DRAM,</a:t>
            </a:r>
            <a:r>
              <a:rPr sz="1800" spc="-25" dirty="0">
                <a:latin typeface="Verdana"/>
                <a:cs typeface="Verdana"/>
              </a:rPr>
              <a:t> </a:t>
            </a:r>
            <a:r>
              <a:rPr sz="1800" dirty="0">
                <a:latin typeface="Verdana"/>
                <a:cs typeface="Verdana"/>
              </a:rPr>
              <a:t>Flash</a:t>
            </a:r>
            <a:r>
              <a:rPr sz="1800" spc="-5" dirty="0">
                <a:latin typeface="Verdana"/>
                <a:cs typeface="Verdana"/>
              </a:rPr>
              <a:t> </a:t>
            </a:r>
            <a:r>
              <a:rPr sz="1800" spc="-25" dirty="0">
                <a:latin typeface="Verdana"/>
                <a:cs typeface="Verdana"/>
              </a:rPr>
              <a:t>memory, </a:t>
            </a:r>
            <a:r>
              <a:rPr sz="1800" dirty="0">
                <a:latin typeface="Verdana"/>
                <a:cs typeface="Verdana"/>
              </a:rPr>
              <a:t>High</a:t>
            </a:r>
            <a:r>
              <a:rPr sz="1800" spc="-5" dirty="0">
                <a:latin typeface="Verdana"/>
                <a:cs typeface="Verdana"/>
              </a:rPr>
              <a:t> speed</a:t>
            </a:r>
            <a:r>
              <a:rPr sz="1800" spc="15" dirty="0">
                <a:latin typeface="Verdana"/>
                <a:cs typeface="Verdana"/>
              </a:rPr>
              <a:t> </a:t>
            </a:r>
            <a:r>
              <a:rPr sz="1800" dirty="0">
                <a:latin typeface="Verdana"/>
                <a:cs typeface="Verdana"/>
              </a:rPr>
              <a:t>memories</a:t>
            </a:r>
          </a:p>
          <a:p>
            <a:pPr marL="12700" marR="271780">
              <a:lnSpc>
                <a:spcPct val="200000"/>
              </a:lnSpc>
              <a:spcBef>
                <a:spcPts val="434"/>
              </a:spcBef>
              <a:tabLst>
                <a:tab pos="989330" algn="l"/>
                <a:tab pos="2190750" algn="l"/>
                <a:tab pos="4010660" algn="l"/>
                <a:tab pos="5199380" algn="l"/>
              </a:tabLst>
            </a:pPr>
            <a:r>
              <a:rPr sz="1800" spc="-25" dirty="0">
                <a:latin typeface="Verdana"/>
                <a:cs typeface="Verdana"/>
              </a:rPr>
              <a:t>Ca</a:t>
            </a:r>
            <a:r>
              <a:rPr sz="1800" spc="-30" dirty="0">
                <a:latin typeface="Verdana"/>
                <a:cs typeface="Verdana"/>
              </a:rPr>
              <a:t>c</a:t>
            </a:r>
            <a:r>
              <a:rPr sz="1800" spc="-15" dirty="0">
                <a:latin typeface="Verdana"/>
                <a:cs typeface="Verdana"/>
              </a:rPr>
              <a:t>h</a:t>
            </a:r>
            <a:r>
              <a:rPr sz="1800" dirty="0">
                <a:latin typeface="Verdana"/>
                <a:cs typeface="Verdana"/>
              </a:rPr>
              <a:t>e	</a:t>
            </a:r>
            <a:r>
              <a:rPr sz="1800" spc="-20" dirty="0">
                <a:latin typeface="Verdana"/>
                <a:cs typeface="Verdana"/>
              </a:rPr>
              <a:t>M</a:t>
            </a:r>
            <a:r>
              <a:rPr sz="1800" spc="-30" dirty="0">
                <a:latin typeface="Verdana"/>
                <a:cs typeface="Verdana"/>
              </a:rPr>
              <a:t>e</a:t>
            </a:r>
            <a:r>
              <a:rPr sz="1800" spc="-15" dirty="0">
                <a:latin typeface="Verdana"/>
                <a:cs typeface="Verdana"/>
              </a:rPr>
              <a:t>m</a:t>
            </a:r>
            <a:r>
              <a:rPr sz="1800" spc="-30" dirty="0">
                <a:latin typeface="Verdana"/>
                <a:cs typeface="Verdana"/>
              </a:rPr>
              <a:t>o</a:t>
            </a:r>
            <a:r>
              <a:rPr sz="1800" spc="-25" dirty="0">
                <a:latin typeface="Verdana"/>
                <a:cs typeface="Verdana"/>
              </a:rPr>
              <a:t>r</a:t>
            </a:r>
            <a:r>
              <a:rPr sz="1800" dirty="0">
                <a:latin typeface="Verdana"/>
                <a:cs typeface="Verdana"/>
              </a:rPr>
              <a:t>y	</a:t>
            </a:r>
            <a:r>
              <a:rPr sz="1800" spc="-30" dirty="0">
                <a:latin typeface="Verdana"/>
                <a:cs typeface="Verdana"/>
              </a:rPr>
              <a:t>O</a:t>
            </a:r>
            <a:r>
              <a:rPr sz="1800" spc="-25" dirty="0">
                <a:latin typeface="Verdana"/>
                <a:cs typeface="Verdana"/>
              </a:rPr>
              <a:t>r</a:t>
            </a:r>
            <a:r>
              <a:rPr sz="1800" spc="-30" dirty="0">
                <a:latin typeface="Verdana"/>
                <a:cs typeface="Verdana"/>
              </a:rPr>
              <a:t>g</a:t>
            </a:r>
            <a:r>
              <a:rPr sz="1800" spc="-25" dirty="0">
                <a:latin typeface="Verdana"/>
                <a:cs typeface="Verdana"/>
              </a:rPr>
              <a:t>an</a:t>
            </a:r>
            <a:r>
              <a:rPr sz="1800" spc="-15" dirty="0">
                <a:latin typeface="Verdana"/>
                <a:cs typeface="Verdana"/>
              </a:rPr>
              <a:t>i</a:t>
            </a:r>
            <a:r>
              <a:rPr sz="1800" spc="-10" dirty="0">
                <a:latin typeface="Verdana"/>
                <a:cs typeface="Verdana"/>
              </a:rPr>
              <a:t>z</a:t>
            </a:r>
            <a:r>
              <a:rPr sz="1800" spc="-25" dirty="0">
                <a:latin typeface="Verdana"/>
                <a:cs typeface="Verdana"/>
              </a:rPr>
              <a:t>a</a:t>
            </a:r>
            <a:r>
              <a:rPr sz="1800" spc="-30" dirty="0">
                <a:latin typeface="Verdana"/>
                <a:cs typeface="Verdana"/>
              </a:rPr>
              <a:t>t</a:t>
            </a:r>
            <a:r>
              <a:rPr sz="1800" spc="-15" dirty="0">
                <a:latin typeface="Verdana"/>
                <a:cs typeface="Verdana"/>
              </a:rPr>
              <a:t>i</a:t>
            </a:r>
            <a:r>
              <a:rPr sz="1800" spc="-30" dirty="0">
                <a:latin typeface="Verdana"/>
                <a:cs typeface="Verdana"/>
              </a:rPr>
              <a:t>o</a:t>
            </a:r>
            <a:r>
              <a:rPr sz="1800" spc="-25" dirty="0">
                <a:latin typeface="Verdana"/>
                <a:cs typeface="Verdana"/>
              </a:rPr>
              <a:t>n</a:t>
            </a:r>
            <a:r>
              <a:rPr sz="1800" dirty="0">
                <a:latin typeface="Verdana"/>
                <a:cs typeface="Verdana"/>
              </a:rPr>
              <a:t>:	</a:t>
            </a:r>
            <a:r>
              <a:rPr sz="1800" spc="-20" dirty="0">
                <a:latin typeface="Verdana"/>
                <a:cs typeface="Verdana"/>
              </a:rPr>
              <a:t>Ad</a:t>
            </a:r>
            <a:r>
              <a:rPr sz="1800" spc="-30" dirty="0">
                <a:latin typeface="Verdana"/>
                <a:cs typeface="Verdana"/>
              </a:rPr>
              <a:t>d</a:t>
            </a:r>
            <a:r>
              <a:rPr sz="1800" spc="-15" dirty="0">
                <a:latin typeface="Verdana"/>
                <a:cs typeface="Verdana"/>
              </a:rPr>
              <a:t>r</a:t>
            </a:r>
            <a:r>
              <a:rPr sz="1800" spc="-30" dirty="0">
                <a:latin typeface="Verdana"/>
                <a:cs typeface="Verdana"/>
              </a:rPr>
              <a:t>e</a:t>
            </a:r>
            <a:r>
              <a:rPr sz="1800" spc="-15" dirty="0">
                <a:latin typeface="Verdana"/>
                <a:cs typeface="Verdana"/>
              </a:rPr>
              <a:t>s</a:t>
            </a:r>
            <a:r>
              <a:rPr sz="1800" dirty="0">
                <a:latin typeface="Verdana"/>
                <a:cs typeface="Verdana"/>
              </a:rPr>
              <a:t>s	</a:t>
            </a:r>
            <a:r>
              <a:rPr sz="1800" spc="-25" dirty="0">
                <a:latin typeface="Verdana"/>
                <a:cs typeface="Verdana"/>
              </a:rPr>
              <a:t>m</a:t>
            </a:r>
            <a:r>
              <a:rPr sz="1800" spc="-15" dirty="0">
                <a:latin typeface="Verdana"/>
                <a:cs typeface="Verdana"/>
              </a:rPr>
              <a:t>a</a:t>
            </a:r>
            <a:r>
              <a:rPr sz="1800" spc="-20" dirty="0">
                <a:latin typeface="Verdana"/>
                <a:cs typeface="Verdana"/>
              </a:rPr>
              <a:t>p</a:t>
            </a:r>
            <a:r>
              <a:rPr sz="1800" spc="-30" dirty="0">
                <a:latin typeface="Verdana"/>
                <a:cs typeface="Verdana"/>
              </a:rPr>
              <a:t>p</a:t>
            </a:r>
            <a:r>
              <a:rPr sz="1800" spc="-15" dirty="0">
                <a:latin typeface="Verdana"/>
                <a:cs typeface="Verdana"/>
              </a:rPr>
              <a:t>in</a:t>
            </a:r>
            <a:r>
              <a:rPr sz="1800" spc="-30" dirty="0">
                <a:latin typeface="Verdana"/>
                <a:cs typeface="Verdana"/>
              </a:rPr>
              <a:t>g</a:t>
            </a:r>
            <a:r>
              <a:rPr sz="1800" dirty="0">
                <a:latin typeface="Verdana"/>
                <a:cs typeface="Verdana"/>
              </a:rPr>
              <a:t>,  </a:t>
            </a:r>
            <a:r>
              <a:rPr sz="1800" spc="-25" dirty="0">
                <a:latin typeface="Verdana"/>
                <a:cs typeface="Verdana"/>
              </a:rPr>
              <a:t>Algorithms</a:t>
            </a:r>
            <a:endParaRPr sz="1800" dirty="0">
              <a:latin typeface="Verdana"/>
              <a:cs typeface="Verdana"/>
            </a:endParaRPr>
          </a:p>
          <a:p>
            <a:pPr marL="12700" marR="5080">
              <a:lnSpc>
                <a:spcPct val="200100"/>
              </a:lnSpc>
              <a:spcBef>
                <a:spcPts val="425"/>
              </a:spcBef>
              <a:tabLst>
                <a:tab pos="954405" algn="l"/>
                <a:tab pos="2481580" algn="l"/>
                <a:tab pos="3319779" algn="l"/>
                <a:tab pos="4565650" algn="l"/>
                <a:tab pos="6108065" algn="l"/>
              </a:tabLst>
            </a:pPr>
            <a:r>
              <a:rPr sz="1800" spc="-25" dirty="0">
                <a:latin typeface="Verdana"/>
                <a:cs typeface="Verdana"/>
              </a:rPr>
              <a:t>Ca</a:t>
            </a:r>
            <a:r>
              <a:rPr sz="1800" spc="-30" dirty="0">
                <a:latin typeface="Verdana"/>
                <a:cs typeface="Verdana"/>
              </a:rPr>
              <a:t>c</a:t>
            </a:r>
            <a:r>
              <a:rPr sz="1800" spc="-15" dirty="0">
                <a:latin typeface="Verdana"/>
                <a:cs typeface="Verdana"/>
              </a:rPr>
              <a:t>h</a:t>
            </a:r>
            <a:r>
              <a:rPr sz="1800" dirty="0">
                <a:latin typeface="Verdana"/>
                <a:cs typeface="Verdana"/>
              </a:rPr>
              <a:t>e	</a:t>
            </a:r>
            <a:r>
              <a:rPr sz="1800" spc="-25" dirty="0">
                <a:latin typeface="Verdana"/>
                <a:cs typeface="Verdana"/>
              </a:rPr>
              <a:t>C</a:t>
            </a:r>
            <a:r>
              <a:rPr sz="1800" spc="-30" dirty="0">
                <a:latin typeface="Verdana"/>
                <a:cs typeface="Verdana"/>
              </a:rPr>
              <a:t>o</a:t>
            </a:r>
            <a:r>
              <a:rPr sz="1800" spc="-15" dirty="0">
                <a:latin typeface="Verdana"/>
                <a:cs typeface="Verdana"/>
              </a:rPr>
              <a:t>h</a:t>
            </a:r>
            <a:r>
              <a:rPr sz="1800" spc="-20" dirty="0">
                <a:latin typeface="Verdana"/>
                <a:cs typeface="Verdana"/>
              </a:rPr>
              <a:t>e</a:t>
            </a:r>
            <a:r>
              <a:rPr sz="1800" spc="-25" dirty="0">
                <a:latin typeface="Verdana"/>
                <a:cs typeface="Verdana"/>
              </a:rPr>
              <a:t>r</a:t>
            </a:r>
            <a:r>
              <a:rPr sz="1800" spc="-30" dirty="0">
                <a:latin typeface="Verdana"/>
                <a:cs typeface="Verdana"/>
              </a:rPr>
              <a:t>e</a:t>
            </a:r>
            <a:r>
              <a:rPr sz="1800" spc="-25" dirty="0">
                <a:latin typeface="Verdana"/>
                <a:cs typeface="Verdana"/>
              </a:rPr>
              <a:t>n</a:t>
            </a:r>
            <a:r>
              <a:rPr sz="1800" spc="-15" dirty="0">
                <a:latin typeface="Verdana"/>
                <a:cs typeface="Verdana"/>
              </a:rPr>
              <a:t>c</a:t>
            </a:r>
            <a:r>
              <a:rPr sz="1800" spc="-30" dirty="0">
                <a:latin typeface="Verdana"/>
                <a:cs typeface="Verdana"/>
              </a:rPr>
              <a:t>e</a:t>
            </a:r>
            <a:r>
              <a:rPr sz="1800" dirty="0">
                <a:latin typeface="Verdana"/>
                <a:cs typeface="Verdana"/>
              </a:rPr>
              <a:t>,	</a:t>
            </a:r>
            <a:r>
              <a:rPr sz="1800" spc="-30" dirty="0">
                <a:latin typeface="Verdana"/>
                <a:cs typeface="Verdana"/>
              </a:rPr>
              <a:t>M</a:t>
            </a:r>
            <a:r>
              <a:rPr sz="1800" spc="-25" dirty="0">
                <a:latin typeface="Verdana"/>
                <a:cs typeface="Verdana"/>
              </a:rPr>
              <a:t>E</a:t>
            </a:r>
            <a:r>
              <a:rPr sz="1800" spc="-10" dirty="0">
                <a:latin typeface="Verdana"/>
                <a:cs typeface="Verdana"/>
              </a:rPr>
              <a:t>S</a:t>
            </a:r>
            <a:r>
              <a:rPr sz="1800" dirty="0">
                <a:latin typeface="Verdana"/>
                <a:cs typeface="Verdana"/>
              </a:rPr>
              <a:t>I	</a:t>
            </a:r>
            <a:r>
              <a:rPr sz="1800" spc="-30" dirty="0">
                <a:latin typeface="Verdana"/>
                <a:cs typeface="Verdana"/>
              </a:rPr>
              <a:t>p</a:t>
            </a:r>
            <a:r>
              <a:rPr sz="1800" spc="-25" dirty="0">
                <a:latin typeface="Verdana"/>
                <a:cs typeface="Verdana"/>
              </a:rPr>
              <a:t>r</a:t>
            </a:r>
            <a:r>
              <a:rPr sz="1800" spc="-15" dirty="0">
                <a:latin typeface="Verdana"/>
                <a:cs typeface="Verdana"/>
              </a:rPr>
              <a:t>o</a:t>
            </a:r>
            <a:r>
              <a:rPr sz="1800" spc="-30" dirty="0">
                <a:latin typeface="Verdana"/>
                <a:cs typeface="Verdana"/>
              </a:rPr>
              <a:t>toco</a:t>
            </a:r>
            <a:r>
              <a:rPr sz="1800" spc="-15" dirty="0">
                <a:latin typeface="Verdana"/>
                <a:cs typeface="Verdana"/>
              </a:rPr>
              <a:t>l</a:t>
            </a:r>
            <a:r>
              <a:rPr sz="1800" dirty="0">
                <a:latin typeface="Verdana"/>
                <a:cs typeface="Verdana"/>
              </a:rPr>
              <a:t>,	</a:t>
            </a:r>
            <a:r>
              <a:rPr sz="1800" spc="-25" dirty="0">
                <a:latin typeface="Verdana"/>
                <a:cs typeface="Verdana"/>
              </a:rPr>
              <a:t>I</a:t>
            </a:r>
            <a:r>
              <a:rPr sz="1800" spc="-15" dirty="0">
                <a:latin typeface="Verdana"/>
                <a:cs typeface="Verdana"/>
              </a:rPr>
              <a:t>nt</a:t>
            </a:r>
            <a:r>
              <a:rPr sz="1800" spc="-30" dirty="0">
                <a:latin typeface="Verdana"/>
                <a:cs typeface="Verdana"/>
              </a:rPr>
              <a:t>e</a:t>
            </a:r>
            <a:r>
              <a:rPr sz="1800" spc="-25" dirty="0">
                <a:latin typeface="Verdana"/>
                <a:cs typeface="Verdana"/>
              </a:rPr>
              <a:t>r</a:t>
            </a:r>
            <a:r>
              <a:rPr sz="1800" spc="-15" dirty="0">
                <a:latin typeface="Verdana"/>
                <a:cs typeface="Verdana"/>
              </a:rPr>
              <a:t>l</a:t>
            </a:r>
            <a:r>
              <a:rPr sz="1800" spc="-30" dirty="0">
                <a:latin typeface="Verdana"/>
                <a:cs typeface="Verdana"/>
              </a:rPr>
              <a:t>e</a:t>
            </a:r>
            <a:r>
              <a:rPr sz="1800" spc="-40" dirty="0">
                <a:latin typeface="Verdana"/>
                <a:cs typeface="Verdana"/>
              </a:rPr>
              <a:t>a</a:t>
            </a:r>
            <a:r>
              <a:rPr sz="1800" spc="-25" dirty="0">
                <a:latin typeface="Verdana"/>
                <a:cs typeface="Verdana"/>
              </a:rPr>
              <a:t>v</a:t>
            </a:r>
            <a:r>
              <a:rPr sz="1800" spc="-20" dirty="0">
                <a:latin typeface="Verdana"/>
                <a:cs typeface="Verdana"/>
              </a:rPr>
              <a:t>e</a:t>
            </a:r>
            <a:r>
              <a:rPr sz="1800" dirty="0">
                <a:latin typeface="Verdana"/>
                <a:cs typeface="Verdana"/>
              </a:rPr>
              <a:t>d	</a:t>
            </a:r>
            <a:r>
              <a:rPr sz="1800" spc="-25" dirty="0">
                <a:latin typeface="Verdana"/>
                <a:cs typeface="Verdana"/>
              </a:rPr>
              <a:t>an</a:t>
            </a:r>
            <a:r>
              <a:rPr sz="1800" dirty="0">
                <a:latin typeface="Verdana"/>
                <a:cs typeface="Verdana"/>
              </a:rPr>
              <a:t>d  </a:t>
            </a:r>
            <a:r>
              <a:rPr sz="1800" spc="-25" dirty="0">
                <a:latin typeface="Verdana"/>
                <a:cs typeface="Verdana"/>
              </a:rPr>
              <a:t>memories</a:t>
            </a:r>
            <a:endParaRPr sz="1800" dirty="0">
              <a:latin typeface="Verdana"/>
              <a:cs typeface="Verdana"/>
            </a:endParaRPr>
          </a:p>
        </p:txBody>
      </p:sp>
      <p:sp>
        <p:nvSpPr>
          <p:cNvPr id="6" name="object 6"/>
          <p:cNvSpPr txBox="1"/>
          <p:nvPr/>
        </p:nvSpPr>
        <p:spPr>
          <a:xfrm>
            <a:off x="7303769" y="4246245"/>
            <a:ext cx="1256665"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Verdana"/>
                <a:cs typeface="Verdana"/>
              </a:rPr>
              <a:t>associative</a:t>
            </a:r>
            <a:endParaRPr sz="1800">
              <a:latin typeface="Verdana"/>
              <a:cs typeface="Verdana"/>
            </a:endParaRPr>
          </a:p>
        </p:txBody>
      </p:sp>
      <p:sp>
        <p:nvSpPr>
          <p:cNvPr id="7" name="object 7"/>
          <p:cNvSpPr txBox="1"/>
          <p:nvPr/>
        </p:nvSpPr>
        <p:spPr>
          <a:xfrm>
            <a:off x="535940" y="5398719"/>
            <a:ext cx="8023225" cy="848994"/>
          </a:xfrm>
          <a:prstGeom prst="rect">
            <a:avLst/>
          </a:prstGeom>
        </p:spPr>
        <p:txBody>
          <a:bodyPr vert="horz" wrap="square" lIns="0" tIns="12700" rIns="0" bIns="0" rtlCol="0">
            <a:spAutoFit/>
          </a:bodyPr>
          <a:lstStyle/>
          <a:p>
            <a:pPr marL="12700">
              <a:lnSpc>
                <a:spcPct val="100000"/>
              </a:lnSpc>
              <a:spcBef>
                <a:spcPts val="100"/>
              </a:spcBef>
              <a:tabLst>
                <a:tab pos="954405" algn="l"/>
                <a:tab pos="2159000" algn="l"/>
                <a:tab pos="2923540" algn="l"/>
                <a:tab pos="4067175" algn="l"/>
                <a:tab pos="5425440" algn="l"/>
                <a:tab pos="7170420" algn="l"/>
              </a:tabLst>
            </a:pPr>
            <a:r>
              <a:rPr sz="1800" spc="-20" dirty="0">
                <a:latin typeface="Verdana"/>
                <a:cs typeface="Verdana"/>
              </a:rPr>
              <a:t>V</a:t>
            </a:r>
            <a:r>
              <a:rPr sz="1800" spc="-15" dirty="0">
                <a:latin typeface="Verdana"/>
                <a:cs typeface="Verdana"/>
              </a:rPr>
              <a:t>i</a:t>
            </a:r>
            <a:r>
              <a:rPr sz="1800" spc="-25" dirty="0">
                <a:latin typeface="Verdana"/>
                <a:cs typeface="Verdana"/>
              </a:rPr>
              <a:t>r</a:t>
            </a:r>
            <a:r>
              <a:rPr sz="1800" spc="-30" dirty="0">
                <a:latin typeface="Verdana"/>
                <a:cs typeface="Verdana"/>
              </a:rPr>
              <a:t>t</a:t>
            </a:r>
            <a:r>
              <a:rPr sz="1800" spc="-25" dirty="0">
                <a:latin typeface="Verdana"/>
                <a:cs typeface="Verdana"/>
              </a:rPr>
              <a:t>ua</a:t>
            </a:r>
            <a:r>
              <a:rPr sz="1800" dirty="0">
                <a:latin typeface="Verdana"/>
                <a:cs typeface="Verdana"/>
              </a:rPr>
              <a:t>l	</a:t>
            </a:r>
            <a:r>
              <a:rPr sz="1800" spc="-25" dirty="0">
                <a:latin typeface="Verdana"/>
                <a:cs typeface="Verdana"/>
              </a:rPr>
              <a:t>m</a:t>
            </a:r>
            <a:r>
              <a:rPr sz="1800" spc="-30" dirty="0">
                <a:latin typeface="Verdana"/>
                <a:cs typeface="Verdana"/>
              </a:rPr>
              <a:t>e</a:t>
            </a:r>
            <a:r>
              <a:rPr sz="1800" spc="-15" dirty="0">
                <a:latin typeface="Verdana"/>
                <a:cs typeface="Verdana"/>
              </a:rPr>
              <a:t>m</a:t>
            </a:r>
            <a:r>
              <a:rPr sz="1800" spc="-30" dirty="0">
                <a:latin typeface="Verdana"/>
                <a:cs typeface="Verdana"/>
              </a:rPr>
              <a:t>o</a:t>
            </a:r>
            <a:r>
              <a:rPr sz="1800" spc="-25" dirty="0">
                <a:latin typeface="Verdana"/>
                <a:cs typeface="Verdana"/>
              </a:rPr>
              <a:t>r</a:t>
            </a:r>
            <a:r>
              <a:rPr sz="1800" spc="-190" dirty="0">
                <a:latin typeface="Verdana"/>
                <a:cs typeface="Verdana"/>
              </a:rPr>
              <a:t>y</a:t>
            </a:r>
            <a:r>
              <a:rPr sz="1800" dirty="0">
                <a:latin typeface="Verdana"/>
                <a:cs typeface="Verdana"/>
              </a:rPr>
              <a:t>,	</a:t>
            </a:r>
            <a:r>
              <a:rPr sz="1800" spc="-25" dirty="0">
                <a:latin typeface="Verdana"/>
                <a:cs typeface="Verdana"/>
              </a:rPr>
              <a:t>ma</a:t>
            </a:r>
            <a:r>
              <a:rPr sz="1800" spc="-15" dirty="0">
                <a:latin typeface="Verdana"/>
                <a:cs typeface="Verdana"/>
              </a:rPr>
              <a:t>i</a:t>
            </a:r>
            <a:r>
              <a:rPr sz="1800" dirty="0">
                <a:latin typeface="Verdana"/>
                <a:cs typeface="Verdana"/>
              </a:rPr>
              <a:t>n	</a:t>
            </a:r>
            <a:r>
              <a:rPr sz="1800" spc="-25" dirty="0">
                <a:latin typeface="Verdana"/>
                <a:cs typeface="Verdana"/>
              </a:rPr>
              <a:t>m</a:t>
            </a:r>
            <a:r>
              <a:rPr sz="1800" spc="-30" dirty="0">
                <a:latin typeface="Verdana"/>
                <a:cs typeface="Verdana"/>
              </a:rPr>
              <a:t>e</a:t>
            </a:r>
            <a:r>
              <a:rPr sz="1800" spc="-25" dirty="0">
                <a:latin typeface="Verdana"/>
                <a:cs typeface="Verdana"/>
              </a:rPr>
              <a:t>m</a:t>
            </a:r>
            <a:r>
              <a:rPr sz="1800" spc="-30" dirty="0">
                <a:latin typeface="Verdana"/>
                <a:cs typeface="Verdana"/>
              </a:rPr>
              <a:t>o</a:t>
            </a:r>
            <a:r>
              <a:rPr sz="1800" spc="-25" dirty="0">
                <a:latin typeface="Verdana"/>
                <a:cs typeface="Verdana"/>
              </a:rPr>
              <a:t>r</a:t>
            </a:r>
            <a:r>
              <a:rPr sz="1800" dirty="0">
                <a:latin typeface="Verdana"/>
                <a:cs typeface="Verdana"/>
              </a:rPr>
              <a:t>y	</a:t>
            </a:r>
            <a:r>
              <a:rPr sz="1800" spc="-25" dirty="0">
                <a:latin typeface="Verdana"/>
                <a:cs typeface="Verdana"/>
              </a:rPr>
              <a:t>a</a:t>
            </a:r>
            <a:r>
              <a:rPr sz="1800" spc="-15" dirty="0">
                <a:latin typeface="Verdana"/>
                <a:cs typeface="Verdana"/>
              </a:rPr>
              <a:t>llo</a:t>
            </a:r>
            <a:r>
              <a:rPr sz="1800" spc="-30" dirty="0">
                <a:latin typeface="Verdana"/>
                <a:cs typeface="Verdana"/>
              </a:rPr>
              <a:t>c</a:t>
            </a:r>
            <a:r>
              <a:rPr sz="1800" spc="-25" dirty="0">
                <a:latin typeface="Verdana"/>
                <a:cs typeface="Verdana"/>
              </a:rPr>
              <a:t>a</a:t>
            </a:r>
            <a:r>
              <a:rPr sz="1800" spc="-30" dirty="0">
                <a:latin typeface="Verdana"/>
                <a:cs typeface="Verdana"/>
              </a:rPr>
              <a:t>t</a:t>
            </a:r>
            <a:r>
              <a:rPr sz="1800" spc="-15" dirty="0">
                <a:latin typeface="Verdana"/>
                <a:cs typeface="Verdana"/>
              </a:rPr>
              <a:t>i</a:t>
            </a:r>
            <a:r>
              <a:rPr sz="1800" spc="-30" dirty="0">
                <a:latin typeface="Verdana"/>
                <a:cs typeface="Verdana"/>
              </a:rPr>
              <a:t>o</a:t>
            </a:r>
            <a:r>
              <a:rPr sz="1800" spc="-25" dirty="0">
                <a:latin typeface="Verdana"/>
                <a:cs typeface="Verdana"/>
              </a:rPr>
              <a:t>n</a:t>
            </a:r>
            <a:r>
              <a:rPr sz="1800" dirty="0">
                <a:latin typeface="Verdana"/>
                <a:cs typeface="Verdana"/>
              </a:rPr>
              <a:t>,	</a:t>
            </a:r>
            <a:r>
              <a:rPr sz="1800" spc="-15" dirty="0">
                <a:latin typeface="Verdana"/>
                <a:cs typeface="Verdana"/>
              </a:rPr>
              <a:t>s</a:t>
            </a:r>
            <a:r>
              <a:rPr sz="1800" spc="-20" dirty="0">
                <a:latin typeface="Verdana"/>
                <a:cs typeface="Verdana"/>
              </a:rPr>
              <a:t>eg</a:t>
            </a:r>
            <a:r>
              <a:rPr sz="1800" spc="-25" dirty="0">
                <a:latin typeface="Verdana"/>
                <a:cs typeface="Verdana"/>
              </a:rPr>
              <a:t>m</a:t>
            </a:r>
            <a:r>
              <a:rPr sz="1800" spc="-30" dirty="0">
                <a:latin typeface="Verdana"/>
                <a:cs typeface="Verdana"/>
              </a:rPr>
              <a:t>e</a:t>
            </a:r>
            <a:r>
              <a:rPr sz="1800" spc="-15" dirty="0">
                <a:latin typeface="Verdana"/>
                <a:cs typeface="Verdana"/>
              </a:rPr>
              <a:t>n</a:t>
            </a:r>
            <a:r>
              <a:rPr sz="1800" spc="-30" dirty="0">
                <a:latin typeface="Verdana"/>
                <a:cs typeface="Verdana"/>
              </a:rPr>
              <a:t>t</a:t>
            </a:r>
            <a:r>
              <a:rPr sz="1800" spc="-15" dirty="0">
                <a:latin typeface="Verdana"/>
                <a:cs typeface="Verdana"/>
              </a:rPr>
              <a:t>a</a:t>
            </a:r>
            <a:r>
              <a:rPr sz="1800" spc="-30" dirty="0">
                <a:latin typeface="Verdana"/>
                <a:cs typeface="Verdana"/>
              </a:rPr>
              <a:t>t</a:t>
            </a:r>
            <a:r>
              <a:rPr sz="1800" spc="-15" dirty="0">
                <a:latin typeface="Verdana"/>
                <a:cs typeface="Verdana"/>
              </a:rPr>
              <a:t>i</a:t>
            </a:r>
            <a:r>
              <a:rPr sz="1800" spc="-30" dirty="0">
                <a:latin typeface="Verdana"/>
                <a:cs typeface="Verdana"/>
              </a:rPr>
              <a:t>o</a:t>
            </a:r>
            <a:r>
              <a:rPr sz="1800" dirty="0">
                <a:latin typeface="Verdana"/>
                <a:cs typeface="Verdana"/>
              </a:rPr>
              <a:t>n	</a:t>
            </a:r>
            <a:r>
              <a:rPr sz="1800" spc="-20" dirty="0">
                <a:latin typeface="Verdana"/>
                <a:cs typeface="Verdana"/>
              </a:rPr>
              <a:t>p</a:t>
            </a:r>
            <a:r>
              <a:rPr sz="1800" spc="-25" dirty="0">
                <a:latin typeface="Verdana"/>
                <a:cs typeface="Verdana"/>
              </a:rPr>
              <a:t>a</a:t>
            </a:r>
            <a:r>
              <a:rPr sz="1800" spc="-30" dirty="0">
                <a:latin typeface="Verdana"/>
                <a:cs typeface="Verdana"/>
              </a:rPr>
              <a:t>g</a:t>
            </a:r>
            <a:r>
              <a:rPr sz="1800" spc="-15" dirty="0">
                <a:latin typeface="Verdana"/>
                <a:cs typeface="Verdana"/>
              </a:rPr>
              <a:t>in</a:t>
            </a:r>
            <a:r>
              <a:rPr sz="1800" spc="-30" dirty="0">
                <a:latin typeface="Verdana"/>
                <a:cs typeface="Verdana"/>
              </a:rPr>
              <a:t>g</a:t>
            </a:r>
            <a:r>
              <a:rPr sz="1800" dirty="0">
                <a:latin typeface="Verdana"/>
                <a:cs typeface="Verdana"/>
              </a:rPr>
              <a:t>,</a:t>
            </a:r>
            <a:endParaRPr sz="1800">
              <a:latin typeface="Verdana"/>
              <a:cs typeface="Verdana"/>
            </a:endParaRPr>
          </a:p>
          <a:p>
            <a:pPr>
              <a:lnSpc>
                <a:spcPct val="100000"/>
              </a:lnSpc>
              <a:spcBef>
                <a:spcPts val="35"/>
              </a:spcBef>
            </a:pPr>
            <a:endParaRPr sz="1750">
              <a:latin typeface="Verdana"/>
              <a:cs typeface="Verdana"/>
            </a:endParaRPr>
          </a:p>
          <a:p>
            <a:pPr marL="12700">
              <a:lnSpc>
                <a:spcPct val="100000"/>
              </a:lnSpc>
            </a:pPr>
            <a:r>
              <a:rPr sz="1800" spc="-25" dirty="0">
                <a:latin typeface="Verdana"/>
                <a:cs typeface="Verdana"/>
              </a:rPr>
              <a:t>secondary</a:t>
            </a:r>
            <a:r>
              <a:rPr sz="1800" spc="-30" dirty="0">
                <a:latin typeface="Verdana"/>
                <a:cs typeface="Verdana"/>
              </a:rPr>
              <a:t> storage</a:t>
            </a:r>
            <a:r>
              <a:rPr sz="1800" spc="-20" dirty="0">
                <a:latin typeface="Verdana"/>
                <a:cs typeface="Verdana"/>
              </a:rPr>
              <a:t> ,RAID</a:t>
            </a:r>
            <a:r>
              <a:rPr sz="1800" spc="-45" dirty="0">
                <a:latin typeface="Verdana"/>
                <a:cs typeface="Verdana"/>
              </a:rPr>
              <a:t> </a:t>
            </a:r>
            <a:r>
              <a:rPr sz="1800" spc="-25" dirty="0">
                <a:latin typeface="Verdana"/>
                <a:cs typeface="Verdana"/>
              </a:rPr>
              <a:t>levels</a:t>
            </a:r>
            <a:endParaRPr sz="180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5551170" cy="452120"/>
          </a:xfrm>
          <a:prstGeom prst="rect">
            <a:avLst/>
          </a:prstGeom>
        </p:spPr>
        <p:txBody>
          <a:bodyPr vert="horz" wrap="square" lIns="0" tIns="12065" rIns="0" bIns="0" rtlCol="0">
            <a:spAutoFit/>
          </a:bodyPr>
          <a:lstStyle/>
          <a:p>
            <a:pPr marL="12700">
              <a:lnSpc>
                <a:spcPct val="100000"/>
              </a:lnSpc>
              <a:spcBef>
                <a:spcPts val="95"/>
              </a:spcBef>
            </a:pPr>
            <a:r>
              <a:rPr spc="-10" dirty="0"/>
              <a:t>Memory</a:t>
            </a:r>
            <a:r>
              <a:rPr spc="10" dirty="0"/>
              <a:t> </a:t>
            </a:r>
            <a:r>
              <a:rPr spc="-10" dirty="0"/>
              <a:t>Hierarchy</a:t>
            </a:r>
            <a:r>
              <a:rPr spc="30" dirty="0"/>
              <a:t> </a:t>
            </a:r>
            <a:r>
              <a:rPr spc="-5" dirty="0"/>
              <a:t>-</a:t>
            </a:r>
            <a:r>
              <a:rPr spc="15" dirty="0"/>
              <a:t> </a:t>
            </a:r>
            <a:r>
              <a:rPr spc="-10" dirty="0"/>
              <a:t>Diagram</a:t>
            </a:r>
          </a:p>
        </p:txBody>
      </p:sp>
      <p:pic>
        <p:nvPicPr>
          <p:cNvPr id="3" name="object 3"/>
          <p:cNvPicPr/>
          <p:nvPr/>
        </p:nvPicPr>
        <p:blipFill>
          <a:blip r:embed="rId2" cstate="print"/>
          <a:stretch>
            <a:fillRect/>
          </a:stretch>
        </p:blipFill>
        <p:spPr>
          <a:xfrm>
            <a:off x="8844" y="1118955"/>
            <a:ext cx="5925910" cy="5660123"/>
          </a:xfrm>
          <a:prstGeom prst="rect">
            <a:avLst/>
          </a:prstGeom>
        </p:spPr>
      </p:pic>
      <p:sp>
        <p:nvSpPr>
          <p:cNvPr id="4" name="object 4"/>
          <p:cNvSpPr txBox="1"/>
          <p:nvPr/>
        </p:nvSpPr>
        <p:spPr>
          <a:xfrm>
            <a:off x="5413628" y="1394205"/>
            <a:ext cx="3561715" cy="2475230"/>
          </a:xfrm>
          <a:prstGeom prst="rect">
            <a:avLst/>
          </a:prstGeom>
        </p:spPr>
        <p:txBody>
          <a:bodyPr vert="horz" wrap="square" lIns="0" tIns="12700" rIns="0" bIns="0" rtlCol="0">
            <a:spAutoFit/>
          </a:bodyPr>
          <a:lstStyle/>
          <a:p>
            <a:pPr marL="355600" indent="-343535">
              <a:lnSpc>
                <a:spcPct val="100000"/>
              </a:lnSpc>
              <a:spcBef>
                <a:spcPts val="100"/>
              </a:spcBef>
              <a:buFont typeface="Wingdings"/>
              <a:buChar char=""/>
              <a:tabLst>
                <a:tab pos="355600" algn="l"/>
                <a:tab pos="356235" algn="l"/>
              </a:tabLst>
            </a:pPr>
            <a:r>
              <a:rPr sz="2400" dirty="0">
                <a:latin typeface="Times New Roman"/>
                <a:cs typeface="Times New Roman"/>
              </a:rPr>
              <a:t>Going</a:t>
            </a:r>
            <a:r>
              <a:rPr sz="2400" spc="-35" dirty="0">
                <a:latin typeface="Times New Roman"/>
                <a:cs typeface="Times New Roman"/>
              </a:rPr>
              <a:t> </a:t>
            </a:r>
            <a:r>
              <a:rPr sz="2400" dirty="0">
                <a:latin typeface="Times New Roman"/>
                <a:cs typeface="Times New Roman"/>
              </a:rPr>
              <a:t>down</a:t>
            </a:r>
            <a:r>
              <a:rPr sz="2400" spc="-30" dirty="0">
                <a:latin typeface="Times New Roman"/>
                <a:cs typeface="Times New Roman"/>
              </a:rPr>
              <a:t> </a:t>
            </a:r>
            <a:r>
              <a:rPr sz="2400" dirty="0">
                <a:latin typeface="Times New Roman"/>
                <a:cs typeface="Times New Roman"/>
              </a:rPr>
              <a:t>the</a:t>
            </a:r>
            <a:r>
              <a:rPr sz="2400" spc="-40" dirty="0">
                <a:latin typeface="Times New Roman"/>
                <a:cs typeface="Times New Roman"/>
              </a:rPr>
              <a:t> </a:t>
            </a:r>
            <a:r>
              <a:rPr sz="2400" dirty="0">
                <a:latin typeface="Times New Roman"/>
                <a:cs typeface="Times New Roman"/>
              </a:rPr>
              <a:t>hierarchy</a:t>
            </a:r>
            <a:endParaRPr sz="2400">
              <a:latin typeface="Times New Roman"/>
              <a:cs typeface="Times New Roman"/>
            </a:endParaRPr>
          </a:p>
          <a:p>
            <a:pPr marL="812800" lvl="1" indent="-343535">
              <a:lnSpc>
                <a:spcPct val="100000"/>
              </a:lnSpc>
              <a:spcBef>
                <a:spcPts val="2005"/>
              </a:spcBef>
              <a:buFont typeface="Wingdings"/>
              <a:buChar char=""/>
              <a:tabLst>
                <a:tab pos="812800" algn="l"/>
                <a:tab pos="813435" algn="l"/>
              </a:tabLst>
            </a:pPr>
            <a:r>
              <a:rPr sz="2400" dirty="0">
                <a:latin typeface="Times New Roman"/>
                <a:cs typeface="Times New Roman"/>
              </a:rPr>
              <a:t>Decreasing</a:t>
            </a:r>
            <a:r>
              <a:rPr sz="2400" spc="-55" dirty="0">
                <a:latin typeface="Times New Roman"/>
                <a:cs typeface="Times New Roman"/>
              </a:rPr>
              <a:t> </a:t>
            </a:r>
            <a:r>
              <a:rPr sz="2400" b="1" spc="-5" dirty="0">
                <a:solidFill>
                  <a:srgbClr val="FF0000"/>
                </a:solidFill>
                <a:latin typeface="Times New Roman"/>
                <a:cs typeface="Times New Roman"/>
              </a:rPr>
              <a:t>Cost</a:t>
            </a:r>
            <a:endParaRPr sz="2400">
              <a:latin typeface="Times New Roman"/>
              <a:cs typeface="Times New Roman"/>
            </a:endParaRPr>
          </a:p>
          <a:p>
            <a:pPr lvl="1">
              <a:lnSpc>
                <a:spcPct val="100000"/>
              </a:lnSpc>
              <a:spcBef>
                <a:spcPts val="5"/>
              </a:spcBef>
              <a:buFont typeface="Wingdings"/>
              <a:buChar char=""/>
            </a:pPr>
            <a:endParaRPr sz="2500">
              <a:latin typeface="Times New Roman"/>
              <a:cs typeface="Times New Roman"/>
            </a:endParaRPr>
          </a:p>
          <a:p>
            <a:pPr marL="812800" lvl="1" indent="-343535">
              <a:lnSpc>
                <a:spcPct val="100000"/>
              </a:lnSpc>
              <a:buFont typeface="Wingdings"/>
              <a:buChar char=""/>
              <a:tabLst>
                <a:tab pos="812800" algn="l"/>
                <a:tab pos="813435" algn="l"/>
              </a:tabLst>
            </a:pPr>
            <a:r>
              <a:rPr sz="2400" dirty="0">
                <a:latin typeface="Times New Roman"/>
                <a:cs typeface="Times New Roman"/>
              </a:rPr>
              <a:t>Increase</a:t>
            </a:r>
            <a:r>
              <a:rPr sz="2400" spc="-50" dirty="0">
                <a:latin typeface="Times New Roman"/>
                <a:cs typeface="Times New Roman"/>
              </a:rPr>
              <a:t> </a:t>
            </a:r>
            <a:r>
              <a:rPr sz="2400" b="1" spc="-5" dirty="0">
                <a:solidFill>
                  <a:srgbClr val="FF0000"/>
                </a:solidFill>
                <a:latin typeface="Times New Roman"/>
                <a:cs typeface="Times New Roman"/>
              </a:rPr>
              <a:t>Capacity</a:t>
            </a:r>
            <a:endParaRPr sz="2400">
              <a:latin typeface="Times New Roman"/>
              <a:cs typeface="Times New Roman"/>
            </a:endParaRPr>
          </a:p>
          <a:p>
            <a:pPr lvl="1">
              <a:lnSpc>
                <a:spcPct val="100000"/>
              </a:lnSpc>
              <a:spcBef>
                <a:spcPts val="5"/>
              </a:spcBef>
              <a:buFont typeface="Wingdings"/>
              <a:buChar char=""/>
            </a:pPr>
            <a:endParaRPr sz="2500">
              <a:latin typeface="Times New Roman"/>
              <a:cs typeface="Times New Roman"/>
            </a:endParaRPr>
          </a:p>
          <a:p>
            <a:pPr marL="812800" lvl="1" indent="-343535">
              <a:lnSpc>
                <a:spcPct val="100000"/>
              </a:lnSpc>
              <a:spcBef>
                <a:spcPts val="5"/>
              </a:spcBef>
              <a:buFont typeface="Wingdings"/>
              <a:buChar char=""/>
              <a:tabLst>
                <a:tab pos="812800" algn="l"/>
                <a:tab pos="813435" algn="l"/>
              </a:tabLst>
            </a:pPr>
            <a:r>
              <a:rPr sz="2400" dirty="0">
                <a:latin typeface="Times New Roman"/>
                <a:cs typeface="Times New Roman"/>
              </a:rPr>
              <a:t>Increase</a:t>
            </a:r>
            <a:r>
              <a:rPr sz="2400" spc="-40" dirty="0">
                <a:latin typeface="Times New Roman"/>
                <a:cs typeface="Times New Roman"/>
              </a:rPr>
              <a:t> </a:t>
            </a:r>
            <a:r>
              <a:rPr sz="2400" b="1" spc="-5" dirty="0">
                <a:solidFill>
                  <a:srgbClr val="FF0000"/>
                </a:solidFill>
                <a:latin typeface="Times New Roman"/>
                <a:cs typeface="Times New Roman"/>
              </a:rPr>
              <a:t>Access</a:t>
            </a:r>
            <a:r>
              <a:rPr sz="2400" b="1" spc="-65" dirty="0">
                <a:solidFill>
                  <a:srgbClr val="FF0000"/>
                </a:solidFill>
                <a:latin typeface="Times New Roman"/>
                <a:cs typeface="Times New Roman"/>
              </a:rPr>
              <a:t> </a:t>
            </a:r>
            <a:r>
              <a:rPr sz="2400" b="1" spc="-15" dirty="0">
                <a:solidFill>
                  <a:srgbClr val="FF0000"/>
                </a:solidFill>
                <a:latin typeface="Times New Roman"/>
                <a:cs typeface="Times New Roman"/>
              </a:rPr>
              <a:t>Time</a:t>
            </a:r>
            <a:endParaRPr sz="24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308EEA-2763-EEFB-9525-EF2B60A8373A}"/>
              </a:ext>
            </a:extLst>
          </p:cNvPr>
          <p:cNvSpPr>
            <a:spLocks noGrp="1"/>
          </p:cNvSpPr>
          <p:nvPr>
            <p:ph type="title"/>
          </p:nvPr>
        </p:nvSpPr>
        <p:spPr/>
        <p:txBody>
          <a:bodyPr/>
          <a:lstStyle/>
          <a:p>
            <a:endParaRPr lang="en-IN"/>
          </a:p>
        </p:txBody>
      </p:sp>
      <p:sp>
        <p:nvSpPr>
          <p:cNvPr id="3" name="Text Placeholder 2">
            <a:extLst>
              <a:ext uri="{FF2B5EF4-FFF2-40B4-BE49-F238E27FC236}">
                <a16:creationId xmlns="" xmlns:a16="http://schemas.microsoft.com/office/drawing/2014/main" id="{58D3E85E-3123-C40F-EE44-571853DD2638}"/>
              </a:ext>
            </a:extLst>
          </p:cNvPr>
          <p:cNvSpPr>
            <a:spLocks noGrp="1"/>
          </p:cNvSpPr>
          <p:nvPr>
            <p:ph sz="quarter" idx="13"/>
          </p:nvPr>
        </p:nvSpPr>
        <p:spPr>
          <a:xfrm>
            <a:off x="533400" y="579358"/>
            <a:ext cx="8093710" cy="6278642"/>
          </a:xfrm>
        </p:spPr>
        <p:txBody>
          <a:bodyPr>
            <a:normAutofit/>
          </a:bodyPr>
          <a:lstStyle/>
          <a:p>
            <a:pPr marL="285750" indent="-285750" algn="just">
              <a:buFont typeface="Arial" panose="020B0604020202020204" pitchFamily="34" charset="0"/>
              <a:buChar char="•"/>
            </a:pPr>
            <a:r>
              <a:rPr lang="en-US" sz="1800" b="0" i="0" dirty="0">
                <a:solidFill>
                  <a:srgbClr val="242021"/>
                </a:solidFill>
                <a:effectLst/>
                <a:latin typeface="TimesTenLTStd-Roman"/>
              </a:rPr>
              <a:t>It is possible to organize data across the hierarchy such that the </a:t>
            </a:r>
            <a:r>
              <a:rPr lang="en-US" sz="1800" b="1" i="0" dirty="0">
                <a:solidFill>
                  <a:srgbClr val="242021"/>
                </a:solidFill>
                <a:effectLst/>
                <a:latin typeface="TimesTenLTStd-Roman"/>
              </a:rPr>
              <a:t>percentage of accesses to each successively lower level is substantially less than that of the level above.</a:t>
            </a:r>
            <a:r>
              <a:rPr lang="en-US" b="1" dirty="0"/>
              <a:t> </a:t>
            </a:r>
          </a:p>
          <a:p>
            <a:pPr marL="285750" indent="-285750" algn="just">
              <a:buFont typeface="Arial" panose="020B0604020202020204" pitchFamily="34" charset="0"/>
              <a:buChar char="•"/>
            </a:pPr>
            <a:r>
              <a:rPr lang="en-US" sz="1800" b="0" i="0" dirty="0">
                <a:solidFill>
                  <a:srgbClr val="242021"/>
                </a:solidFill>
                <a:effectLst/>
                <a:latin typeface="TimesTenLTStd-Roman"/>
              </a:rPr>
              <a:t>The fastest, smallest, and most expensive type of memory consists of the </a:t>
            </a:r>
            <a:r>
              <a:rPr lang="en-US" sz="1800" b="1" i="0" dirty="0">
                <a:solidFill>
                  <a:srgbClr val="242021"/>
                </a:solidFill>
                <a:effectLst/>
                <a:latin typeface="TimesTenLTStd-Roman"/>
              </a:rPr>
              <a:t>registers internal to the processor.</a:t>
            </a:r>
          </a:p>
          <a:p>
            <a:pPr marL="285750" indent="-285750" algn="just">
              <a:buFont typeface="Arial" panose="020B0604020202020204" pitchFamily="34" charset="0"/>
              <a:buChar char="•"/>
            </a:pPr>
            <a:r>
              <a:rPr lang="en-US" sz="1800" b="0" i="0" dirty="0">
                <a:solidFill>
                  <a:srgbClr val="242021"/>
                </a:solidFill>
                <a:effectLst/>
                <a:latin typeface="TimesTenLTStd-Roman"/>
              </a:rPr>
              <a:t> Typically, a processor will contain a few dozen such registers, although some machines contain hundreds of registers. </a:t>
            </a:r>
          </a:p>
          <a:p>
            <a:pPr marL="285750" indent="-285750" algn="just">
              <a:buFont typeface="Arial" panose="020B0604020202020204" pitchFamily="34" charset="0"/>
              <a:buChar char="•"/>
            </a:pPr>
            <a:r>
              <a:rPr lang="en-US" sz="1800" b="1" i="0" dirty="0">
                <a:solidFill>
                  <a:srgbClr val="242021"/>
                </a:solidFill>
                <a:effectLst/>
                <a:latin typeface="TimesTenLTStd-Roman"/>
              </a:rPr>
              <a:t>Main memory </a:t>
            </a:r>
            <a:r>
              <a:rPr lang="en-US" sz="1800" b="0" i="0" dirty="0">
                <a:solidFill>
                  <a:srgbClr val="242021"/>
                </a:solidFill>
                <a:effectLst/>
                <a:latin typeface="TimesTenLTStd-Roman"/>
              </a:rPr>
              <a:t>is the principal internal memory system of the computer. Each location in main memory has a unique address. Main memory is usually extended with a higher-speed, smaller cache.</a:t>
            </a:r>
          </a:p>
          <a:p>
            <a:pPr marL="285750" indent="-285750" algn="just">
              <a:buFont typeface="Arial" panose="020B0604020202020204" pitchFamily="34" charset="0"/>
              <a:buChar char="•"/>
            </a:pPr>
            <a:r>
              <a:rPr lang="en-US" sz="1800" b="0" i="0" dirty="0">
                <a:solidFill>
                  <a:srgbClr val="242021"/>
                </a:solidFill>
                <a:effectLst/>
                <a:latin typeface="TimesTenLTStd-Roman"/>
              </a:rPr>
              <a:t> The cache is not usually visible to the programmer or, indeed, to the processor. </a:t>
            </a:r>
          </a:p>
          <a:p>
            <a:pPr marL="285750" indent="-285750" algn="just">
              <a:buFont typeface="Arial" panose="020B0604020202020204" pitchFamily="34" charset="0"/>
              <a:buChar char="•"/>
            </a:pPr>
            <a:r>
              <a:rPr lang="en-US" sz="1800" b="0" i="0" dirty="0">
                <a:solidFill>
                  <a:srgbClr val="242021"/>
                </a:solidFill>
                <a:effectLst/>
                <a:latin typeface="TimesTenLTStd-Roman"/>
              </a:rPr>
              <a:t>It is a device for staging the </a:t>
            </a:r>
            <a:r>
              <a:rPr lang="en-US" sz="1800" b="1" i="0" dirty="0">
                <a:solidFill>
                  <a:srgbClr val="242021"/>
                </a:solidFill>
                <a:effectLst/>
                <a:latin typeface="TimesTenLTStd-Roman"/>
              </a:rPr>
              <a:t>movement of data between main memory and processor registers to improve performance</a:t>
            </a:r>
            <a:r>
              <a:rPr lang="en-US" sz="1800" b="0" i="0" dirty="0">
                <a:solidFill>
                  <a:srgbClr val="242021"/>
                </a:solidFill>
                <a:effectLst/>
                <a:latin typeface="TimesTenLTStd-Roman"/>
              </a:rPr>
              <a:t>.</a:t>
            </a:r>
          </a:p>
          <a:p>
            <a:pPr marL="285750" indent="-285750" algn="just">
              <a:buFont typeface="Arial" panose="020B0604020202020204" pitchFamily="34" charset="0"/>
              <a:buChar char="•"/>
            </a:pPr>
            <a:r>
              <a:rPr lang="en-US" sz="1800" b="0" i="0" dirty="0">
                <a:solidFill>
                  <a:srgbClr val="242021"/>
                </a:solidFill>
                <a:effectLst/>
                <a:latin typeface="TimesTenLTStd-Roman"/>
              </a:rPr>
              <a:t>Data are stored more permanently on external mass storage devices, of which the most common are </a:t>
            </a:r>
            <a:r>
              <a:rPr lang="en-US" sz="1800" b="1" i="0" dirty="0">
                <a:solidFill>
                  <a:srgbClr val="242021"/>
                </a:solidFill>
                <a:effectLst/>
                <a:latin typeface="TimesTenLTStd-Roman"/>
              </a:rPr>
              <a:t>hard disk and removable media, such as removable magnetic disk, tape, and optical </a:t>
            </a:r>
            <a:r>
              <a:rPr lang="en-US" sz="1800" b="1" i="0" dirty="0" smtClean="0">
                <a:solidFill>
                  <a:srgbClr val="242021"/>
                </a:solidFill>
                <a:effectLst/>
                <a:latin typeface="TimesTenLTStd-Roman"/>
              </a:rPr>
              <a:t>storage.</a:t>
            </a:r>
            <a:endParaRPr lang="en-IN" dirty="0"/>
          </a:p>
        </p:txBody>
      </p:sp>
    </p:spTree>
    <p:extLst>
      <p:ext uri="{BB962C8B-B14F-4D97-AF65-F5344CB8AC3E}">
        <p14:creationId xmlns:p14="http://schemas.microsoft.com/office/powerpoint/2010/main" val="609279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264258-529A-47BE-0A12-6CE7B70AE129}"/>
              </a:ext>
            </a:extLst>
          </p:cNvPr>
          <p:cNvSpPr>
            <a:spLocks noGrp="1"/>
          </p:cNvSpPr>
          <p:nvPr>
            <p:ph type="title"/>
          </p:nvPr>
        </p:nvSpPr>
        <p:spPr/>
        <p:txBody>
          <a:bodyPr/>
          <a:lstStyle/>
          <a:p>
            <a:endParaRPr lang="en-IN"/>
          </a:p>
        </p:txBody>
      </p:sp>
      <p:sp>
        <p:nvSpPr>
          <p:cNvPr id="3" name="Text Placeholder 2">
            <a:extLst>
              <a:ext uri="{FF2B5EF4-FFF2-40B4-BE49-F238E27FC236}">
                <a16:creationId xmlns="" xmlns:a16="http://schemas.microsoft.com/office/drawing/2014/main" id="{4601C63E-A4A0-11FE-693F-C996EF78E23A}"/>
              </a:ext>
            </a:extLst>
          </p:cNvPr>
          <p:cNvSpPr>
            <a:spLocks noGrp="1"/>
          </p:cNvSpPr>
          <p:nvPr>
            <p:ph sz="quarter" idx="13"/>
          </p:nvPr>
        </p:nvSpPr>
        <p:spPr>
          <a:xfrm>
            <a:off x="525144" y="1188465"/>
            <a:ext cx="8093710" cy="2769989"/>
          </a:xfrm>
        </p:spPr>
        <p:txBody>
          <a:bodyPr/>
          <a:lstStyle/>
          <a:p>
            <a:pPr marL="342900" indent="-342900" algn="just">
              <a:buFont typeface="Arial" panose="020B0604020202020204" pitchFamily="34" charset="0"/>
              <a:buChar char="•"/>
            </a:pPr>
            <a:r>
              <a:rPr lang="en-US" sz="2000" b="0" i="0" dirty="0">
                <a:solidFill>
                  <a:srgbClr val="242021"/>
                </a:solidFill>
                <a:effectLst/>
                <a:latin typeface="Times New Roman" panose="02020603050405020304" pitchFamily="18" charset="0"/>
                <a:cs typeface="Times New Roman" panose="02020603050405020304" pitchFamily="18" charset="0"/>
              </a:rPr>
              <a:t>External, nonvolatile memory is also referred to as </a:t>
            </a:r>
            <a:r>
              <a:rPr lang="en-US" sz="2000" b="1" i="0" dirty="0">
                <a:solidFill>
                  <a:srgbClr val="242021"/>
                </a:solidFill>
                <a:effectLst/>
                <a:latin typeface="Times New Roman" panose="02020603050405020304" pitchFamily="18" charset="0"/>
                <a:cs typeface="Times New Roman" panose="02020603050405020304" pitchFamily="18" charset="0"/>
              </a:rPr>
              <a:t>secondary memory </a:t>
            </a:r>
            <a:r>
              <a:rPr lang="en-US" sz="2000" b="0" i="0" dirty="0">
                <a:solidFill>
                  <a:srgbClr val="242021"/>
                </a:solidFill>
                <a:effectLst/>
                <a:latin typeface="Times New Roman" panose="02020603050405020304" pitchFamily="18" charset="0"/>
                <a:cs typeface="Times New Roman" panose="02020603050405020304" pitchFamily="18" charset="0"/>
              </a:rPr>
              <a:t>or </a:t>
            </a:r>
            <a:r>
              <a:rPr lang="en-US" sz="2000" b="1" i="0" dirty="0">
                <a:solidFill>
                  <a:srgbClr val="242021"/>
                </a:solidFill>
                <a:effectLst/>
                <a:latin typeface="Times New Roman" panose="02020603050405020304" pitchFamily="18" charset="0"/>
                <a:cs typeface="Times New Roman" panose="02020603050405020304" pitchFamily="18" charset="0"/>
              </a:rPr>
              <a:t>auxiliary memory</a:t>
            </a:r>
            <a:r>
              <a:rPr lang="en-US" sz="2000" b="0" i="0" dirty="0">
                <a:solidFill>
                  <a:srgbClr val="242021"/>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0" i="0" dirty="0">
                <a:solidFill>
                  <a:srgbClr val="242021"/>
                </a:solidFill>
                <a:effectLst/>
                <a:latin typeface="Times New Roman" panose="02020603050405020304" pitchFamily="18" charset="0"/>
                <a:cs typeface="Times New Roman" panose="02020603050405020304" pitchFamily="18" charset="0"/>
              </a:rPr>
              <a:t>These are used to store program and data files and are usually visible to the programmer only in terms of files and records, as opposed to individual bytes or words. </a:t>
            </a:r>
          </a:p>
          <a:p>
            <a:pPr marL="342900" indent="-342900" algn="just">
              <a:buFont typeface="Arial" panose="020B0604020202020204" pitchFamily="34" charset="0"/>
              <a:buChar char="•"/>
            </a:pPr>
            <a:r>
              <a:rPr lang="en-US" sz="2000" b="0" i="0" dirty="0">
                <a:solidFill>
                  <a:srgbClr val="242021"/>
                </a:solidFill>
                <a:effectLst/>
                <a:latin typeface="Times New Roman" panose="02020603050405020304" pitchFamily="18" charset="0"/>
                <a:cs typeface="Times New Roman" panose="02020603050405020304" pitchFamily="18" charset="0"/>
              </a:rPr>
              <a:t>Disk is also used to provide an extension to main memory known as virtual memory</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endParaRPr lang="en-US" sz="2000" b="0" i="0" dirty="0">
              <a:solidFill>
                <a:srgbClr val="24202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6202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normAutofit fontScale="90000"/>
          </a:bodyPr>
          <a:lstStyle/>
          <a:p>
            <a:pPr algn="ctr"/>
            <a:r>
              <a:rPr lang="en-US" dirty="0"/>
              <a:t>Semiconductor Memory</a:t>
            </a:r>
            <a:endParaRPr lang="en-IN" dirty="0"/>
          </a:p>
        </p:txBody>
      </p:sp>
      <p:sp>
        <p:nvSpPr>
          <p:cNvPr id="3" name="Text Placeholder 2"/>
          <p:cNvSpPr>
            <a:spLocks noGrp="1"/>
          </p:cNvSpPr>
          <p:nvPr>
            <p:ph sz="quarter" idx="13"/>
          </p:nvPr>
        </p:nvSpPr>
        <p:spPr>
          <a:xfrm>
            <a:off x="474785" y="1066800"/>
            <a:ext cx="8093710" cy="3077766"/>
          </a:xfrm>
        </p:spPr>
        <p:txBody>
          <a:bodyPr>
            <a:normAutofit fontScale="85000" lnSpcReduction="1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Semiconductor memory is a type of digital memory technology that uses semiconductors, such as silicon, to store and retrieve digital data.</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use of semiconductor chips for main memory is </a:t>
            </a:r>
            <a:r>
              <a:rPr lang="en-IN" dirty="0">
                <a:latin typeface="Times New Roman" panose="02020603050405020304" pitchFamily="18" charset="0"/>
                <a:cs typeface="Times New Roman" panose="02020603050405020304" pitchFamily="18" charset="0"/>
              </a:rPr>
              <a:t>almost universal.</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basic element of a semiconductor memory is the </a:t>
            </a:r>
            <a:r>
              <a:rPr lang="en-US" b="1" dirty="0">
                <a:latin typeface="Times New Roman" panose="02020603050405020304" pitchFamily="18" charset="0"/>
                <a:cs typeface="Times New Roman" panose="02020603050405020304" pitchFamily="18" charset="0"/>
              </a:rPr>
              <a:t>memory cell</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semiconductor memory cells share certain properties:</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exhibit two stable (or semi-stable) states, which can be used to represent</a:t>
            </a:r>
          </a:p>
          <a:p>
            <a:pPr algn="just"/>
            <a:r>
              <a:rPr lang="en-US" dirty="0">
                <a:latin typeface="Times New Roman" panose="02020603050405020304" pitchFamily="18" charset="0"/>
                <a:cs typeface="Times New Roman" panose="02020603050405020304" pitchFamily="18" charset="0"/>
              </a:rPr>
              <a:t> binary 1 and 0.</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are capable of being written into (at least once), to set the state.</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are capable of being read to sense the state.</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92369" y="4191000"/>
            <a:ext cx="8382000" cy="203132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cell </a:t>
            </a:r>
            <a:r>
              <a:rPr lang="en-US" dirty="0">
                <a:latin typeface="Times New Roman" panose="02020603050405020304" pitchFamily="18" charset="0"/>
                <a:cs typeface="Times New Roman" panose="02020603050405020304" pitchFamily="18" charset="0"/>
              </a:rPr>
              <a:t>has </a:t>
            </a:r>
            <a:r>
              <a:rPr lang="en-US" dirty="0">
                <a:solidFill>
                  <a:srgbClr val="FF0000"/>
                </a:solidFill>
                <a:latin typeface="Times New Roman" panose="02020603050405020304" pitchFamily="18" charset="0"/>
                <a:cs typeface="Times New Roman" panose="02020603050405020304" pitchFamily="18" charset="0"/>
              </a:rPr>
              <a:t>three functional terminals capable of carrying an electrical signal</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select terminal</a:t>
            </a:r>
            <a:r>
              <a:rPr lang="en-US" dirty="0">
                <a:latin typeface="Times New Roman" panose="02020603050405020304" pitchFamily="18" charset="0"/>
                <a:cs typeface="Times New Roman" panose="02020603050405020304" pitchFamily="18" charset="0"/>
              </a:rPr>
              <a:t>, as the name suggests, </a:t>
            </a:r>
            <a:r>
              <a:rPr lang="en-US" dirty="0">
                <a:solidFill>
                  <a:srgbClr val="FF0000"/>
                </a:solidFill>
                <a:latin typeface="Times New Roman" panose="02020603050405020304" pitchFamily="18" charset="0"/>
                <a:cs typeface="Times New Roman" panose="02020603050405020304" pitchFamily="18" charset="0"/>
              </a:rPr>
              <a:t>selects a memory cell for a read or write operation.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control terminal </a:t>
            </a:r>
            <a:r>
              <a:rPr lang="en-US" dirty="0">
                <a:solidFill>
                  <a:srgbClr val="FF0000"/>
                </a:solidFill>
                <a:latin typeface="Times New Roman" panose="02020603050405020304" pitchFamily="18" charset="0"/>
                <a:cs typeface="Times New Roman" panose="02020603050405020304" pitchFamily="18" charset="0"/>
              </a:rPr>
              <a:t>indicates</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read or write</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writing, the other terminal provides an electrical signal that </a:t>
            </a:r>
            <a:r>
              <a:rPr lang="en-US" dirty="0">
                <a:solidFill>
                  <a:srgbClr val="FF0000"/>
                </a:solidFill>
                <a:latin typeface="Times New Roman" panose="02020603050405020304" pitchFamily="18" charset="0"/>
                <a:cs typeface="Times New Roman" panose="02020603050405020304" pitchFamily="18" charset="0"/>
              </a:rPr>
              <a:t>sets the state of the cell to 1 or 0. </a:t>
            </a:r>
          </a:p>
          <a:p>
            <a:pPr marL="285750" indent="-28575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For reading, that terminal is used for output of the cell’s state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583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2349500"/>
            <a:ext cx="507365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576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79600"/>
            <a:ext cx="7448550" cy="42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479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353857" cy="720069"/>
          </a:xfrm>
          <a:prstGeom prst="rect">
            <a:avLst/>
          </a:prstGeom>
        </p:spPr>
        <p:txBody>
          <a:bodyPr vert="horz" wrap="square" lIns="0" tIns="12065" rIns="0" bIns="0" rtlCol="0">
            <a:spAutoFit/>
          </a:bodyPr>
          <a:lstStyle/>
          <a:p>
            <a:pPr marL="12700" algn="ctr">
              <a:lnSpc>
                <a:spcPct val="100000"/>
              </a:lnSpc>
              <a:spcBef>
                <a:spcPts val="95"/>
              </a:spcBef>
            </a:pPr>
            <a:r>
              <a:rPr spc="-5" dirty="0"/>
              <a:t>RAM-</a:t>
            </a:r>
            <a:r>
              <a:rPr spc="5" dirty="0"/>
              <a:t> </a:t>
            </a:r>
            <a:r>
              <a:rPr spc="-10" dirty="0"/>
              <a:t>Random Access</a:t>
            </a:r>
            <a:r>
              <a:rPr spc="10" dirty="0"/>
              <a:t> </a:t>
            </a:r>
            <a:r>
              <a:rPr spc="-10" dirty="0"/>
              <a:t>Memory</a:t>
            </a:r>
          </a:p>
        </p:txBody>
      </p:sp>
      <p:sp>
        <p:nvSpPr>
          <p:cNvPr id="3" name="object 3"/>
          <p:cNvSpPr txBox="1"/>
          <p:nvPr/>
        </p:nvSpPr>
        <p:spPr>
          <a:xfrm>
            <a:off x="535940" y="1447800"/>
            <a:ext cx="8074660" cy="3499676"/>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10" dirty="0">
                <a:latin typeface="Verdana"/>
                <a:cs typeface="Verdana"/>
              </a:rPr>
              <a:t>RAM</a:t>
            </a:r>
            <a:endParaRPr sz="2800" dirty="0">
              <a:latin typeface="Verdana"/>
              <a:cs typeface="Verdana"/>
            </a:endParaRPr>
          </a:p>
          <a:p>
            <a:pPr marL="469900" algn="just">
              <a:lnSpc>
                <a:spcPct val="100000"/>
              </a:lnSpc>
              <a:spcBef>
                <a:spcPts val="580"/>
              </a:spcBef>
            </a:pPr>
            <a:r>
              <a:rPr sz="2400" spc="-5" dirty="0">
                <a:solidFill>
                  <a:srgbClr val="FF0000"/>
                </a:solidFill>
                <a:latin typeface="Verdana"/>
                <a:cs typeface="Verdana"/>
              </a:rPr>
              <a:t>—</a:t>
            </a:r>
            <a:r>
              <a:rPr lang="en-US" sz="2400" spc="-5" dirty="0">
                <a:latin typeface="Times New Roman" panose="02020603050405020304" pitchFamily="18" charset="0"/>
                <a:cs typeface="Times New Roman" panose="02020603050405020304" pitchFamily="18" charset="0"/>
              </a:rPr>
              <a:t>R</a:t>
            </a:r>
            <a:r>
              <a:rPr sz="2400" spc="-5" dirty="0">
                <a:latin typeface="Times New Roman" panose="02020603050405020304" pitchFamily="18" charset="0"/>
                <a:cs typeface="Times New Roman" panose="02020603050405020304" pitchFamily="18" charset="0"/>
              </a:rPr>
              <a:t>andom</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access</a:t>
            </a:r>
            <a:r>
              <a:rPr lang="en-US" sz="2400" spc="-5"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data can be quickly read and modified in any order</a:t>
            </a:r>
            <a:endParaRPr sz="2400" dirty="0">
              <a:latin typeface="Times New Roman" panose="02020603050405020304" pitchFamily="18" charset="0"/>
              <a:cs typeface="Times New Roman" panose="02020603050405020304" pitchFamily="18" charset="0"/>
            </a:endParaRPr>
          </a:p>
          <a:p>
            <a:pPr marL="469900" algn="just">
              <a:lnSpc>
                <a:spcPct val="100000"/>
              </a:lnSpc>
              <a:spcBef>
                <a:spcPts val="58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Read/Write</a:t>
            </a:r>
            <a:r>
              <a:rPr lang="en-US" sz="2400" spc="-5" dirty="0">
                <a:latin typeface="Times New Roman" panose="02020603050405020304" pitchFamily="18" charset="0"/>
                <a:cs typeface="Times New Roman" panose="02020603050405020304" pitchFamily="18" charset="0"/>
              </a:rPr>
              <a:t>-it is possible both to read data from the memory and to write new data into the memory easily and rapidly</a:t>
            </a:r>
            <a:endParaRPr sz="2400" dirty="0">
              <a:latin typeface="Times New Roman" panose="02020603050405020304" pitchFamily="18" charset="0"/>
              <a:cs typeface="Times New Roman" panose="02020603050405020304" pitchFamily="18" charset="0"/>
            </a:endParaRPr>
          </a:p>
          <a:p>
            <a:pPr marL="469900">
              <a:lnSpc>
                <a:spcPct val="100000"/>
              </a:lnSpc>
              <a:spcBef>
                <a:spcPts val="575"/>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Volatile</a:t>
            </a:r>
            <a:r>
              <a:rPr lang="en-US" sz="2400" spc="-5" dirty="0">
                <a:latin typeface="Times New Roman" panose="02020603050405020304" pitchFamily="18" charset="0"/>
                <a:cs typeface="Times New Roman" panose="02020603050405020304" pitchFamily="18" charset="0"/>
              </a:rPr>
              <a:t>-If the power is interrupted, then the data are lost.</a:t>
            </a:r>
            <a:endParaRPr sz="2400" dirty="0">
              <a:latin typeface="Times New Roman" panose="02020603050405020304" pitchFamily="18" charset="0"/>
              <a:cs typeface="Times New Roman" panose="02020603050405020304" pitchFamily="18" charset="0"/>
            </a:endParaRPr>
          </a:p>
          <a:p>
            <a:pPr marL="469900">
              <a:lnSpc>
                <a:spcPct val="100000"/>
              </a:lnSpc>
              <a:spcBef>
                <a:spcPts val="580"/>
              </a:spcBef>
            </a:pPr>
            <a:r>
              <a:rPr sz="2400" spc="-10" dirty="0">
                <a:solidFill>
                  <a:srgbClr val="FF0000"/>
                </a:solidFill>
                <a:latin typeface="Times New Roman" panose="02020603050405020304" pitchFamily="18" charset="0"/>
                <a:cs typeface="Times New Roman" panose="02020603050405020304" pitchFamily="18" charset="0"/>
              </a:rPr>
              <a:t>—</a:t>
            </a:r>
            <a:r>
              <a:rPr sz="2400" spc="-10" dirty="0">
                <a:latin typeface="Times New Roman" panose="02020603050405020304" pitchFamily="18" charset="0"/>
                <a:cs typeface="Times New Roman" panose="02020603050405020304" pitchFamily="18" charset="0"/>
              </a:rPr>
              <a:t>Temporary</a:t>
            </a:r>
            <a:r>
              <a:rPr sz="2400" spc="-5" dirty="0">
                <a:latin typeface="Times New Roman" panose="02020603050405020304" pitchFamily="18" charset="0"/>
                <a:cs typeface="Times New Roman" panose="02020603050405020304" pitchFamily="18" charset="0"/>
              </a:rPr>
              <a:t> storage</a:t>
            </a:r>
            <a:endParaRPr sz="2400" dirty="0">
              <a:latin typeface="Times New Roman" panose="02020603050405020304" pitchFamily="18" charset="0"/>
              <a:cs typeface="Times New Roman" panose="02020603050405020304" pitchFamily="18" charset="0"/>
            </a:endParaRPr>
          </a:p>
          <a:p>
            <a:pPr marL="469900">
              <a:lnSpc>
                <a:spcPct val="100000"/>
              </a:lnSpc>
              <a:spcBef>
                <a:spcPts val="575"/>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Static</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or</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dynamic</a:t>
            </a:r>
            <a:r>
              <a:rPr lang="en-US" sz="2400" spc="-5" dirty="0">
                <a:latin typeface="Times New Roman" panose="02020603050405020304" pitchFamily="18" charset="0"/>
                <a:cs typeface="Times New Roman" panose="02020603050405020304" pitchFamily="18" charset="0"/>
              </a:rPr>
              <a:t> RAM</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143000" y="381000"/>
            <a:ext cx="7515656" cy="443070"/>
          </a:xfrm>
          <a:prstGeom prst="rect">
            <a:avLst/>
          </a:prstGeom>
        </p:spPr>
        <p:txBody>
          <a:bodyPr vert="horz" wrap="square" lIns="0" tIns="12065" rIns="0" bIns="0" rtlCol="0">
            <a:spAutoFit/>
          </a:bodyPr>
          <a:lstStyle/>
          <a:p>
            <a:pPr marL="12700">
              <a:lnSpc>
                <a:spcPct val="100000"/>
              </a:lnSpc>
              <a:spcBef>
                <a:spcPts val="95"/>
              </a:spcBef>
            </a:pPr>
            <a:r>
              <a:rPr spc="-10" dirty="0"/>
              <a:t>Dynamic</a:t>
            </a:r>
            <a:r>
              <a:rPr spc="-40" dirty="0"/>
              <a:t> </a:t>
            </a:r>
            <a:r>
              <a:rPr spc="-10" dirty="0"/>
              <a:t>RAM</a:t>
            </a:r>
          </a:p>
        </p:txBody>
      </p:sp>
      <p:sp>
        <p:nvSpPr>
          <p:cNvPr id="3" name="Text Placeholder 2"/>
          <p:cNvSpPr>
            <a:spLocks noGrp="1"/>
          </p:cNvSpPr>
          <p:nvPr>
            <p:ph sz="quarter" idx="13"/>
          </p:nvPr>
        </p:nvSpPr>
        <p:spPr>
          <a:xfrm>
            <a:off x="525144" y="1188465"/>
            <a:ext cx="8093710" cy="3141886"/>
          </a:xfrm>
        </p:spPr>
        <p:txBody>
          <a:bodyPr>
            <a:normAutofit lnSpcReduction="10000"/>
          </a:bodyPr>
          <a:lstStyle/>
          <a:p>
            <a:pPr marL="355600" indent="-343535" algn="just">
              <a:lnSpc>
                <a:spcPct val="100000"/>
              </a:lnSpc>
              <a:spcBef>
                <a:spcPts val="775"/>
              </a:spcBef>
              <a:buClr>
                <a:srgbClr val="FF0000"/>
              </a:buClr>
              <a:buChar char="•"/>
              <a:tabLst>
                <a:tab pos="356235" algn="l"/>
              </a:tabLst>
            </a:pPr>
            <a:r>
              <a:rPr lang="en-US" spc="-5" dirty="0"/>
              <a:t>Bits</a:t>
            </a:r>
            <a:r>
              <a:rPr lang="en-US" spc="10" dirty="0"/>
              <a:t> </a:t>
            </a:r>
            <a:r>
              <a:rPr lang="en-US" spc="-5" dirty="0"/>
              <a:t>stored</a:t>
            </a:r>
            <a:r>
              <a:rPr lang="en-US" spc="35" dirty="0"/>
              <a:t> </a:t>
            </a:r>
            <a:r>
              <a:rPr lang="en-US" spc="-5" dirty="0"/>
              <a:t>as </a:t>
            </a:r>
            <a:r>
              <a:rPr lang="en-US" spc="-10" dirty="0">
                <a:solidFill>
                  <a:srgbClr val="FF0000"/>
                </a:solidFill>
              </a:rPr>
              <a:t>charge</a:t>
            </a:r>
            <a:r>
              <a:rPr lang="en-US" spc="55" dirty="0">
                <a:solidFill>
                  <a:srgbClr val="FF0000"/>
                </a:solidFill>
              </a:rPr>
              <a:t> </a:t>
            </a:r>
            <a:r>
              <a:rPr lang="en-US" spc="-10" dirty="0">
                <a:solidFill>
                  <a:srgbClr val="FF0000"/>
                </a:solidFill>
              </a:rPr>
              <a:t>in</a:t>
            </a:r>
            <a:r>
              <a:rPr lang="en-US" spc="-15" dirty="0">
                <a:solidFill>
                  <a:srgbClr val="FF0000"/>
                </a:solidFill>
              </a:rPr>
              <a:t> </a:t>
            </a:r>
            <a:r>
              <a:rPr lang="en-US" spc="-10" dirty="0">
                <a:solidFill>
                  <a:srgbClr val="FF0000"/>
                </a:solidFill>
              </a:rPr>
              <a:t>capacitors</a:t>
            </a:r>
          </a:p>
          <a:p>
            <a:pPr marL="355600" indent="-343535" algn="just">
              <a:lnSpc>
                <a:spcPct val="100000"/>
              </a:lnSpc>
              <a:spcBef>
                <a:spcPts val="775"/>
              </a:spcBef>
              <a:buClr>
                <a:srgbClr val="FF0000"/>
              </a:buClr>
              <a:buChar char="•"/>
              <a:tabLst>
                <a:tab pos="356235" algn="l"/>
              </a:tabLst>
            </a:pPr>
            <a:r>
              <a:rPr lang="en-US" dirty="0"/>
              <a:t>absence of charge in a capacitor is interpreted as a </a:t>
            </a:r>
            <a:r>
              <a:rPr lang="en-US" b="1" dirty="0"/>
              <a:t>binary 1 or 0.</a:t>
            </a:r>
          </a:p>
          <a:p>
            <a:pPr marL="355600" indent="-343535" algn="just">
              <a:lnSpc>
                <a:spcPct val="100000"/>
              </a:lnSpc>
              <a:spcBef>
                <a:spcPts val="675"/>
              </a:spcBef>
              <a:buClr>
                <a:srgbClr val="FF0000"/>
              </a:buClr>
              <a:buChar char="•"/>
              <a:tabLst>
                <a:tab pos="356235" algn="l"/>
              </a:tabLst>
            </a:pPr>
            <a:r>
              <a:rPr lang="en-US" b="1" spc="-10" dirty="0"/>
              <a:t>Charges</a:t>
            </a:r>
            <a:r>
              <a:rPr lang="en-US" b="1" spc="5" dirty="0"/>
              <a:t> </a:t>
            </a:r>
            <a:r>
              <a:rPr lang="en-US" b="1" spc="-15" dirty="0"/>
              <a:t>leak</a:t>
            </a:r>
            <a:r>
              <a:rPr lang="en-US" spc="-15" dirty="0"/>
              <a:t>-capacitors have a natural tendency to discharge, dynamic RAMs require periodic charge refreshing to maintain data storage</a:t>
            </a:r>
            <a:endParaRPr lang="en-US" dirty="0"/>
          </a:p>
          <a:p>
            <a:pPr marL="355600" indent="-343535" algn="just">
              <a:lnSpc>
                <a:spcPct val="100000"/>
              </a:lnSpc>
              <a:spcBef>
                <a:spcPts val="670"/>
              </a:spcBef>
              <a:buClr>
                <a:srgbClr val="FF0000"/>
              </a:buClr>
              <a:buChar char="•"/>
              <a:tabLst>
                <a:tab pos="356235" algn="l"/>
              </a:tabLst>
            </a:pPr>
            <a:r>
              <a:rPr lang="en-US" spc="-10" dirty="0"/>
              <a:t>Need</a:t>
            </a:r>
            <a:r>
              <a:rPr lang="en-US" spc="5" dirty="0"/>
              <a:t> </a:t>
            </a:r>
            <a:r>
              <a:rPr lang="en-US" b="1" spc="-10" dirty="0"/>
              <a:t>refreshing</a:t>
            </a:r>
            <a:r>
              <a:rPr lang="en-US" b="1" spc="80" dirty="0"/>
              <a:t> </a:t>
            </a:r>
            <a:r>
              <a:rPr lang="en-US" spc="-5" dirty="0"/>
              <a:t>even</a:t>
            </a:r>
            <a:r>
              <a:rPr lang="en-US" spc="5" dirty="0"/>
              <a:t> </a:t>
            </a:r>
            <a:r>
              <a:rPr lang="en-US" spc="-10" dirty="0"/>
              <a:t>when</a:t>
            </a:r>
            <a:r>
              <a:rPr lang="en-US" spc="-5" dirty="0"/>
              <a:t> </a:t>
            </a:r>
            <a:r>
              <a:rPr lang="en-US" spc="-10" dirty="0"/>
              <a:t>powered</a:t>
            </a:r>
            <a:endParaRPr lang="en-US" dirty="0"/>
          </a:p>
          <a:p>
            <a:pPr marL="355600" indent="-343535" algn="just">
              <a:lnSpc>
                <a:spcPct val="100000"/>
              </a:lnSpc>
              <a:spcBef>
                <a:spcPts val="675"/>
              </a:spcBef>
              <a:buClr>
                <a:srgbClr val="FF0000"/>
              </a:buClr>
              <a:buChar char="•"/>
              <a:tabLst>
                <a:tab pos="356235" algn="l"/>
              </a:tabLst>
            </a:pPr>
            <a:r>
              <a:rPr lang="en-US" spc="-5" dirty="0"/>
              <a:t>Simpler</a:t>
            </a:r>
            <a:r>
              <a:rPr lang="en-US" dirty="0"/>
              <a:t> </a:t>
            </a:r>
            <a:r>
              <a:rPr lang="en-US" spc="-10" dirty="0"/>
              <a:t>construction</a:t>
            </a:r>
            <a:endParaRPr lang="en-US" dirty="0"/>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314438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55473"/>
            <a:ext cx="4665980" cy="452120"/>
          </a:xfrm>
          <a:prstGeom prst="rect">
            <a:avLst/>
          </a:prstGeom>
        </p:spPr>
        <p:txBody>
          <a:bodyPr vert="horz" wrap="square" lIns="0" tIns="12065" rIns="0" bIns="0" rtlCol="0">
            <a:spAutoFit/>
          </a:bodyPr>
          <a:lstStyle/>
          <a:p>
            <a:pPr marL="12700">
              <a:lnSpc>
                <a:spcPct val="100000"/>
              </a:lnSpc>
              <a:spcBef>
                <a:spcPts val="95"/>
              </a:spcBef>
            </a:pPr>
            <a:r>
              <a:rPr spc="-5" dirty="0"/>
              <a:t>Dynamic</a:t>
            </a:r>
            <a:r>
              <a:rPr dirty="0"/>
              <a:t> </a:t>
            </a:r>
            <a:r>
              <a:rPr spc="-5" dirty="0"/>
              <a:t>RAM </a:t>
            </a:r>
            <a:r>
              <a:rPr spc="-10" dirty="0"/>
              <a:t>Structure</a:t>
            </a:r>
          </a:p>
        </p:txBody>
      </p:sp>
      <p:pic>
        <p:nvPicPr>
          <p:cNvPr id="3" name="object 3"/>
          <p:cNvPicPr/>
          <p:nvPr/>
        </p:nvPicPr>
        <p:blipFill>
          <a:blip r:embed="rId3" cstate="print"/>
          <a:stretch>
            <a:fillRect/>
          </a:stretch>
        </p:blipFill>
        <p:spPr>
          <a:xfrm>
            <a:off x="914400" y="1143000"/>
            <a:ext cx="5090374" cy="5378230"/>
          </a:xfrm>
          <a:prstGeom prst="rect">
            <a:avLst/>
          </a:prstGeom>
        </p:spPr>
      </p:pic>
      <p:sp>
        <p:nvSpPr>
          <p:cNvPr id="4" name="TextBox 3"/>
          <p:cNvSpPr txBox="1"/>
          <p:nvPr/>
        </p:nvSpPr>
        <p:spPr>
          <a:xfrm>
            <a:off x="6324600" y="2057400"/>
            <a:ext cx="2133600" cy="147732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typical DRAM structure for an individual cell that stores one</a:t>
            </a:r>
          </a:p>
          <a:p>
            <a:pPr algn="ctr"/>
            <a:r>
              <a:rPr lang="en-IN" dirty="0">
                <a:latin typeface="Times New Roman" panose="02020603050405020304" pitchFamily="18" charset="0"/>
                <a:cs typeface="Times New Roman" panose="02020603050405020304" pitchFamily="18" charset="0"/>
              </a:rPr>
              <a:t>bit.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25144" y="1188465"/>
            <a:ext cx="8093710" cy="4093428"/>
          </a:xfrm>
        </p:spPr>
        <p:txBody>
          <a:bodyPr>
            <a:normAutofit fontScale="92500" lnSpcReduction="2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address line is activated </a:t>
            </a:r>
            <a:r>
              <a:rPr lang="en-US" dirty="0">
                <a:latin typeface="Times New Roman" panose="02020603050405020304" pitchFamily="18" charset="0"/>
                <a:cs typeface="Times New Roman" panose="02020603050405020304" pitchFamily="18" charset="0"/>
              </a:rPr>
              <a:t>when the bit value from this cell is to be </a:t>
            </a:r>
            <a:r>
              <a:rPr lang="en-US" b="1" dirty="0">
                <a:latin typeface="Times New Roman" panose="02020603050405020304" pitchFamily="18" charset="0"/>
                <a:cs typeface="Times New Roman" panose="02020603050405020304" pitchFamily="18" charset="0"/>
              </a:rPr>
              <a:t>read or written.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transistor acts as a </a:t>
            </a:r>
            <a:r>
              <a:rPr lang="en-US" dirty="0">
                <a:solidFill>
                  <a:srgbClr val="FF0000"/>
                </a:solidFill>
                <a:latin typeface="Times New Roman" panose="02020603050405020304" pitchFamily="18" charset="0"/>
                <a:cs typeface="Times New Roman" panose="02020603050405020304" pitchFamily="18" charset="0"/>
              </a:rPr>
              <a:t>switch that is closed </a:t>
            </a:r>
            <a:r>
              <a:rPr lang="en-US" dirty="0">
                <a:latin typeface="Times New Roman" panose="02020603050405020304" pitchFamily="18" charset="0"/>
                <a:cs typeface="Times New Roman" panose="02020603050405020304" pitchFamily="18" charset="0"/>
              </a:rPr>
              <a:t>(allowing current to flow) if a </a:t>
            </a:r>
            <a:r>
              <a:rPr lang="en-US" dirty="0">
                <a:solidFill>
                  <a:srgbClr val="FF0000"/>
                </a:solidFill>
                <a:latin typeface="Times New Roman" panose="02020603050405020304" pitchFamily="18" charset="0"/>
                <a:cs typeface="Times New Roman" panose="02020603050405020304" pitchFamily="18" charset="0"/>
              </a:rPr>
              <a:t>voltage is applied to the address line </a:t>
            </a:r>
            <a:r>
              <a:rPr lang="en-US" dirty="0">
                <a:latin typeface="Times New Roman" panose="02020603050405020304" pitchFamily="18" charset="0"/>
                <a:cs typeface="Times New Roman" panose="02020603050405020304" pitchFamily="18" charset="0"/>
              </a:rPr>
              <a:t>and open (no current flows) if no voltage is present on the address line.</a:t>
            </a: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the </a:t>
            </a:r>
            <a:r>
              <a:rPr lang="en-US" b="1" dirty="0">
                <a:latin typeface="Times New Roman" panose="02020603050405020304" pitchFamily="18" charset="0"/>
                <a:cs typeface="Times New Roman" panose="02020603050405020304" pitchFamily="18" charset="0"/>
              </a:rPr>
              <a:t>write operation, a voltage signal is applied to the bit line</a:t>
            </a:r>
            <a:r>
              <a:rPr lang="en-US" dirty="0">
                <a:latin typeface="Times New Roman" panose="02020603050405020304" pitchFamily="18" charset="0"/>
                <a:cs typeface="Times New Roman" panose="02020603050405020304" pitchFamily="18" charset="0"/>
              </a:rPr>
              <a:t>; a high voltage represents 1, and a low voltage represents 0. </a:t>
            </a:r>
          </a:p>
          <a:p>
            <a:pPr marL="800100" lvl="1"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 signal is then applied to the address line, allowing a charge to be transferred to the capacitor</a:t>
            </a: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the read operation, when the address line is selected, the transistor turns on and the charge stored on the capacitor is fed out onto a bit line and to a sense amplifier</a:t>
            </a: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sense amplifier compares the capacitor voltage to a reference value and determines if the cell contains a logic 1 or a logic 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0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2840" t="26042" r="13909" b="14583"/>
          <a:stretch>
            <a:fillRect/>
          </a:stretch>
        </p:blipFill>
        <p:spPr bwMode="auto">
          <a:xfrm>
            <a:off x="609600" y="457200"/>
            <a:ext cx="8229600" cy="54102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484073"/>
            <a:ext cx="8125258" cy="720069"/>
          </a:xfrm>
          <a:prstGeom prst="rect">
            <a:avLst/>
          </a:prstGeom>
        </p:spPr>
        <p:txBody>
          <a:bodyPr vert="horz" wrap="square" lIns="0" tIns="12065" rIns="0" bIns="0" rtlCol="0">
            <a:spAutoFit/>
          </a:bodyPr>
          <a:lstStyle/>
          <a:p>
            <a:pPr marL="12700">
              <a:lnSpc>
                <a:spcPct val="100000"/>
              </a:lnSpc>
              <a:spcBef>
                <a:spcPts val="95"/>
              </a:spcBef>
            </a:pPr>
            <a:r>
              <a:rPr spc="-10" dirty="0"/>
              <a:t>Dynamic</a:t>
            </a:r>
            <a:r>
              <a:rPr spc="-40" dirty="0"/>
              <a:t> </a:t>
            </a:r>
            <a:r>
              <a:rPr spc="-10" dirty="0"/>
              <a:t>RAM</a:t>
            </a:r>
          </a:p>
        </p:txBody>
      </p:sp>
      <p:sp>
        <p:nvSpPr>
          <p:cNvPr id="3" name="object 3"/>
          <p:cNvSpPr txBox="1"/>
          <p:nvPr/>
        </p:nvSpPr>
        <p:spPr>
          <a:xfrm>
            <a:off x="535940" y="1012215"/>
            <a:ext cx="7181850" cy="3059171"/>
          </a:xfrm>
          <a:prstGeom prst="rect">
            <a:avLst/>
          </a:prstGeom>
        </p:spPr>
        <p:txBody>
          <a:bodyPr vert="horz" wrap="square" lIns="0" tIns="98425" rIns="0" bIns="0" rtlCol="0">
            <a:spAutoFit/>
          </a:bodyPr>
          <a:lstStyle/>
          <a:p>
            <a:pPr marL="355600" indent="-343535">
              <a:lnSpc>
                <a:spcPct val="100000"/>
              </a:lnSpc>
              <a:spcBef>
                <a:spcPts val="670"/>
              </a:spcBef>
              <a:buClr>
                <a:srgbClr val="FF0000"/>
              </a:buClr>
              <a:buChar char="•"/>
              <a:tabLst>
                <a:tab pos="356235" algn="l"/>
              </a:tabLst>
            </a:pPr>
            <a:r>
              <a:rPr sz="2800" spc="-5" dirty="0">
                <a:latin typeface="Verdana"/>
                <a:cs typeface="Verdana"/>
              </a:rPr>
              <a:t>Less</a:t>
            </a:r>
            <a:r>
              <a:rPr sz="2800" spc="-30" dirty="0">
                <a:latin typeface="Verdana"/>
                <a:cs typeface="Verdana"/>
              </a:rPr>
              <a:t> </a:t>
            </a:r>
            <a:r>
              <a:rPr sz="2800" spc="-5" dirty="0">
                <a:latin typeface="Verdana"/>
                <a:cs typeface="Verdana"/>
              </a:rPr>
              <a:t>expensive</a:t>
            </a:r>
            <a:endParaRPr sz="2800" dirty="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Need</a:t>
            </a:r>
            <a:r>
              <a:rPr sz="2800" spc="-20" dirty="0">
                <a:latin typeface="Verdana"/>
                <a:cs typeface="Verdana"/>
              </a:rPr>
              <a:t> </a:t>
            </a:r>
            <a:r>
              <a:rPr sz="2800" spc="-5" dirty="0">
                <a:latin typeface="Verdana"/>
                <a:cs typeface="Verdana"/>
              </a:rPr>
              <a:t>refresh</a:t>
            </a:r>
            <a:r>
              <a:rPr sz="2800" spc="15" dirty="0">
                <a:latin typeface="Verdana"/>
                <a:cs typeface="Verdana"/>
              </a:rPr>
              <a:t> </a:t>
            </a:r>
            <a:r>
              <a:rPr sz="2800" spc="-10" dirty="0">
                <a:latin typeface="Verdana"/>
                <a:cs typeface="Verdana"/>
              </a:rPr>
              <a:t>circuits</a:t>
            </a:r>
            <a:endParaRPr sz="2800" dirty="0">
              <a:latin typeface="Verdana"/>
              <a:cs typeface="Verdana"/>
            </a:endParaRPr>
          </a:p>
          <a:p>
            <a:pPr marL="355600" indent="-343535">
              <a:lnSpc>
                <a:spcPct val="100000"/>
              </a:lnSpc>
              <a:spcBef>
                <a:spcPts val="675"/>
              </a:spcBef>
              <a:buClr>
                <a:srgbClr val="FF0000"/>
              </a:buClr>
              <a:buChar char="•"/>
              <a:tabLst>
                <a:tab pos="356235" algn="l"/>
              </a:tabLst>
            </a:pPr>
            <a:r>
              <a:rPr sz="2800" spc="-5" dirty="0">
                <a:latin typeface="Verdana"/>
                <a:cs typeface="Verdana"/>
              </a:rPr>
              <a:t>Slower</a:t>
            </a:r>
            <a:endParaRPr sz="2800" dirty="0">
              <a:latin typeface="Verdana"/>
              <a:cs typeface="Verdana"/>
            </a:endParaRPr>
          </a:p>
          <a:p>
            <a:pPr marL="355600" indent="-343535">
              <a:lnSpc>
                <a:spcPct val="100000"/>
              </a:lnSpc>
              <a:spcBef>
                <a:spcPts val="670"/>
              </a:spcBef>
              <a:buClr>
                <a:srgbClr val="FF0000"/>
              </a:buClr>
              <a:buChar char="•"/>
              <a:tabLst>
                <a:tab pos="356235" algn="l"/>
              </a:tabLst>
            </a:pPr>
            <a:r>
              <a:rPr sz="2800" spc="-10" dirty="0">
                <a:latin typeface="Verdana"/>
                <a:cs typeface="Verdana"/>
              </a:rPr>
              <a:t>Main</a:t>
            </a:r>
            <a:r>
              <a:rPr sz="2800" spc="-15" dirty="0">
                <a:latin typeface="Verdana"/>
                <a:cs typeface="Verdana"/>
              </a:rPr>
              <a:t> </a:t>
            </a:r>
            <a:r>
              <a:rPr sz="2800" spc="-5" dirty="0">
                <a:latin typeface="Verdana"/>
                <a:cs typeface="Verdana"/>
              </a:rPr>
              <a:t>memory</a:t>
            </a:r>
            <a:endParaRPr sz="2800" dirty="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Essentially</a:t>
            </a:r>
            <a:r>
              <a:rPr sz="2800" spc="15" dirty="0">
                <a:latin typeface="Verdana"/>
                <a:cs typeface="Verdana"/>
              </a:rPr>
              <a:t> </a:t>
            </a:r>
            <a:r>
              <a:rPr sz="2800" spc="-5" dirty="0">
                <a:latin typeface="Verdana"/>
                <a:cs typeface="Verdana"/>
              </a:rPr>
              <a:t>analog</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Level</a:t>
            </a:r>
            <a:r>
              <a:rPr sz="2400" dirty="0">
                <a:latin typeface="Verdana"/>
                <a:cs typeface="Verdana"/>
              </a:rPr>
              <a:t> of</a:t>
            </a:r>
            <a:r>
              <a:rPr sz="2400" spc="-5" dirty="0">
                <a:latin typeface="Verdana"/>
                <a:cs typeface="Verdana"/>
              </a:rPr>
              <a:t> charge </a:t>
            </a:r>
            <a:r>
              <a:rPr sz="2400" dirty="0">
                <a:latin typeface="Verdana"/>
                <a:cs typeface="Verdana"/>
              </a:rPr>
              <a:t>determines </a:t>
            </a:r>
            <a:r>
              <a:rPr sz="2400" spc="-10" dirty="0">
                <a:latin typeface="Verdana"/>
                <a:cs typeface="Verdana"/>
              </a:rPr>
              <a:t>value</a:t>
            </a:r>
            <a:endParaRPr sz="2400" dirty="0">
              <a:latin typeface="Verdana"/>
              <a:cs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331673"/>
            <a:ext cx="4150995" cy="452120"/>
          </a:xfrm>
          <a:prstGeom prst="rect">
            <a:avLst/>
          </a:prstGeom>
        </p:spPr>
        <p:txBody>
          <a:bodyPr vert="horz" wrap="square" lIns="0" tIns="12065" rIns="0" bIns="0" rtlCol="0">
            <a:spAutoFit/>
          </a:bodyPr>
          <a:lstStyle/>
          <a:p>
            <a:pPr marL="12700">
              <a:lnSpc>
                <a:spcPct val="100000"/>
              </a:lnSpc>
              <a:spcBef>
                <a:spcPts val="95"/>
              </a:spcBef>
            </a:pPr>
            <a:r>
              <a:rPr spc="-5" dirty="0"/>
              <a:t>Static</a:t>
            </a:r>
            <a:r>
              <a:rPr spc="-25" dirty="0"/>
              <a:t> </a:t>
            </a:r>
            <a:r>
              <a:rPr spc="-5" dirty="0"/>
              <a:t>RAM</a:t>
            </a:r>
            <a:r>
              <a:rPr spc="-45" dirty="0"/>
              <a:t> </a:t>
            </a:r>
            <a:r>
              <a:rPr spc="-5" dirty="0"/>
              <a:t>Structure</a:t>
            </a:r>
          </a:p>
        </p:txBody>
      </p:sp>
      <p:pic>
        <p:nvPicPr>
          <p:cNvPr id="3" name="object 3"/>
          <p:cNvPicPr/>
          <p:nvPr/>
        </p:nvPicPr>
        <p:blipFill>
          <a:blip r:embed="rId2" cstate="print"/>
          <a:stretch>
            <a:fillRect/>
          </a:stretch>
        </p:blipFill>
        <p:spPr>
          <a:xfrm>
            <a:off x="1772380" y="1233968"/>
            <a:ext cx="5681974" cy="55446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533400" y="228600"/>
            <a:ext cx="8173313" cy="443070"/>
          </a:xfrm>
          <a:prstGeom prst="rect">
            <a:avLst/>
          </a:prstGeom>
        </p:spPr>
        <p:txBody>
          <a:bodyPr vert="horz" wrap="square" lIns="0" tIns="12065" rIns="0" bIns="0" rtlCol="0">
            <a:spAutoFit/>
          </a:bodyPr>
          <a:lstStyle/>
          <a:p>
            <a:pPr marL="12700">
              <a:lnSpc>
                <a:spcPct val="100000"/>
              </a:lnSpc>
              <a:spcBef>
                <a:spcPts val="95"/>
              </a:spcBef>
            </a:pPr>
            <a:r>
              <a:rPr spc="-5" dirty="0"/>
              <a:t>Static</a:t>
            </a:r>
            <a:r>
              <a:rPr spc="-25" dirty="0"/>
              <a:t> </a:t>
            </a:r>
            <a:r>
              <a:rPr spc="-5" dirty="0"/>
              <a:t>RAM</a:t>
            </a:r>
          </a:p>
        </p:txBody>
      </p:sp>
      <p:sp>
        <p:nvSpPr>
          <p:cNvPr id="3" name="Text Placeholder 2"/>
          <p:cNvSpPr>
            <a:spLocks noGrp="1"/>
          </p:cNvSpPr>
          <p:nvPr>
            <p:ph sz="quarter" idx="13"/>
          </p:nvPr>
        </p:nvSpPr>
        <p:spPr>
          <a:xfrm>
            <a:off x="525144" y="1188465"/>
            <a:ext cx="8093710" cy="1231106"/>
          </a:xfrm>
        </p:spPr>
        <p:txBody>
          <a:bodyPr>
            <a:normAutofit lnSpcReduction="10000"/>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a SRAM, binary values are stored using traditional flip-flop logic-gate configurations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static RAM will hold its data as long as power is supplied to it.</a:t>
            </a: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5" name="object 3"/>
          <p:cNvPicPr/>
          <p:nvPr/>
        </p:nvPicPr>
        <p:blipFill>
          <a:blip r:embed="rId2" cstate="print"/>
          <a:stretch>
            <a:fillRect/>
          </a:stretch>
        </p:blipFill>
        <p:spPr>
          <a:xfrm>
            <a:off x="1828800" y="2286000"/>
            <a:ext cx="5681974" cy="3959198"/>
          </a:xfrm>
          <a:prstGeom prst="rect">
            <a:avLst/>
          </a:prstGeom>
        </p:spPr>
      </p:pic>
    </p:spTree>
    <p:extLst>
      <p:ext uri="{BB962C8B-B14F-4D97-AF65-F5344CB8AC3E}">
        <p14:creationId xmlns:p14="http://schemas.microsoft.com/office/powerpoint/2010/main" val="2377330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64946" y="1767006"/>
            <a:ext cx="8093710" cy="3323987"/>
          </a:xfrm>
        </p:spPr>
        <p:txBody>
          <a:bodyPr>
            <a:normAutofit fontScale="92500" lnSpcReduction="20000"/>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SRAM address line is used to open or close a switch.</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address line controls two transistors (T5 and T6).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 signal is applied to this line, the two transistors are switched on, allowing a read or write operation.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a write operation, the desired bit value is applied to line B, while its complement is applied to line B.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forces the four transistors (T1, T2, T3, T4) into the proper state.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a read operation, the bit value is read from line B.</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295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91111"/>
            <a:ext cx="8658657" cy="720069"/>
          </a:xfrm>
          <a:prstGeom prst="rect">
            <a:avLst/>
          </a:prstGeom>
        </p:spPr>
        <p:txBody>
          <a:bodyPr vert="horz" wrap="square" lIns="0" tIns="12065" rIns="0" bIns="0" rtlCol="0">
            <a:spAutoFit/>
          </a:bodyPr>
          <a:lstStyle/>
          <a:p>
            <a:pPr marL="12700">
              <a:lnSpc>
                <a:spcPct val="100000"/>
              </a:lnSpc>
              <a:spcBef>
                <a:spcPts val="95"/>
              </a:spcBef>
            </a:pPr>
            <a:r>
              <a:rPr spc="-10" dirty="0"/>
              <a:t>Static</a:t>
            </a:r>
            <a:r>
              <a:rPr spc="5" dirty="0"/>
              <a:t> </a:t>
            </a:r>
            <a:r>
              <a:rPr spc="-10" dirty="0"/>
              <a:t>RAM</a:t>
            </a:r>
            <a:r>
              <a:rPr spc="-20" dirty="0"/>
              <a:t> </a:t>
            </a:r>
            <a:r>
              <a:rPr spc="-10" dirty="0"/>
              <a:t>Operation</a:t>
            </a:r>
          </a:p>
        </p:txBody>
      </p:sp>
      <p:sp>
        <p:nvSpPr>
          <p:cNvPr id="3" name="object 3"/>
          <p:cNvSpPr txBox="1"/>
          <p:nvPr/>
        </p:nvSpPr>
        <p:spPr>
          <a:xfrm>
            <a:off x="510540" y="1011180"/>
            <a:ext cx="7834630" cy="5257800"/>
          </a:xfrm>
          <a:prstGeom prst="rect">
            <a:avLst/>
          </a:prstGeom>
        </p:spPr>
        <p:txBody>
          <a:bodyPr vert="horz" wrap="square" lIns="0" tIns="12065" rIns="0" bIns="0" rtlCol="0">
            <a:spAutoFit/>
          </a:bodyPr>
          <a:lstStyle/>
          <a:p>
            <a:pPr marL="381000" marR="30480" indent="-343535">
              <a:lnSpc>
                <a:spcPct val="150100"/>
              </a:lnSpc>
              <a:spcBef>
                <a:spcPts val="95"/>
              </a:spcBef>
              <a:buClr>
                <a:srgbClr val="FF0000"/>
              </a:buClr>
              <a:buChar char="•"/>
              <a:tabLst>
                <a:tab pos="381635" algn="l"/>
              </a:tabLst>
            </a:pPr>
            <a:r>
              <a:rPr sz="2800" spc="-10" dirty="0">
                <a:latin typeface="Verdana"/>
                <a:cs typeface="Verdana"/>
              </a:rPr>
              <a:t>Transistor</a:t>
            </a:r>
            <a:r>
              <a:rPr sz="2800" spc="45" dirty="0">
                <a:latin typeface="Verdana"/>
                <a:cs typeface="Verdana"/>
              </a:rPr>
              <a:t> </a:t>
            </a:r>
            <a:r>
              <a:rPr sz="2800" spc="-5" dirty="0">
                <a:latin typeface="Verdana"/>
                <a:cs typeface="Verdana"/>
              </a:rPr>
              <a:t>arrangement</a:t>
            </a:r>
            <a:r>
              <a:rPr sz="2800" spc="50" dirty="0">
                <a:latin typeface="Verdana"/>
                <a:cs typeface="Verdana"/>
              </a:rPr>
              <a:t> </a:t>
            </a:r>
            <a:r>
              <a:rPr sz="2800" spc="-10" dirty="0">
                <a:latin typeface="Verdana"/>
                <a:cs typeface="Verdana"/>
              </a:rPr>
              <a:t>gives</a:t>
            </a:r>
            <a:r>
              <a:rPr sz="2800" spc="15" dirty="0">
                <a:latin typeface="Verdana"/>
                <a:cs typeface="Verdana"/>
              </a:rPr>
              <a:t> </a:t>
            </a:r>
            <a:r>
              <a:rPr sz="2800" spc="-5" dirty="0">
                <a:latin typeface="Verdana"/>
                <a:cs typeface="Verdana"/>
              </a:rPr>
              <a:t>stable</a:t>
            </a:r>
            <a:r>
              <a:rPr sz="2800" spc="15" dirty="0">
                <a:latin typeface="Verdana"/>
                <a:cs typeface="Verdana"/>
              </a:rPr>
              <a:t> </a:t>
            </a:r>
            <a:r>
              <a:rPr sz="2800" spc="-15" dirty="0">
                <a:latin typeface="Verdana"/>
                <a:cs typeface="Verdana"/>
              </a:rPr>
              <a:t>logic </a:t>
            </a:r>
            <a:r>
              <a:rPr sz="2800" spc="-969" dirty="0">
                <a:latin typeface="Verdana"/>
                <a:cs typeface="Verdana"/>
              </a:rPr>
              <a:t> </a:t>
            </a:r>
            <a:r>
              <a:rPr sz="2800" spc="-5" dirty="0">
                <a:latin typeface="Verdana"/>
                <a:cs typeface="Verdana"/>
              </a:rPr>
              <a:t>state</a:t>
            </a:r>
            <a:endParaRPr sz="2800">
              <a:latin typeface="Verdana"/>
              <a:cs typeface="Verdana"/>
            </a:endParaRPr>
          </a:p>
          <a:p>
            <a:pPr marL="381000" indent="-343535">
              <a:lnSpc>
                <a:spcPct val="100000"/>
              </a:lnSpc>
              <a:spcBef>
                <a:spcPts val="2350"/>
              </a:spcBef>
              <a:buClr>
                <a:srgbClr val="FF0000"/>
              </a:buClr>
              <a:buChar char="•"/>
              <a:tabLst>
                <a:tab pos="381635" algn="l"/>
              </a:tabLst>
            </a:pPr>
            <a:r>
              <a:rPr sz="2800" spc="-5" dirty="0">
                <a:latin typeface="Verdana"/>
                <a:cs typeface="Verdana"/>
              </a:rPr>
              <a:t>State</a:t>
            </a:r>
            <a:r>
              <a:rPr sz="2800" spc="-45" dirty="0">
                <a:latin typeface="Verdana"/>
                <a:cs typeface="Verdana"/>
              </a:rPr>
              <a:t> </a:t>
            </a:r>
            <a:r>
              <a:rPr sz="2800" spc="-5" dirty="0">
                <a:latin typeface="Verdana"/>
                <a:cs typeface="Verdana"/>
              </a:rPr>
              <a:t>1</a:t>
            </a:r>
            <a:endParaRPr sz="2800">
              <a:latin typeface="Verdana"/>
              <a:cs typeface="Verdana"/>
            </a:endParaRPr>
          </a:p>
          <a:p>
            <a:pPr marL="495300">
              <a:lnSpc>
                <a:spcPct val="100000"/>
              </a:lnSpc>
              <a:spcBef>
                <a:spcPts val="2120"/>
              </a:spcBef>
            </a:pPr>
            <a:r>
              <a:rPr sz="2400" spc="-5" dirty="0">
                <a:solidFill>
                  <a:srgbClr val="FF0000"/>
                </a:solidFill>
                <a:latin typeface="Verdana"/>
                <a:cs typeface="Verdana"/>
              </a:rPr>
              <a:t>—</a:t>
            </a:r>
            <a:r>
              <a:rPr sz="2400" spc="-5" dirty="0">
                <a:latin typeface="Verdana"/>
                <a:cs typeface="Verdana"/>
              </a:rPr>
              <a:t>C</a:t>
            </a:r>
            <a:r>
              <a:rPr sz="2400" spc="-7" baseline="-15625" dirty="0">
                <a:latin typeface="Verdana"/>
                <a:cs typeface="Verdana"/>
              </a:rPr>
              <a:t>1</a:t>
            </a:r>
            <a:r>
              <a:rPr sz="2400" spc="382" baseline="-15625" dirty="0">
                <a:latin typeface="Verdana"/>
                <a:cs typeface="Verdana"/>
              </a:rPr>
              <a:t> </a:t>
            </a:r>
            <a:r>
              <a:rPr sz="2400" dirty="0">
                <a:latin typeface="Verdana"/>
                <a:cs typeface="Verdana"/>
              </a:rPr>
              <a:t>high,</a:t>
            </a:r>
            <a:r>
              <a:rPr sz="2400" spc="5" dirty="0">
                <a:latin typeface="Verdana"/>
                <a:cs typeface="Verdana"/>
              </a:rPr>
              <a:t> </a:t>
            </a:r>
            <a:r>
              <a:rPr sz="2400" spc="-5" dirty="0">
                <a:latin typeface="Verdana"/>
                <a:cs typeface="Verdana"/>
              </a:rPr>
              <a:t>C</a:t>
            </a:r>
            <a:r>
              <a:rPr sz="2400" spc="-7" baseline="-15625" dirty="0">
                <a:latin typeface="Verdana"/>
                <a:cs typeface="Verdana"/>
              </a:rPr>
              <a:t>2</a:t>
            </a:r>
            <a:r>
              <a:rPr sz="2400" spc="390" baseline="-15625" dirty="0">
                <a:latin typeface="Verdana"/>
                <a:cs typeface="Verdana"/>
              </a:rPr>
              <a:t> </a:t>
            </a:r>
            <a:r>
              <a:rPr sz="2400" spc="-15" dirty="0">
                <a:latin typeface="Verdana"/>
                <a:cs typeface="Verdana"/>
              </a:rPr>
              <a:t>low</a:t>
            </a:r>
            <a:endParaRPr sz="2400">
              <a:latin typeface="Verdana"/>
              <a:cs typeface="Verdana"/>
            </a:endParaRPr>
          </a:p>
          <a:p>
            <a:pPr marL="495300">
              <a:lnSpc>
                <a:spcPct val="100000"/>
              </a:lnSpc>
              <a:spcBef>
                <a:spcPts val="2014"/>
              </a:spcBef>
            </a:pPr>
            <a:r>
              <a:rPr sz="2400" spc="-5" dirty="0">
                <a:solidFill>
                  <a:srgbClr val="FF0000"/>
                </a:solidFill>
                <a:latin typeface="Verdana"/>
                <a:cs typeface="Verdana"/>
              </a:rPr>
              <a:t>—</a:t>
            </a:r>
            <a:r>
              <a:rPr sz="2400" spc="-5" dirty="0">
                <a:latin typeface="Verdana"/>
                <a:cs typeface="Verdana"/>
              </a:rPr>
              <a:t>T</a:t>
            </a:r>
            <a:r>
              <a:rPr sz="2400" spc="-7" baseline="-20833" dirty="0">
                <a:latin typeface="Verdana"/>
                <a:cs typeface="Verdana"/>
              </a:rPr>
              <a:t>1</a:t>
            </a:r>
            <a:r>
              <a:rPr sz="2400" spc="397" baseline="-20833" dirty="0">
                <a:latin typeface="Verdana"/>
                <a:cs typeface="Verdana"/>
              </a:rPr>
              <a:t> </a:t>
            </a:r>
            <a:r>
              <a:rPr sz="2400" spc="-5" dirty="0">
                <a:latin typeface="Verdana"/>
                <a:cs typeface="Verdana"/>
              </a:rPr>
              <a:t>T</a:t>
            </a:r>
            <a:r>
              <a:rPr sz="2400" spc="-7" baseline="-20833" dirty="0">
                <a:latin typeface="Verdana"/>
                <a:cs typeface="Verdana"/>
              </a:rPr>
              <a:t>4</a:t>
            </a:r>
            <a:r>
              <a:rPr sz="2400" spc="405" baseline="-20833" dirty="0">
                <a:latin typeface="Verdana"/>
                <a:cs typeface="Verdana"/>
              </a:rPr>
              <a:t> </a:t>
            </a:r>
            <a:r>
              <a:rPr sz="2400" spc="-5" dirty="0">
                <a:latin typeface="Verdana"/>
                <a:cs typeface="Verdana"/>
              </a:rPr>
              <a:t>off,</a:t>
            </a:r>
            <a:r>
              <a:rPr sz="2400" spc="30" dirty="0">
                <a:latin typeface="Verdana"/>
                <a:cs typeface="Verdana"/>
              </a:rPr>
              <a:t> </a:t>
            </a:r>
            <a:r>
              <a:rPr sz="2400" b="1" spc="-5" dirty="0">
                <a:latin typeface="Verdana"/>
                <a:cs typeface="Verdana"/>
              </a:rPr>
              <a:t>T</a:t>
            </a:r>
            <a:r>
              <a:rPr sz="2400" b="1" spc="-7" baseline="-20833" dirty="0">
                <a:latin typeface="Verdana"/>
                <a:cs typeface="Verdana"/>
              </a:rPr>
              <a:t>2</a:t>
            </a:r>
            <a:r>
              <a:rPr sz="2400" b="1" spc="397" baseline="-20833" dirty="0">
                <a:latin typeface="Verdana"/>
                <a:cs typeface="Verdana"/>
              </a:rPr>
              <a:t> </a:t>
            </a:r>
            <a:r>
              <a:rPr sz="2400" b="1" spc="-5" dirty="0">
                <a:latin typeface="Verdana"/>
                <a:cs typeface="Verdana"/>
              </a:rPr>
              <a:t>T</a:t>
            </a:r>
            <a:r>
              <a:rPr sz="2400" b="1" spc="-7" baseline="-20833" dirty="0">
                <a:latin typeface="Verdana"/>
                <a:cs typeface="Verdana"/>
              </a:rPr>
              <a:t>3</a:t>
            </a:r>
            <a:r>
              <a:rPr sz="2400" b="1" baseline="-20833" dirty="0">
                <a:latin typeface="Verdana"/>
                <a:cs typeface="Verdana"/>
              </a:rPr>
              <a:t> </a:t>
            </a:r>
            <a:r>
              <a:rPr sz="2400" b="1" spc="-5" dirty="0">
                <a:latin typeface="Verdana"/>
                <a:cs typeface="Verdana"/>
              </a:rPr>
              <a:t>on</a:t>
            </a:r>
            <a:endParaRPr sz="2400">
              <a:latin typeface="Verdana"/>
              <a:cs typeface="Verdana"/>
            </a:endParaRPr>
          </a:p>
          <a:p>
            <a:pPr marL="381000" indent="-343535">
              <a:lnSpc>
                <a:spcPct val="100000"/>
              </a:lnSpc>
              <a:spcBef>
                <a:spcPts val="2255"/>
              </a:spcBef>
              <a:buClr>
                <a:srgbClr val="FF0000"/>
              </a:buClr>
              <a:buChar char="•"/>
              <a:tabLst>
                <a:tab pos="381635" algn="l"/>
              </a:tabLst>
            </a:pPr>
            <a:r>
              <a:rPr sz="2800" spc="-5" dirty="0">
                <a:latin typeface="Verdana"/>
                <a:cs typeface="Verdana"/>
              </a:rPr>
              <a:t>State</a:t>
            </a:r>
            <a:r>
              <a:rPr sz="2800" spc="-40" dirty="0">
                <a:latin typeface="Verdana"/>
                <a:cs typeface="Verdana"/>
              </a:rPr>
              <a:t> </a:t>
            </a:r>
            <a:r>
              <a:rPr sz="2800" spc="-5" dirty="0">
                <a:latin typeface="Verdana"/>
                <a:cs typeface="Verdana"/>
              </a:rPr>
              <a:t>0</a:t>
            </a:r>
            <a:endParaRPr sz="2800">
              <a:latin typeface="Verdana"/>
              <a:cs typeface="Verdana"/>
            </a:endParaRPr>
          </a:p>
          <a:p>
            <a:pPr marL="495300">
              <a:lnSpc>
                <a:spcPct val="100000"/>
              </a:lnSpc>
              <a:spcBef>
                <a:spcPts val="2115"/>
              </a:spcBef>
            </a:pPr>
            <a:r>
              <a:rPr sz="2400" spc="-5" dirty="0">
                <a:solidFill>
                  <a:srgbClr val="FF0000"/>
                </a:solidFill>
                <a:latin typeface="Verdana"/>
                <a:cs typeface="Verdana"/>
              </a:rPr>
              <a:t>—</a:t>
            </a:r>
            <a:r>
              <a:rPr sz="2400" spc="-5" dirty="0">
                <a:latin typeface="Verdana"/>
                <a:cs typeface="Verdana"/>
              </a:rPr>
              <a:t>C</a:t>
            </a:r>
            <a:r>
              <a:rPr sz="2400" spc="-7" baseline="-15625" dirty="0">
                <a:latin typeface="Verdana"/>
                <a:cs typeface="Verdana"/>
              </a:rPr>
              <a:t>2</a:t>
            </a:r>
            <a:r>
              <a:rPr sz="2400" spc="390" baseline="-15625" dirty="0">
                <a:latin typeface="Verdana"/>
                <a:cs typeface="Verdana"/>
              </a:rPr>
              <a:t> </a:t>
            </a:r>
            <a:r>
              <a:rPr sz="2400" dirty="0">
                <a:latin typeface="Verdana"/>
                <a:cs typeface="Verdana"/>
              </a:rPr>
              <a:t>high, </a:t>
            </a:r>
            <a:r>
              <a:rPr sz="2400" spc="-5" dirty="0">
                <a:latin typeface="Verdana"/>
                <a:cs typeface="Verdana"/>
              </a:rPr>
              <a:t>C</a:t>
            </a:r>
            <a:r>
              <a:rPr sz="2400" spc="-7" baseline="-20833" dirty="0">
                <a:latin typeface="Verdana"/>
                <a:cs typeface="Verdana"/>
              </a:rPr>
              <a:t>1</a:t>
            </a:r>
            <a:r>
              <a:rPr sz="2400" spc="390" baseline="-20833" dirty="0">
                <a:latin typeface="Verdana"/>
                <a:cs typeface="Verdana"/>
              </a:rPr>
              <a:t> </a:t>
            </a:r>
            <a:r>
              <a:rPr sz="2400" spc="-15" dirty="0">
                <a:latin typeface="Verdana"/>
                <a:cs typeface="Verdana"/>
              </a:rPr>
              <a:t>low</a:t>
            </a:r>
            <a:endParaRPr sz="2400">
              <a:latin typeface="Verdana"/>
              <a:cs typeface="Verdana"/>
            </a:endParaRPr>
          </a:p>
          <a:p>
            <a:pPr marL="495300">
              <a:lnSpc>
                <a:spcPct val="100000"/>
              </a:lnSpc>
              <a:spcBef>
                <a:spcPts val="2020"/>
              </a:spcBef>
            </a:pPr>
            <a:r>
              <a:rPr sz="2400" spc="-5" dirty="0">
                <a:solidFill>
                  <a:srgbClr val="FF0000"/>
                </a:solidFill>
                <a:latin typeface="Verdana"/>
                <a:cs typeface="Verdana"/>
              </a:rPr>
              <a:t>—</a:t>
            </a:r>
            <a:r>
              <a:rPr sz="2400" spc="-5" dirty="0">
                <a:latin typeface="Verdana"/>
                <a:cs typeface="Verdana"/>
              </a:rPr>
              <a:t>T</a:t>
            </a:r>
            <a:r>
              <a:rPr sz="2400" spc="-7" baseline="-20833" dirty="0">
                <a:latin typeface="Verdana"/>
                <a:cs typeface="Verdana"/>
              </a:rPr>
              <a:t>2</a:t>
            </a:r>
            <a:r>
              <a:rPr sz="2400" spc="390" baseline="-20833" dirty="0">
                <a:latin typeface="Verdana"/>
                <a:cs typeface="Verdana"/>
              </a:rPr>
              <a:t> </a:t>
            </a:r>
            <a:r>
              <a:rPr sz="2400" spc="-5" dirty="0">
                <a:latin typeface="Verdana"/>
                <a:cs typeface="Verdana"/>
              </a:rPr>
              <a:t>T</a:t>
            </a:r>
            <a:r>
              <a:rPr sz="2400" spc="-7" baseline="-20833" dirty="0">
                <a:latin typeface="Verdana"/>
                <a:cs typeface="Verdana"/>
              </a:rPr>
              <a:t>3</a:t>
            </a:r>
            <a:r>
              <a:rPr sz="2400" spc="397" baseline="-20833" dirty="0">
                <a:latin typeface="Verdana"/>
                <a:cs typeface="Verdana"/>
              </a:rPr>
              <a:t> </a:t>
            </a:r>
            <a:r>
              <a:rPr sz="2400" spc="-5" dirty="0">
                <a:latin typeface="Verdana"/>
                <a:cs typeface="Verdana"/>
              </a:rPr>
              <a:t>off,</a:t>
            </a:r>
            <a:r>
              <a:rPr sz="2400" spc="30" dirty="0">
                <a:latin typeface="Verdana"/>
                <a:cs typeface="Verdana"/>
              </a:rPr>
              <a:t> </a:t>
            </a:r>
            <a:r>
              <a:rPr sz="2400" b="1" spc="-5" dirty="0">
                <a:latin typeface="Verdana"/>
                <a:cs typeface="Verdana"/>
              </a:rPr>
              <a:t>T</a:t>
            </a:r>
            <a:r>
              <a:rPr sz="2400" b="1" spc="-7" baseline="-20833" dirty="0">
                <a:latin typeface="Verdana"/>
                <a:cs typeface="Verdana"/>
              </a:rPr>
              <a:t>1</a:t>
            </a:r>
            <a:r>
              <a:rPr sz="2400" b="1" spc="397" baseline="-20833" dirty="0">
                <a:latin typeface="Verdana"/>
                <a:cs typeface="Verdana"/>
              </a:rPr>
              <a:t> </a:t>
            </a:r>
            <a:r>
              <a:rPr sz="2400" b="1" spc="-5" dirty="0">
                <a:latin typeface="Verdana"/>
                <a:cs typeface="Verdana"/>
              </a:rPr>
              <a:t>T</a:t>
            </a:r>
            <a:r>
              <a:rPr sz="2400" b="1" spc="-7" baseline="-20833" dirty="0">
                <a:latin typeface="Verdana"/>
                <a:cs typeface="Verdana"/>
              </a:rPr>
              <a:t>4</a:t>
            </a:r>
            <a:r>
              <a:rPr sz="2400" b="1" baseline="-20833" dirty="0">
                <a:latin typeface="Verdana"/>
                <a:cs typeface="Verdana"/>
              </a:rPr>
              <a:t> </a:t>
            </a:r>
            <a:r>
              <a:rPr sz="2400" b="1" spc="-10" dirty="0">
                <a:latin typeface="Verdana"/>
                <a:cs typeface="Verdana"/>
              </a:rPr>
              <a:t>on</a:t>
            </a:r>
            <a:endParaRPr sz="2400">
              <a:latin typeface="Verdana"/>
              <a:cs typeface="Verdana"/>
            </a:endParaRPr>
          </a:p>
        </p:txBody>
      </p:sp>
      <p:grpSp>
        <p:nvGrpSpPr>
          <p:cNvPr id="4" name="object 4"/>
          <p:cNvGrpSpPr/>
          <p:nvPr/>
        </p:nvGrpSpPr>
        <p:grpSpPr>
          <a:xfrm>
            <a:off x="4114800" y="1927222"/>
            <a:ext cx="4876800" cy="4854575"/>
            <a:chOff x="4267200" y="1927223"/>
            <a:chExt cx="4876800" cy="4854575"/>
          </a:xfrm>
        </p:grpSpPr>
        <p:sp>
          <p:nvSpPr>
            <p:cNvPr id="5" name="object 5"/>
            <p:cNvSpPr/>
            <p:nvPr/>
          </p:nvSpPr>
          <p:spPr>
            <a:xfrm>
              <a:off x="7467600" y="4953000"/>
              <a:ext cx="228600" cy="0"/>
            </a:xfrm>
            <a:custGeom>
              <a:avLst/>
              <a:gdLst/>
              <a:ahLst/>
              <a:cxnLst/>
              <a:rect l="l" t="t" r="r" b="b"/>
              <a:pathLst>
                <a:path w="228600">
                  <a:moveTo>
                    <a:pt x="0" y="0"/>
                  </a:moveTo>
                  <a:lnTo>
                    <a:pt x="228600" y="0"/>
                  </a:lnTo>
                </a:path>
              </a:pathLst>
            </a:custGeom>
            <a:ln w="9525">
              <a:solidFill>
                <a:srgbClr val="00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4267200" y="1927223"/>
              <a:ext cx="4876799" cy="4854575"/>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972857" cy="720069"/>
          </a:xfrm>
          <a:prstGeom prst="rect">
            <a:avLst/>
          </a:prstGeom>
        </p:spPr>
        <p:txBody>
          <a:bodyPr vert="horz" wrap="square" lIns="0" tIns="12065" rIns="0" bIns="0" rtlCol="0">
            <a:spAutoFit/>
          </a:bodyPr>
          <a:lstStyle/>
          <a:p>
            <a:pPr marL="12700">
              <a:lnSpc>
                <a:spcPct val="100000"/>
              </a:lnSpc>
              <a:spcBef>
                <a:spcPts val="95"/>
              </a:spcBef>
            </a:pPr>
            <a:r>
              <a:rPr spc="-10" dirty="0"/>
              <a:t>Static</a:t>
            </a:r>
            <a:r>
              <a:rPr spc="-45" dirty="0"/>
              <a:t> </a:t>
            </a:r>
            <a:r>
              <a:rPr spc="-10" dirty="0"/>
              <a:t>RAM</a:t>
            </a:r>
          </a:p>
        </p:txBody>
      </p:sp>
      <p:sp>
        <p:nvSpPr>
          <p:cNvPr id="3" name="object 3"/>
          <p:cNvSpPr txBox="1"/>
          <p:nvPr/>
        </p:nvSpPr>
        <p:spPr>
          <a:xfrm>
            <a:off x="535940" y="1012215"/>
            <a:ext cx="6939280" cy="5587365"/>
          </a:xfrm>
          <a:prstGeom prst="rect">
            <a:avLst/>
          </a:prstGeom>
        </p:spPr>
        <p:txBody>
          <a:bodyPr vert="horz" wrap="square" lIns="0" tIns="98425" rIns="0" bIns="0" rtlCol="0">
            <a:spAutoFit/>
          </a:bodyPr>
          <a:lstStyle/>
          <a:p>
            <a:pPr marL="355600" indent="-343535">
              <a:lnSpc>
                <a:spcPct val="100000"/>
              </a:lnSpc>
              <a:spcBef>
                <a:spcPts val="775"/>
              </a:spcBef>
              <a:buClr>
                <a:srgbClr val="FF0000"/>
              </a:buClr>
              <a:buChar char="•"/>
              <a:tabLst>
                <a:tab pos="356235" algn="l"/>
              </a:tabLst>
            </a:pPr>
            <a:r>
              <a:rPr sz="2800" spc="-5" dirty="0">
                <a:latin typeface="Verdana"/>
                <a:cs typeface="Verdana"/>
              </a:rPr>
              <a:t>Bits</a:t>
            </a:r>
            <a:r>
              <a:rPr sz="2800" dirty="0">
                <a:latin typeface="Verdana"/>
                <a:cs typeface="Verdana"/>
              </a:rPr>
              <a:t> </a:t>
            </a:r>
            <a:r>
              <a:rPr sz="2800" spc="-5" dirty="0">
                <a:latin typeface="Verdana"/>
                <a:cs typeface="Verdana"/>
              </a:rPr>
              <a:t>stored</a:t>
            </a:r>
            <a:r>
              <a:rPr sz="2800" spc="25" dirty="0">
                <a:latin typeface="Verdana"/>
                <a:cs typeface="Verdana"/>
              </a:rPr>
              <a:t> </a:t>
            </a:r>
            <a:r>
              <a:rPr sz="2800" spc="-5" dirty="0">
                <a:latin typeface="Verdana"/>
                <a:cs typeface="Verdana"/>
              </a:rPr>
              <a:t>as</a:t>
            </a:r>
            <a:r>
              <a:rPr sz="2800" spc="-10" dirty="0">
                <a:latin typeface="Verdana"/>
                <a:cs typeface="Verdana"/>
              </a:rPr>
              <a:t> </a:t>
            </a:r>
            <a:r>
              <a:rPr sz="2800" spc="-5" dirty="0">
                <a:latin typeface="Verdana"/>
                <a:cs typeface="Verdana"/>
              </a:rPr>
              <a:t>on/off</a:t>
            </a:r>
            <a:r>
              <a:rPr sz="2800" spc="25" dirty="0">
                <a:latin typeface="Verdana"/>
                <a:cs typeface="Verdana"/>
              </a:rPr>
              <a:t> </a:t>
            </a:r>
            <a:r>
              <a:rPr sz="2800" spc="-5" dirty="0">
                <a:latin typeface="Verdana"/>
                <a:cs typeface="Verdana"/>
              </a:rPr>
              <a:t>switches</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No </a:t>
            </a:r>
            <a:r>
              <a:rPr sz="2800" spc="-5" dirty="0">
                <a:latin typeface="Verdana"/>
                <a:cs typeface="Verdana"/>
              </a:rPr>
              <a:t>charges</a:t>
            </a:r>
            <a:r>
              <a:rPr sz="2800" spc="25" dirty="0">
                <a:latin typeface="Verdana"/>
                <a:cs typeface="Verdana"/>
              </a:rPr>
              <a:t> </a:t>
            </a:r>
            <a:r>
              <a:rPr sz="2800" spc="-5" dirty="0">
                <a:latin typeface="Verdana"/>
                <a:cs typeface="Verdana"/>
              </a:rPr>
              <a:t>to</a:t>
            </a:r>
            <a:r>
              <a:rPr sz="2800" spc="-15" dirty="0">
                <a:latin typeface="Verdana"/>
                <a:cs typeface="Verdana"/>
              </a:rPr>
              <a:t> leak</a:t>
            </a:r>
            <a:endParaRPr sz="2800">
              <a:latin typeface="Verdana"/>
              <a:cs typeface="Verdana"/>
            </a:endParaRPr>
          </a:p>
          <a:p>
            <a:pPr marL="355600" indent="-343535">
              <a:lnSpc>
                <a:spcPct val="100000"/>
              </a:lnSpc>
              <a:spcBef>
                <a:spcPts val="670"/>
              </a:spcBef>
              <a:buClr>
                <a:srgbClr val="FF0000"/>
              </a:buClr>
              <a:buChar char="•"/>
              <a:tabLst>
                <a:tab pos="356235" algn="l"/>
              </a:tabLst>
            </a:pPr>
            <a:r>
              <a:rPr sz="2800" spc="-10" dirty="0">
                <a:latin typeface="Verdana"/>
                <a:cs typeface="Verdana"/>
              </a:rPr>
              <a:t>No</a:t>
            </a:r>
            <a:r>
              <a:rPr sz="2800" spc="5" dirty="0">
                <a:latin typeface="Verdana"/>
                <a:cs typeface="Verdana"/>
              </a:rPr>
              <a:t> </a:t>
            </a:r>
            <a:r>
              <a:rPr sz="2800" spc="-10" dirty="0">
                <a:latin typeface="Verdana"/>
                <a:cs typeface="Verdana"/>
              </a:rPr>
              <a:t>refreshing</a:t>
            </a:r>
            <a:r>
              <a:rPr sz="2800" spc="60" dirty="0">
                <a:latin typeface="Verdana"/>
                <a:cs typeface="Verdana"/>
              </a:rPr>
              <a:t> </a:t>
            </a:r>
            <a:r>
              <a:rPr sz="2800" spc="-5" dirty="0">
                <a:latin typeface="Verdana"/>
                <a:cs typeface="Verdana"/>
              </a:rPr>
              <a:t>needed when</a:t>
            </a:r>
            <a:r>
              <a:rPr sz="2800" spc="5" dirty="0">
                <a:latin typeface="Verdana"/>
                <a:cs typeface="Verdana"/>
              </a:rPr>
              <a:t> </a:t>
            </a:r>
            <a:r>
              <a:rPr sz="2800" spc="-10" dirty="0">
                <a:latin typeface="Verdana"/>
                <a:cs typeface="Verdana"/>
              </a:rPr>
              <a:t>powered</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More</a:t>
            </a:r>
            <a:r>
              <a:rPr sz="2800" spc="-5" dirty="0">
                <a:latin typeface="Verdana"/>
                <a:cs typeface="Verdana"/>
              </a:rPr>
              <a:t> complex</a:t>
            </a:r>
            <a:r>
              <a:rPr sz="2800" spc="25" dirty="0">
                <a:latin typeface="Verdana"/>
                <a:cs typeface="Verdana"/>
              </a:rPr>
              <a:t> </a:t>
            </a:r>
            <a:r>
              <a:rPr sz="2800" spc="-10" dirty="0">
                <a:latin typeface="Verdana"/>
                <a:cs typeface="Verdana"/>
              </a:rPr>
              <a:t>construction</a:t>
            </a:r>
            <a:endParaRPr sz="280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Larger</a:t>
            </a:r>
            <a:r>
              <a:rPr sz="2800" spc="5" dirty="0">
                <a:latin typeface="Verdana"/>
                <a:cs typeface="Verdana"/>
              </a:rPr>
              <a:t> </a:t>
            </a:r>
            <a:r>
              <a:rPr sz="2800" spc="-5" dirty="0">
                <a:latin typeface="Verdana"/>
                <a:cs typeface="Verdana"/>
              </a:rPr>
              <a:t>information</a:t>
            </a:r>
            <a:r>
              <a:rPr sz="2800" spc="30" dirty="0">
                <a:latin typeface="Verdana"/>
                <a:cs typeface="Verdana"/>
              </a:rPr>
              <a:t> </a:t>
            </a:r>
            <a:r>
              <a:rPr sz="2800" spc="-5" dirty="0">
                <a:latin typeface="Verdana"/>
                <a:cs typeface="Verdana"/>
              </a:rPr>
              <a:t>per</a:t>
            </a:r>
            <a:r>
              <a:rPr sz="2800" spc="-20" dirty="0">
                <a:latin typeface="Verdana"/>
                <a:cs typeface="Verdana"/>
              </a:rPr>
              <a:t> </a:t>
            </a:r>
            <a:r>
              <a:rPr sz="2800" spc="-10" dirty="0">
                <a:latin typeface="Verdana"/>
                <a:cs typeface="Verdana"/>
              </a:rPr>
              <a:t>bit</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More</a:t>
            </a:r>
            <a:r>
              <a:rPr sz="2800" spc="-15" dirty="0">
                <a:latin typeface="Verdana"/>
                <a:cs typeface="Verdana"/>
              </a:rPr>
              <a:t> </a:t>
            </a:r>
            <a:r>
              <a:rPr sz="2800" spc="-10" dirty="0">
                <a:latin typeface="Verdana"/>
                <a:cs typeface="Verdana"/>
              </a:rPr>
              <a:t>expensive</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5" dirty="0">
                <a:latin typeface="Verdana"/>
                <a:cs typeface="Verdana"/>
              </a:rPr>
              <a:t>Does</a:t>
            </a:r>
            <a:r>
              <a:rPr sz="2800" spc="5" dirty="0">
                <a:latin typeface="Verdana"/>
                <a:cs typeface="Verdana"/>
              </a:rPr>
              <a:t> </a:t>
            </a:r>
            <a:r>
              <a:rPr sz="2800" spc="-10" dirty="0">
                <a:latin typeface="Verdana"/>
                <a:cs typeface="Verdana"/>
              </a:rPr>
              <a:t>not</a:t>
            </a:r>
            <a:r>
              <a:rPr sz="2800" spc="5" dirty="0">
                <a:latin typeface="Verdana"/>
                <a:cs typeface="Verdana"/>
              </a:rPr>
              <a:t> </a:t>
            </a:r>
            <a:r>
              <a:rPr sz="2800" spc="-5" dirty="0">
                <a:latin typeface="Verdana"/>
                <a:cs typeface="Verdana"/>
              </a:rPr>
              <a:t>need</a:t>
            </a:r>
            <a:r>
              <a:rPr sz="2800" spc="-10" dirty="0">
                <a:latin typeface="Verdana"/>
                <a:cs typeface="Verdana"/>
              </a:rPr>
              <a:t> </a:t>
            </a:r>
            <a:r>
              <a:rPr sz="2800" spc="-5" dirty="0">
                <a:latin typeface="Verdana"/>
                <a:cs typeface="Verdana"/>
              </a:rPr>
              <a:t>refresh</a:t>
            </a:r>
            <a:r>
              <a:rPr sz="2800" spc="25" dirty="0">
                <a:latin typeface="Verdana"/>
                <a:cs typeface="Verdana"/>
              </a:rPr>
              <a:t> </a:t>
            </a:r>
            <a:r>
              <a:rPr sz="2800" spc="-10" dirty="0">
                <a:latin typeface="Verdana"/>
                <a:cs typeface="Verdana"/>
              </a:rPr>
              <a:t>circuits</a:t>
            </a:r>
            <a:endParaRPr sz="280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Faster</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Cache</a:t>
            </a:r>
            <a:endParaRPr sz="280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Digital</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Uses</a:t>
            </a:r>
            <a:r>
              <a:rPr sz="2400" spc="-25" dirty="0">
                <a:latin typeface="Verdana"/>
                <a:cs typeface="Verdana"/>
              </a:rPr>
              <a:t> </a:t>
            </a:r>
            <a:r>
              <a:rPr sz="2400" spc="-5" dirty="0">
                <a:latin typeface="Verdana"/>
                <a:cs typeface="Verdana"/>
              </a:rPr>
              <a:t>flip-flops</a:t>
            </a:r>
            <a:endParaRPr sz="2400">
              <a:latin typeface="Verdana"/>
              <a:cs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484073"/>
            <a:ext cx="7744257" cy="720069"/>
          </a:xfrm>
          <a:prstGeom prst="rect">
            <a:avLst/>
          </a:prstGeom>
        </p:spPr>
        <p:txBody>
          <a:bodyPr vert="horz" wrap="square" lIns="0" tIns="12065" rIns="0" bIns="0" rtlCol="0">
            <a:spAutoFit/>
          </a:bodyPr>
          <a:lstStyle/>
          <a:p>
            <a:pPr marL="12700">
              <a:lnSpc>
                <a:spcPct val="100000"/>
              </a:lnSpc>
              <a:spcBef>
                <a:spcPts val="95"/>
              </a:spcBef>
            </a:pPr>
            <a:r>
              <a:rPr spc="-5" dirty="0"/>
              <a:t>SRAM</a:t>
            </a:r>
            <a:r>
              <a:rPr spc="-40" dirty="0"/>
              <a:t> </a:t>
            </a:r>
            <a:r>
              <a:rPr spc="-5" dirty="0"/>
              <a:t>v</a:t>
            </a:r>
            <a:r>
              <a:rPr spc="-30" dirty="0"/>
              <a:t> </a:t>
            </a:r>
            <a:r>
              <a:rPr spc="-10" dirty="0"/>
              <a:t>DRAM</a:t>
            </a:r>
          </a:p>
        </p:txBody>
      </p:sp>
      <p:sp>
        <p:nvSpPr>
          <p:cNvPr id="3" name="object 3"/>
          <p:cNvSpPr txBox="1"/>
          <p:nvPr/>
        </p:nvSpPr>
        <p:spPr>
          <a:xfrm>
            <a:off x="535940" y="1012617"/>
            <a:ext cx="5582285" cy="5587427"/>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5" dirty="0">
                <a:latin typeface="Verdana"/>
                <a:cs typeface="Verdana"/>
              </a:rPr>
              <a:t>Both</a:t>
            </a:r>
            <a:r>
              <a:rPr sz="2800" spc="-25" dirty="0">
                <a:latin typeface="Verdana"/>
                <a:cs typeface="Verdana"/>
              </a:rPr>
              <a:t> </a:t>
            </a:r>
            <a:r>
              <a:rPr sz="2800" spc="-5" dirty="0">
                <a:latin typeface="Verdana"/>
                <a:cs typeface="Verdana"/>
              </a:rPr>
              <a:t>volatile</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Power</a:t>
            </a:r>
            <a:r>
              <a:rPr sz="2400" spc="-20" dirty="0">
                <a:latin typeface="Verdana"/>
                <a:cs typeface="Verdana"/>
              </a:rPr>
              <a:t> </a:t>
            </a:r>
            <a:r>
              <a:rPr sz="2400" dirty="0">
                <a:latin typeface="Verdana"/>
                <a:cs typeface="Verdana"/>
              </a:rPr>
              <a:t>needed</a:t>
            </a:r>
            <a:r>
              <a:rPr sz="2400" spc="-20" dirty="0">
                <a:latin typeface="Verdana"/>
                <a:cs typeface="Verdana"/>
              </a:rPr>
              <a:t> </a:t>
            </a:r>
            <a:r>
              <a:rPr sz="2400" spc="-5" dirty="0">
                <a:latin typeface="Verdana"/>
                <a:cs typeface="Verdana"/>
              </a:rPr>
              <a:t>to</a:t>
            </a:r>
            <a:r>
              <a:rPr sz="2400" spc="-15" dirty="0">
                <a:latin typeface="Verdana"/>
                <a:cs typeface="Verdana"/>
              </a:rPr>
              <a:t> </a:t>
            </a:r>
            <a:r>
              <a:rPr sz="2400" spc="-5" dirty="0">
                <a:latin typeface="Verdana"/>
                <a:cs typeface="Verdana"/>
              </a:rPr>
              <a:t>preserve</a:t>
            </a:r>
            <a:r>
              <a:rPr sz="2400" spc="-10" dirty="0">
                <a:latin typeface="Verdana"/>
                <a:cs typeface="Verdana"/>
              </a:rPr>
              <a:t> </a:t>
            </a:r>
            <a:r>
              <a:rPr sz="2400" spc="-5" dirty="0">
                <a:latin typeface="Verdana"/>
                <a:cs typeface="Verdana"/>
              </a:rPr>
              <a:t>data</a:t>
            </a:r>
            <a:endParaRPr sz="2400" dirty="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Dynamic</a:t>
            </a:r>
            <a:r>
              <a:rPr sz="2800" dirty="0">
                <a:latin typeface="Verdana"/>
                <a:cs typeface="Verdana"/>
              </a:rPr>
              <a:t> </a:t>
            </a:r>
            <a:r>
              <a:rPr sz="2800" spc="-5" dirty="0">
                <a:latin typeface="Verdana"/>
                <a:cs typeface="Verdana"/>
              </a:rPr>
              <a:t>cell</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Simpler</a:t>
            </a:r>
            <a:r>
              <a:rPr sz="2400" spc="20" dirty="0">
                <a:latin typeface="Verdana"/>
                <a:cs typeface="Verdana"/>
              </a:rPr>
              <a:t> </a:t>
            </a:r>
            <a:r>
              <a:rPr lang="en-US" sz="2400" spc="-5" dirty="0">
                <a:latin typeface="Verdana"/>
                <a:cs typeface="Verdana"/>
              </a:rPr>
              <a:t>&amp; </a:t>
            </a:r>
            <a:r>
              <a:rPr sz="2400" spc="-5" dirty="0">
                <a:latin typeface="Verdana"/>
                <a:cs typeface="Verdana"/>
              </a:rPr>
              <a:t>smaller</a:t>
            </a:r>
            <a:endParaRPr sz="24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lang="en-US" sz="2400" spc="-5" dirty="0">
                <a:solidFill>
                  <a:srgbClr val="FF0000"/>
                </a:solidFill>
                <a:latin typeface="Verdana"/>
                <a:cs typeface="Verdana"/>
              </a:rPr>
              <a:t> DRAM is </a:t>
            </a:r>
            <a:r>
              <a:rPr lang="en-US" sz="2400" spc="-5" dirty="0">
                <a:latin typeface="Verdana"/>
                <a:cs typeface="Verdana"/>
              </a:rPr>
              <a:t>m</a:t>
            </a:r>
            <a:r>
              <a:rPr sz="2400" spc="-5" dirty="0">
                <a:latin typeface="Verdana"/>
                <a:cs typeface="Verdana"/>
              </a:rPr>
              <a:t>ore</a:t>
            </a:r>
            <a:r>
              <a:rPr sz="2400" spc="-25" dirty="0">
                <a:latin typeface="Verdana"/>
                <a:cs typeface="Verdana"/>
              </a:rPr>
              <a:t> </a:t>
            </a:r>
            <a:r>
              <a:rPr sz="2400" spc="-5" dirty="0">
                <a:latin typeface="Verdana"/>
                <a:cs typeface="Verdana"/>
              </a:rPr>
              <a:t>dense</a:t>
            </a:r>
            <a:endParaRPr sz="2400" dirty="0">
              <a:latin typeface="Verdana"/>
              <a:cs typeface="Verdana"/>
            </a:endParaRPr>
          </a:p>
          <a:p>
            <a:pPr marL="469900">
              <a:lnSpc>
                <a:spcPct val="100000"/>
              </a:lnSpc>
              <a:spcBef>
                <a:spcPts val="575"/>
              </a:spcBef>
            </a:pPr>
            <a:r>
              <a:rPr sz="2400" spc="-5" dirty="0">
                <a:solidFill>
                  <a:srgbClr val="FF0000"/>
                </a:solidFill>
                <a:latin typeface="Verdana"/>
                <a:cs typeface="Verdana"/>
              </a:rPr>
              <a:t>—</a:t>
            </a:r>
            <a:r>
              <a:rPr sz="2400" spc="-5" dirty="0">
                <a:latin typeface="Verdana"/>
                <a:cs typeface="Verdana"/>
              </a:rPr>
              <a:t>Less</a:t>
            </a:r>
            <a:r>
              <a:rPr sz="2400" spc="-30" dirty="0">
                <a:latin typeface="Verdana"/>
                <a:cs typeface="Verdana"/>
              </a:rPr>
              <a:t> </a:t>
            </a:r>
            <a:r>
              <a:rPr sz="2400" spc="-5" dirty="0">
                <a:latin typeface="Verdana"/>
                <a:cs typeface="Verdana"/>
              </a:rPr>
              <a:t>expensive</a:t>
            </a:r>
            <a:endParaRPr sz="2400" dirty="0">
              <a:latin typeface="Verdana"/>
              <a:cs typeface="Verdana"/>
            </a:endParaRPr>
          </a:p>
          <a:p>
            <a:pPr marL="469900">
              <a:lnSpc>
                <a:spcPct val="100000"/>
              </a:lnSpc>
              <a:spcBef>
                <a:spcPts val="575"/>
              </a:spcBef>
            </a:pPr>
            <a:r>
              <a:rPr sz="2400" spc="-5" dirty="0">
                <a:solidFill>
                  <a:srgbClr val="FF0000"/>
                </a:solidFill>
                <a:latin typeface="Verdana"/>
                <a:cs typeface="Verdana"/>
              </a:rPr>
              <a:t>—</a:t>
            </a:r>
            <a:r>
              <a:rPr sz="2400" spc="-5" dirty="0">
                <a:latin typeface="Verdana"/>
                <a:cs typeface="Verdana"/>
              </a:rPr>
              <a:t>Needs</a:t>
            </a:r>
            <a:r>
              <a:rPr sz="2400" spc="-50" dirty="0">
                <a:latin typeface="Verdana"/>
                <a:cs typeface="Verdana"/>
              </a:rPr>
              <a:t> </a:t>
            </a:r>
            <a:r>
              <a:rPr sz="2400" spc="-5" dirty="0">
                <a:latin typeface="Verdana"/>
                <a:cs typeface="Verdana"/>
              </a:rPr>
              <a:t>refresh</a:t>
            </a:r>
            <a:r>
              <a:rPr lang="en-US" sz="2400" spc="-5" dirty="0">
                <a:latin typeface="Verdana"/>
                <a:cs typeface="Verdana"/>
              </a:rPr>
              <a:t> circuitry</a:t>
            </a:r>
            <a:endParaRPr sz="24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Larger</a:t>
            </a:r>
            <a:r>
              <a:rPr sz="2400" spc="-10" dirty="0">
                <a:latin typeface="Verdana"/>
                <a:cs typeface="Verdana"/>
              </a:rPr>
              <a:t> </a:t>
            </a:r>
            <a:r>
              <a:rPr sz="2400" spc="-5" dirty="0">
                <a:latin typeface="Verdana"/>
                <a:cs typeface="Verdana"/>
              </a:rPr>
              <a:t>memory </a:t>
            </a:r>
            <a:r>
              <a:rPr lang="en-US" sz="2400" dirty="0">
                <a:latin typeface="Verdana"/>
                <a:cs typeface="Verdana"/>
              </a:rPr>
              <a:t>requirements</a:t>
            </a:r>
          </a:p>
          <a:p>
            <a:pPr marL="469900">
              <a:lnSpc>
                <a:spcPct val="100000"/>
              </a:lnSpc>
              <a:spcBef>
                <a:spcPts val="580"/>
              </a:spcBef>
            </a:pPr>
            <a:r>
              <a:rPr lang="en-US" sz="2400" dirty="0">
                <a:latin typeface="Verdana"/>
                <a:cs typeface="Verdana"/>
              </a:rPr>
              <a:t>-used for main memory</a:t>
            </a:r>
            <a:endParaRPr sz="2400" dirty="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Static</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Faster</a:t>
            </a:r>
            <a:endParaRPr sz="2400" dirty="0">
              <a:latin typeface="Verdana"/>
              <a:cs typeface="Verdana"/>
            </a:endParaRPr>
          </a:p>
          <a:p>
            <a:pPr marL="469900">
              <a:lnSpc>
                <a:spcPct val="100000"/>
              </a:lnSpc>
              <a:spcBef>
                <a:spcPts val="575"/>
              </a:spcBef>
            </a:pPr>
            <a:r>
              <a:rPr sz="2400" spc="-5" dirty="0">
                <a:solidFill>
                  <a:srgbClr val="FF0000"/>
                </a:solidFill>
                <a:latin typeface="Verdana"/>
                <a:cs typeface="Verdana"/>
              </a:rPr>
              <a:t>—</a:t>
            </a:r>
            <a:r>
              <a:rPr sz="2400" spc="-5" dirty="0">
                <a:latin typeface="Verdana"/>
                <a:cs typeface="Verdana"/>
              </a:rPr>
              <a:t>Cache</a:t>
            </a:r>
            <a:r>
              <a:rPr lang="en-US" sz="2400" spc="-5" dirty="0">
                <a:latin typeface="Verdana"/>
                <a:cs typeface="Verdana"/>
              </a:rPr>
              <a:t> memory</a:t>
            </a:r>
            <a:endParaRPr sz="2400" dirty="0">
              <a:latin typeface="Verdana"/>
              <a:cs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228071"/>
            <a:ext cx="8165262" cy="720069"/>
          </a:xfrm>
          <a:prstGeom prst="rect">
            <a:avLst/>
          </a:prstGeom>
        </p:spPr>
        <p:txBody>
          <a:bodyPr vert="horz" wrap="square" lIns="0" tIns="12065" rIns="0" bIns="0" rtlCol="0">
            <a:spAutoFit/>
          </a:bodyPr>
          <a:lstStyle/>
          <a:p>
            <a:pPr marL="12700">
              <a:lnSpc>
                <a:spcPct val="100000"/>
              </a:lnSpc>
              <a:spcBef>
                <a:spcPts val="95"/>
              </a:spcBef>
            </a:pPr>
            <a:r>
              <a:rPr spc="-5" dirty="0"/>
              <a:t>Read</a:t>
            </a:r>
            <a:r>
              <a:rPr spc="-25" dirty="0"/>
              <a:t> </a:t>
            </a:r>
            <a:r>
              <a:rPr spc="-5" dirty="0"/>
              <a:t>Only</a:t>
            </a:r>
            <a:r>
              <a:rPr spc="5" dirty="0"/>
              <a:t> </a:t>
            </a:r>
            <a:r>
              <a:rPr spc="-10" dirty="0"/>
              <a:t>Memory (ROM)</a:t>
            </a:r>
          </a:p>
        </p:txBody>
      </p:sp>
      <p:sp>
        <p:nvSpPr>
          <p:cNvPr id="3" name="object 3"/>
          <p:cNvSpPr txBox="1"/>
          <p:nvPr/>
        </p:nvSpPr>
        <p:spPr>
          <a:xfrm>
            <a:off x="612140" y="936417"/>
            <a:ext cx="8038465" cy="4830810"/>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000" spc="-5" dirty="0">
                <a:latin typeface="Times New Roman" panose="02020603050405020304" pitchFamily="18" charset="0"/>
                <a:cs typeface="Times New Roman" panose="02020603050405020304" pitchFamily="18" charset="0"/>
              </a:rPr>
              <a:t>Permanent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storage</a:t>
            </a:r>
            <a:endParaRPr sz="2000" dirty="0">
              <a:latin typeface="Times New Roman" panose="02020603050405020304" pitchFamily="18" charset="0"/>
              <a:cs typeface="Times New Roman" panose="02020603050405020304" pitchFamily="18" charset="0"/>
            </a:endParaRPr>
          </a:p>
          <a:p>
            <a:pPr marL="469900">
              <a:lnSpc>
                <a:spcPct val="100000"/>
              </a:lnSpc>
              <a:spcBef>
                <a:spcPts val="580"/>
              </a:spcBef>
            </a:pPr>
            <a:r>
              <a:rPr sz="2000" spc="-5" dirty="0">
                <a:solidFill>
                  <a:srgbClr val="FF0000"/>
                </a:solidFill>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Non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volatile</a:t>
            </a:r>
            <a:r>
              <a:rPr lang="en-US" sz="2000" spc="-10" dirty="0">
                <a:latin typeface="Times New Roman" panose="02020603050405020304" pitchFamily="18" charset="0"/>
                <a:cs typeface="Times New Roman" panose="02020603050405020304" pitchFamily="18" charset="0"/>
              </a:rPr>
              <a:t> (no power source is required to maintain the bit values in memory)</a:t>
            </a:r>
            <a:endParaRPr sz="2000" dirty="0">
              <a:latin typeface="Times New Roman" panose="02020603050405020304" pitchFamily="18" charset="0"/>
              <a:cs typeface="Times New Roman" panose="02020603050405020304" pitchFamily="18" charset="0"/>
            </a:endParaRPr>
          </a:p>
          <a:p>
            <a:pPr marL="469900">
              <a:lnSpc>
                <a:spcPct val="100000"/>
              </a:lnSpc>
            </a:pPr>
            <a:r>
              <a:rPr sz="2000" spc="-5" dirty="0">
                <a:solidFill>
                  <a:srgbClr val="FF0000"/>
                </a:solidFill>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Can</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read</a:t>
            </a:r>
            <a:r>
              <a:rPr sz="2000" dirty="0">
                <a:latin typeface="Times New Roman" panose="02020603050405020304" pitchFamily="18" charset="0"/>
                <a:cs typeface="Times New Roman" panose="02020603050405020304" pitchFamily="18" charset="0"/>
              </a:rPr>
              <a:t> a</a:t>
            </a:r>
            <a:r>
              <a:rPr sz="2000" spc="-5" dirty="0">
                <a:latin typeface="Times New Roman" panose="02020603050405020304" pitchFamily="18" charset="0"/>
                <a:cs typeface="Times New Roman" panose="02020603050405020304" pitchFamily="18" charset="0"/>
              </a:rPr>
              <a:t> ROM</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but cant </a:t>
            </a:r>
            <a:r>
              <a:rPr sz="2000" spc="-5" dirty="0">
                <a:latin typeface="Times New Roman" panose="02020603050405020304" pitchFamily="18" charset="0"/>
                <a:cs typeface="Times New Roman" panose="02020603050405020304" pitchFamily="18" charset="0"/>
              </a:rPr>
              <a:t>write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new </a:t>
            </a:r>
            <a:r>
              <a:rPr sz="2000" spc="-5"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into</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it</a:t>
            </a:r>
            <a:endParaRPr lang="en-US" sz="2000" spc="-10" dirty="0">
              <a:latin typeface="Times New Roman" panose="02020603050405020304" pitchFamily="18" charset="0"/>
              <a:cs typeface="Times New Roman" panose="02020603050405020304" pitchFamily="18" charset="0"/>
            </a:endParaRPr>
          </a:p>
          <a:p>
            <a:pPr marL="469900">
              <a:lnSpc>
                <a:spcPct val="100000"/>
              </a:lnSpc>
            </a:pPr>
            <a:r>
              <a:rPr lang="en-US" sz="2000" spc="-10" dirty="0">
                <a:latin typeface="Times New Roman" panose="02020603050405020304" pitchFamily="18" charset="0"/>
                <a:cs typeface="Times New Roman" panose="02020603050405020304" pitchFamily="18" charset="0"/>
              </a:rPr>
              <a:t>-Applications-Microprogramming, System programs</a:t>
            </a:r>
          </a:p>
          <a:p>
            <a:pPr marL="469900">
              <a:lnSpc>
                <a:spcPct val="100000"/>
              </a:lnSpc>
            </a:pPr>
            <a:r>
              <a:rPr lang="en-US" sz="2000" spc="-10" dirty="0">
                <a:latin typeface="Times New Roman" panose="02020603050405020304" pitchFamily="18" charset="0"/>
                <a:cs typeface="Times New Roman" panose="02020603050405020304" pitchFamily="18" charset="0"/>
              </a:rPr>
              <a:t>-data or program is permanently in main memory and need never be loaded from a secondary storage device</a:t>
            </a:r>
            <a:endParaRPr sz="2000" dirty="0">
              <a:latin typeface="Times New Roman" panose="02020603050405020304" pitchFamily="18" charset="0"/>
              <a:cs typeface="Times New Roman" panose="02020603050405020304" pitchFamily="18" charset="0"/>
            </a:endParaRPr>
          </a:p>
          <a:p>
            <a:pPr>
              <a:lnSpc>
                <a:spcPct val="100000"/>
              </a:lnSpc>
              <a:spcBef>
                <a:spcPts val="25"/>
              </a:spcBef>
            </a:pPr>
            <a:endParaRPr sz="2000" dirty="0">
              <a:latin typeface="Times New Roman" panose="02020603050405020304" pitchFamily="18" charset="0"/>
              <a:cs typeface="Times New Roman" panose="02020603050405020304" pitchFamily="18" charset="0"/>
            </a:endParaRPr>
          </a:p>
          <a:p>
            <a:pPr marL="355600" indent="-343535">
              <a:lnSpc>
                <a:spcPct val="100000"/>
              </a:lnSpc>
              <a:buClr>
                <a:srgbClr val="FF0000"/>
              </a:buClr>
              <a:buChar char="•"/>
              <a:tabLst>
                <a:tab pos="356235" algn="l"/>
              </a:tabLst>
            </a:pPr>
            <a:r>
              <a:rPr sz="2000" spc="-5" dirty="0">
                <a:latin typeface="Times New Roman" panose="02020603050405020304" pitchFamily="18" charset="0"/>
                <a:cs typeface="Times New Roman" panose="02020603050405020304" pitchFamily="18" charset="0"/>
              </a:rPr>
              <a:t>TYPES</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OF</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ROM</a:t>
            </a:r>
            <a:endParaRPr sz="2000" dirty="0">
              <a:latin typeface="Times New Roman" panose="02020603050405020304" pitchFamily="18" charset="0"/>
              <a:cs typeface="Times New Roman" panose="02020603050405020304" pitchFamily="18" charset="0"/>
            </a:endParaRPr>
          </a:p>
          <a:p>
            <a:pPr marL="469900">
              <a:lnSpc>
                <a:spcPct val="100000"/>
              </a:lnSpc>
              <a:spcBef>
                <a:spcPts val="2510"/>
              </a:spcBef>
            </a:pPr>
            <a:r>
              <a:rPr sz="2000" spc="-5" dirty="0">
                <a:solidFill>
                  <a:srgbClr val="FF0000"/>
                </a:solidFill>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PROM</a:t>
            </a:r>
            <a:endParaRPr sz="2000" dirty="0">
              <a:latin typeface="Times New Roman" panose="02020603050405020304" pitchFamily="18" charset="0"/>
              <a:cs typeface="Times New Roman" panose="02020603050405020304" pitchFamily="18" charset="0"/>
            </a:endParaRPr>
          </a:p>
          <a:p>
            <a:pPr>
              <a:lnSpc>
                <a:spcPct val="100000"/>
              </a:lnSpc>
              <a:spcBef>
                <a:spcPts val="55"/>
              </a:spcBef>
            </a:pPr>
            <a:endParaRPr sz="2000" dirty="0">
              <a:latin typeface="Times New Roman" panose="02020603050405020304" pitchFamily="18" charset="0"/>
              <a:cs typeface="Times New Roman" panose="02020603050405020304" pitchFamily="18" charset="0"/>
            </a:endParaRPr>
          </a:p>
          <a:p>
            <a:pPr marL="469900">
              <a:lnSpc>
                <a:spcPct val="100000"/>
              </a:lnSpc>
            </a:pPr>
            <a:r>
              <a:rPr sz="2000" spc="-5" dirty="0">
                <a:solidFill>
                  <a:srgbClr val="FF0000"/>
                </a:solidFill>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EPROM</a:t>
            </a:r>
            <a:endParaRPr sz="2000" dirty="0">
              <a:latin typeface="Times New Roman" panose="02020603050405020304" pitchFamily="18" charset="0"/>
              <a:cs typeface="Times New Roman" panose="02020603050405020304" pitchFamily="18" charset="0"/>
            </a:endParaRPr>
          </a:p>
          <a:p>
            <a:pPr>
              <a:lnSpc>
                <a:spcPct val="100000"/>
              </a:lnSpc>
              <a:spcBef>
                <a:spcPts val="55"/>
              </a:spcBef>
            </a:pPr>
            <a:endParaRPr sz="2000" dirty="0">
              <a:latin typeface="Times New Roman" panose="02020603050405020304" pitchFamily="18" charset="0"/>
              <a:cs typeface="Times New Roman" panose="02020603050405020304" pitchFamily="18" charset="0"/>
            </a:endParaRPr>
          </a:p>
          <a:p>
            <a:pPr marL="469900">
              <a:lnSpc>
                <a:spcPct val="100000"/>
              </a:lnSpc>
            </a:pPr>
            <a:r>
              <a:rPr sz="2000" spc="-10" dirty="0">
                <a:solidFill>
                  <a:srgbClr val="FF0000"/>
                </a:solidFill>
                <a:latin typeface="Times New Roman" panose="02020603050405020304" pitchFamily="18" charset="0"/>
                <a:cs typeface="Times New Roman" panose="02020603050405020304" pitchFamily="18" charset="0"/>
              </a:rPr>
              <a:t>—</a:t>
            </a:r>
            <a:r>
              <a:rPr sz="2000" spc="-10" dirty="0">
                <a:latin typeface="Times New Roman" panose="02020603050405020304" pitchFamily="18" charset="0"/>
                <a:cs typeface="Times New Roman" panose="02020603050405020304" pitchFamily="18" charset="0"/>
              </a:rPr>
              <a:t>EEPROM</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80423"/>
            <a:ext cx="8201457" cy="720069"/>
          </a:xfrm>
          <a:prstGeom prst="rect">
            <a:avLst/>
          </a:prstGeom>
        </p:spPr>
        <p:txBody>
          <a:bodyPr vert="horz" wrap="square" lIns="0" tIns="12065" rIns="0" bIns="0" rtlCol="0">
            <a:spAutoFit/>
          </a:bodyPr>
          <a:lstStyle/>
          <a:p>
            <a:pPr marL="12700">
              <a:lnSpc>
                <a:spcPct val="100000"/>
              </a:lnSpc>
              <a:spcBef>
                <a:spcPts val="95"/>
              </a:spcBef>
            </a:pPr>
            <a:r>
              <a:rPr spc="-10" dirty="0"/>
              <a:t>PROM-Programmable</a:t>
            </a:r>
            <a:r>
              <a:rPr spc="30" dirty="0"/>
              <a:t> </a:t>
            </a:r>
            <a:r>
              <a:rPr spc="-5" dirty="0"/>
              <a:t>ROM</a:t>
            </a:r>
          </a:p>
        </p:txBody>
      </p:sp>
      <p:sp>
        <p:nvSpPr>
          <p:cNvPr id="3" name="object 3"/>
          <p:cNvSpPr txBox="1"/>
          <p:nvPr/>
        </p:nvSpPr>
        <p:spPr>
          <a:xfrm>
            <a:off x="535940" y="1012215"/>
            <a:ext cx="7541259" cy="5021246"/>
          </a:xfrm>
          <a:prstGeom prst="rect">
            <a:avLst/>
          </a:prstGeom>
        </p:spPr>
        <p:txBody>
          <a:bodyPr vert="horz" wrap="square" lIns="0" tIns="98425" rIns="0" bIns="0" rtlCol="0">
            <a:spAutoFit/>
          </a:bodyPr>
          <a:lstStyle/>
          <a:p>
            <a:pPr marL="355600" indent="-343535">
              <a:lnSpc>
                <a:spcPct val="100000"/>
              </a:lnSpc>
              <a:spcBef>
                <a:spcPts val="775"/>
              </a:spcBef>
              <a:buClr>
                <a:srgbClr val="FF0000"/>
              </a:buClr>
              <a:buChar char="•"/>
              <a:tabLst>
                <a:tab pos="356235" algn="l"/>
              </a:tabLst>
            </a:pPr>
            <a:r>
              <a:rPr sz="2800" spc="-15" dirty="0">
                <a:latin typeface="Verdana"/>
                <a:cs typeface="Verdana"/>
              </a:rPr>
              <a:t>Written during</a:t>
            </a:r>
            <a:r>
              <a:rPr sz="2800" spc="40" dirty="0">
                <a:latin typeface="Verdana"/>
                <a:cs typeface="Verdana"/>
              </a:rPr>
              <a:t> </a:t>
            </a:r>
            <a:r>
              <a:rPr sz="2800" spc="-5" dirty="0">
                <a:latin typeface="Verdana"/>
                <a:cs typeface="Verdana"/>
              </a:rPr>
              <a:t>manufacture</a:t>
            </a:r>
            <a:endParaRPr sz="2800" dirty="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Programmable</a:t>
            </a:r>
            <a:r>
              <a:rPr sz="2800" spc="20" dirty="0">
                <a:latin typeface="Verdana"/>
                <a:cs typeface="Verdana"/>
              </a:rPr>
              <a:t> </a:t>
            </a:r>
            <a:r>
              <a:rPr sz="2800" spc="-10" dirty="0">
                <a:latin typeface="Verdana"/>
                <a:cs typeface="Verdana"/>
              </a:rPr>
              <a:t>(“once”)</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b="1" spc="-5" dirty="0">
                <a:solidFill>
                  <a:srgbClr val="FF0000"/>
                </a:solidFill>
                <a:latin typeface="Verdana"/>
                <a:cs typeface="Verdana"/>
              </a:rPr>
              <a:t>PROM</a:t>
            </a:r>
            <a:endParaRPr sz="2400" dirty="0">
              <a:latin typeface="Verdana"/>
              <a:cs typeface="Verdana"/>
            </a:endParaRPr>
          </a:p>
          <a:p>
            <a:pPr marL="469900">
              <a:lnSpc>
                <a:spcPct val="100000"/>
              </a:lnSpc>
              <a:spcBef>
                <a:spcPts val="1425"/>
              </a:spcBef>
            </a:pPr>
            <a:r>
              <a:rPr sz="2400" spc="-5" dirty="0">
                <a:solidFill>
                  <a:srgbClr val="FF0000"/>
                </a:solidFill>
                <a:latin typeface="Verdana"/>
                <a:cs typeface="Verdana"/>
              </a:rPr>
              <a:t>—</a:t>
            </a:r>
            <a:r>
              <a:rPr sz="2400" spc="-5" dirty="0">
                <a:latin typeface="Verdana"/>
                <a:cs typeface="Verdana"/>
              </a:rPr>
              <a:t>Small</a:t>
            </a:r>
            <a:r>
              <a:rPr sz="2400" spc="5" dirty="0">
                <a:latin typeface="Verdana"/>
                <a:cs typeface="Verdana"/>
              </a:rPr>
              <a:t> </a:t>
            </a:r>
            <a:r>
              <a:rPr sz="2400" dirty="0">
                <a:latin typeface="Verdana"/>
                <a:cs typeface="Verdana"/>
              </a:rPr>
              <a:t>amount</a:t>
            </a:r>
            <a:r>
              <a:rPr sz="2400" spc="15" dirty="0">
                <a:latin typeface="Verdana"/>
                <a:cs typeface="Verdana"/>
              </a:rPr>
              <a:t> </a:t>
            </a:r>
            <a:r>
              <a:rPr sz="2400" dirty="0">
                <a:latin typeface="Verdana"/>
                <a:cs typeface="Verdana"/>
              </a:rPr>
              <a:t>of</a:t>
            </a:r>
            <a:r>
              <a:rPr sz="2400" spc="-5" dirty="0">
                <a:latin typeface="Verdana"/>
                <a:cs typeface="Verdana"/>
              </a:rPr>
              <a:t> data</a:t>
            </a:r>
            <a:r>
              <a:rPr sz="2400" dirty="0">
                <a:latin typeface="Verdana"/>
                <a:cs typeface="Verdana"/>
              </a:rPr>
              <a:t> </a:t>
            </a:r>
            <a:r>
              <a:rPr sz="2400" spc="-5" dirty="0">
                <a:latin typeface="Verdana"/>
                <a:cs typeface="Verdana"/>
              </a:rPr>
              <a:t>to</a:t>
            </a:r>
            <a:r>
              <a:rPr sz="2400" spc="5" dirty="0">
                <a:latin typeface="Verdana"/>
                <a:cs typeface="Verdana"/>
              </a:rPr>
              <a:t> </a:t>
            </a:r>
            <a:r>
              <a:rPr sz="2400" spc="-5" dirty="0">
                <a:latin typeface="Verdana"/>
                <a:cs typeface="Verdana"/>
              </a:rPr>
              <a:t>be written</a:t>
            </a:r>
            <a:endParaRPr sz="2400" dirty="0">
              <a:latin typeface="Verdana"/>
              <a:cs typeface="Verdana"/>
            </a:endParaRPr>
          </a:p>
          <a:p>
            <a:pPr marL="469900">
              <a:lnSpc>
                <a:spcPct val="100000"/>
              </a:lnSpc>
              <a:spcBef>
                <a:spcPts val="2020"/>
              </a:spcBef>
            </a:pPr>
            <a:r>
              <a:rPr sz="2400" spc="-5" dirty="0">
                <a:solidFill>
                  <a:srgbClr val="FF0000"/>
                </a:solidFill>
                <a:latin typeface="Verdana"/>
                <a:cs typeface="Verdana"/>
              </a:rPr>
              <a:t>—</a:t>
            </a:r>
            <a:r>
              <a:rPr sz="2400" spc="-5" dirty="0">
                <a:latin typeface="Verdana"/>
                <a:cs typeface="Verdana"/>
              </a:rPr>
              <a:t>Less</a:t>
            </a:r>
            <a:r>
              <a:rPr sz="2400" spc="-55" dirty="0">
                <a:latin typeface="Verdana"/>
                <a:cs typeface="Verdana"/>
              </a:rPr>
              <a:t> </a:t>
            </a:r>
            <a:r>
              <a:rPr sz="2400" dirty="0">
                <a:latin typeface="Verdana"/>
                <a:cs typeface="Verdana"/>
              </a:rPr>
              <a:t>expensive</a:t>
            </a:r>
          </a:p>
          <a:p>
            <a:pPr marL="469900">
              <a:lnSpc>
                <a:spcPct val="100000"/>
              </a:lnSpc>
              <a:spcBef>
                <a:spcPts val="2014"/>
              </a:spcBef>
            </a:pPr>
            <a:r>
              <a:rPr sz="2400" spc="-5" dirty="0">
                <a:solidFill>
                  <a:srgbClr val="FF0000"/>
                </a:solidFill>
                <a:latin typeface="Verdana"/>
                <a:cs typeface="Verdana"/>
              </a:rPr>
              <a:t>—</a:t>
            </a:r>
            <a:r>
              <a:rPr sz="2400" spc="-5" dirty="0">
                <a:latin typeface="Verdana"/>
                <a:cs typeface="Verdana"/>
              </a:rPr>
              <a:t>Non</a:t>
            </a:r>
            <a:r>
              <a:rPr sz="2400" spc="5" dirty="0">
                <a:latin typeface="Verdana"/>
                <a:cs typeface="Verdana"/>
              </a:rPr>
              <a:t> </a:t>
            </a:r>
            <a:r>
              <a:rPr sz="2400" spc="-10" dirty="0">
                <a:latin typeface="Verdana"/>
                <a:cs typeface="Verdana"/>
              </a:rPr>
              <a:t>volatile,</a:t>
            </a:r>
            <a:r>
              <a:rPr sz="2400" spc="55" dirty="0">
                <a:latin typeface="Verdana"/>
                <a:cs typeface="Verdana"/>
              </a:rPr>
              <a:t> </a:t>
            </a:r>
            <a:r>
              <a:rPr sz="2400" spc="-5" dirty="0">
                <a:latin typeface="Verdana"/>
                <a:cs typeface="Verdana"/>
              </a:rPr>
              <a:t>written</a:t>
            </a:r>
            <a:r>
              <a:rPr sz="2400" spc="5" dirty="0">
                <a:latin typeface="Verdana"/>
                <a:cs typeface="Verdana"/>
              </a:rPr>
              <a:t> </a:t>
            </a:r>
            <a:r>
              <a:rPr sz="2400" dirty="0">
                <a:latin typeface="Verdana"/>
                <a:cs typeface="Verdana"/>
              </a:rPr>
              <a:t>only</a:t>
            </a:r>
            <a:r>
              <a:rPr sz="2400" spc="10" dirty="0">
                <a:latin typeface="Verdana"/>
                <a:cs typeface="Verdana"/>
              </a:rPr>
              <a:t> </a:t>
            </a:r>
            <a:r>
              <a:rPr sz="2400" dirty="0">
                <a:latin typeface="Verdana"/>
                <a:cs typeface="Verdana"/>
              </a:rPr>
              <a:t>once</a:t>
            </a:r>
          </a:p>
          <a:p>
            <a:pPr marL="469900">
              <a:lnSpc>
                <a:spcPct val="100000"/>
              </a:lnSpc>
              <a:spcBef>
                <a:spcPts val="2020"/>
              </a:spcBef>
            </a:pPr>
            <a:r>
              <a:rPr sz="2400" spc="-5" dirty="0">
                <a:solidFill>
                  <a:srgbClr val="FF0000"/>
                </a:solidFill>
                <a:latin typeface="Verdana"/>
                <a:cs typeface="Verdana"/>
              </a:rPr>
              <a:t>—</a:t>
            </a:r>
            <a:r>
              <a:rPr sz="2400" spc="-5" dirty="0">
                <a:latin typeface="Verdana"/>
                <a:cs typeface="Verdana"/>
              </a:rPr>
              <a:t>Writing</a:t>
            </a:r>
            <a:r>
              <a:rPr sz="2400" spc="40" dirty="0">
                <a:latin typeface="Verdana"/>
                <a:cs typeface="Verdana"/>
              </a:rPr>
              <a:t> </a:t>
            </a:r>
            <a:r>
              <a:rPr sz="2400" spc="-5" dirty="0">
                <a:latin typeface="Verdana"/>
                <a:cs typeface="Verdana"/>
              </a:rPr>
              <a:t>performed</a:t>
            </a:r>
            <a:r>
              <a:rPr sz="2400" spc="30" dirty="0">
                <a:latin typeface="Verdana"/>
                <a:cs typeface="Verdana"/>
              </a:rPr>
              <a:t> </a:t>
            </a:r>
            <a:r>
              <a:rPr sz="2400" spc="-10" dirty="0">
                <a:latin typeface="Verdana"/>
                <a:cs typeface="Verdana"/>
              </a:rPr>
              <a:t>electrically</a:t>
            </a:r>
            <a:r>
              <a:rPr sz="2400" spc="60" dirty="0">
                <a:latin typeface="Verdana"/>
                <a:cs typeface="Verdana"/>
              </a:rPr>
              <a:t> </a:t>
            </a:r>
            <a:r>
              <a:rPr sz="2400" dirty="0">
                <a:latin typeface="Verdana"/>
                <a:cs typeface="Verdana"/>
              </a:rPr>
              <a:t>at the </a:t>
            </a:r>
            <a:r>
              <a:rPr sz="2400" spc="-5" dirty="0">
                <a:latin typeface="Verdana"/>
                <a:cs typeface="Verdana"/>
              </a:rPr>
              <a:t>time</a:t>
            </a:r>
            <a:r>
              <a:rPr sz="2400" spc="10" dirty="0">
                <a:latin typeface="Verdana"/>
                <a:cs typeface="Verdana"/>
              </a:rPr>
              <a:t> </a:t>
            </a:r>
            <a:r>
              <a:rPr sz="2400" dirty="0">
                <a:latin typeface="Verdana"/>
                <a:cs typeface="Verdana"/>
              </a:rPr>
              <a:t>of</a:t>
            </a:r>
          </a:p>
          <a:p>
            <a:pPr marL="756285">
              <a:lnSpc>
                <a:spcPct val="100000"/>
              </a:lnSpc>
              <a:spcBef>
                <a:spcPts val="1440"/>
              </a:spcBef>
            </a:pPr>
            <a:r>
              <a:rPr sz="2400" dirty="0">
                <a:latin typeface="Verdana"/>
                <a:cs typeface="Verdana"/>
              </a:rPr>
              <a:t>chip</a:t>
            </a:r>
            <a:r>
              <a:rPr sz="2400" spc="-30" dirty="0">
                <a:latin typeface="Verdana"/>
                <a:cs typeface="Verdana"/>
              </a:rPr>
              <a:t> </a:t>
            </a:r>
            <a:r>
              <a:rPr sz="2400" spc="-5" dirty="0">
                <a:latin typeface="Verdana"/>
                <a:cs typeface="Verdana"/>
              </a:rPr>
              <a:t>fabrication</a:t>
            </a:r>
            <a:endParaRPr lang="en-US" sz="2400" spc="-5" dirty="0">
              <a:latin typeface="Verdana"/>
              <a:cs typeface="Verdana"/>
            </a:endParaRPr>
          </a:p>
          <a:p>
            <a:pPr marL="756285">
              <a:lnSpc>
                <a:spcPct val="100000"/>
              </a:lnSpc>
              <a:spcBef>
                <a:spcPts val="1440"/>
              </a:spcBef>
            </a:pPr>
            <a:r>
              <a:rPr lang="en-IN" sz="2400" dirty="0">
                <a:latin typeface="Verdana"/>
                <a:cs typeface="Verdana"/>
              </a:rPr>
              <a:t>-provide flexibility and convenience.</a:t>
            </a:r>
            <a:endParaRPr sz="2400" dirty="0">
              <a:latin typeface="Verdana"/>
              <a:cs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57404"/>
            <a:ext cx="8506257" cy="452120"/>
          </a:xfrm>
          <a:prstGeom prst="rect">
            <a:avLst/>
          </a:prstGeom>
        </p:spPr>
        <p:txBody>
          <a:bodyPr vert="horz" wrap="square" lIns="0" tIns="12065" rIns="0" bIns="0" rtlCol="0">
            <a:spAutoFit/>
          </a:bodyPr>
          <a:lstStyle/>
          <a:p>
            <a:pPr marL="12700">
              <a:lnSpc>
                <a:spcPct val="100000"/>
              </a:lnSpc>
              <a:spcBef>
                <a:spcPts val="95"/>
              </a:spcBef>
            </a:pPr>
            <a:r>
              <a:rPr spc="-10" dirty="0"/>
              <a:t>Read</a:t>
            </a:r>
            <a:r>
              <a:rPr spc="-65" dirty="0"/>
              <a:t> </a:t>
            </a:r>
            <a:r>
              <a:rPr spc="-5" dirty="0"/>
              <a:t>“mostly”</a:t>
            </a:r>
          </a:p>
        </p:txBody>
      </p:sp>
      <p:sp>
        <p:nvSpPr>
          <p:cNvPr id="3" name="object 3"/>
          <p:cNvSpPr txBox="1"/>
          <p:nvPr/>
        </p:nvSpPr>
        <p:spPr>
          <a:xfrm>
            <a:off x="304800" y="1143000"/>
            <a:ext cx="8534400" cy="5532284"/>
          </a:xfrm>
          <a:prstGeom prst="rect">
            <a:avLst/>
          </a:prstGeom>
        </p:spPr>
        <p:txBody>
          <a:bodyPr vert="horz" wrap="square" lIns="0" tIns="12700" rIns="0" bIns="0" rtlCol="0">
            <a:spAutoFit/>
          </a:bodyPr>
          <a:lstStyle/>
          <a:p>
            <a:pPr marL="12700" algn="just">
              <a:lnSpc>
                <a:spcPct val="100000"/>
              </a:lnSpc>
              <a:spcBef>
                <a:spcPts val="100"/>
              </a:spcBef>
            </a:pPr>
            <a:r>
              <a:rPr sz="2400" spc="-5" dirty="0">
                <a:solidFill>
                  <a:srgbClr val="FF0000"/>
                </a:solidFill>
                <a:latin typeface="Verdana"/>
                <a:cs typeface="Verdana"/>
              </a:rPr>
              <a:t>—</a:t>
            </a:r>
            <a:r>
              <a:rPr lang="en-US" sz="2400" dirty="0">
                <a:latin typeface="Times New Roman" panose="02020603050405020304" pitchFamily="18" charset="0"/>
                <a:cs typeface="Times New Roman" panose="02020603050405020304" pitchFamily="18" charset="0"/>
              </a:rPr>
              <a:t>type of memory that can be </a:t>
            </a:r>
            <a:r>
              <a:rPr lang="en-US" sz="2400" b="1" dirty="0">
                <a:latin typeface="Times New Roman" panose="02020603050405020304" pitchFamily="18" charset="0"/>
                <a:cs typeface="Times New Roman" panose="02020603050405020304" pitchFamily="18" charset="0"/>
              </a:rPr>
              <a:t>read fast, but written to only slowly</a:t>
            </a:r>
            <a:r>
              <a:rPr lang="en-US" sz="2400" dirty="0">
                <a:latin typeface="Times New Roman" panose="02020603050405020304" pitchFamily="18" charset="0"/>
                <a:cs typeface="Times New Roman" panose="02020603050405020304" pitchFamily="18" charset="0"/>
              </a:rPr>
              <a:t>.</a:t>
            </a:r>
          </a:p>
          <a:p>
            <a:pPr algn="just"/>
            <a:r>
              <a:rPr lang="en-US" sz="2400" spc="-5" dirty="0">
                <a:solidFill>
                  <a:srgbClr val="FF0000"/>
                </a:solidFill>
                <a:latin typeface="Times New Roman" panose="02020603050405020304" pitchFamily="18" charset="0"/>
                <a:cs typeface="Times New Roman" panose="02020603050405020304" pitchFamily="18" charset="0"/>
              </a:rPr>
              <a:t>-</a:t>
            </a:r>
            <a:r>
              <a:rPr lang="en-US" sz="2400" b="1" spc="-5" dirty="0">
                <a:solidFill>
                  <a:srgbClr val="FF0000"/>
                </a:solidFill>
                <a:latin typeface="Times New Roman" panose="02020603050405020304" pitchFamily="18" charset="0"/>
                <a:cs typeface="Times New Roman" panose="02020603050405020304" pitchFamily="18" charset="0"/>
              </a:rPr>
              <a:t>r</a:t>
            </a:r>
            <a:r>
              <a:rPr lang="en-US" sz="2400" b="1" dirty="0">
                <a:latin typeface="Times New Roman" panose="02020603050405020304" pitchFamily="18" charset="0"/>
                <a:cs typeface="Times New Roman" panose="02020603050405020304" pitchFamily="18" charset="0"/>
              </a:rPr>
              <a:t>ead operations are far more frequent than write operations </a:t>
            </a:r>
            <a:r>
              <a:rPr lang="en-US" sz="2400" dirty="0">
                <a:latin typeface="Times New Roman" panose="02020603050405020304" pitchFamily="18" charset="0"/>
                <a:cs typeface="Times New Roman" panose="02020603050405020304" pitchFamily="18" charset="0"/>
              </a:rPr>
              <a:t>but for which nonvolatile storage is required</a:t>
            </a:r>
            <a:endParaRPr lang="en-US" sz="2400" spc="-5" dirty="0">
              <a:solidFill>
                <a:srgbClr val="FF0000"/>
              </a:solidFill>
              <a:latin typeface="Times New Roman" panose="02020603050405020304" pitchFamily="18" charset="0"/>
              <a:cs typeface="Times New Roman" panose="02020603050405020304" pitchFamily="18" charset="0"/>
            </a:endParaRPr>
          </a:p>
          <a:p>
            <a:pPr marL="12700">
              <a:lnSpc>
                <a:spcPct val="100000"/>
              </a:lnSpc>
              <a:spcBef>
                <a:spcPts val="100"/>
              </a:spcBef>
            </a:pPr>
            <a:endParaRPr lang="en-US" sz="2400" spc="-5" dirty="0">
              <a:solidFill>
                <a:srgbClr val="FF0000"/>
              </a:solidFill>
              <a:latin typeface="Verdana"/>
              <a:cs typeface="Verdana"/>
            </a:endParaRPr>
          </a:p>
          <a:p>
            <a:pPr marL="12700">
              <a:lnSpc>
                <a:spcPct val="100000"/>
              </a:lnSpc>
              <a:spcBef>
                <a:spcPts val="100"/>
              </a:spcBef>
            </a:pPr>
            <a:r>
              <a:rPr sz="2400" spc="-5" dirty="0">
                <a:latin typeface="Verdana"/>
                <a:cs typeface="Verdana"/>
              </a:rPr>
              <a:t>Erasable Programmable</a:t>
            </a:r>
            <a:r>
              <a:rPr sz="2400" spc="5" dirty="0">
                <a:latin typeface="Verdana"/>
                <a:cs typeface="Verdana"/>
              </a:rPr>
              <a:t> </a:t>
            </a:r>
            <a:r>
              <a:rPr sz="2400" spc="-5" dirty="0">
                <a:latin typeface="Verdana"/>
                <a:cs typeface="Verdana"/>
              </a:rPr>
              <a:t>(</a:t>
            </a:r>
            <a:r>
              <a:rPr sz="2400" b="1" spc="-5" dirty="0">
                <a:solidFill>
                  <a:srgbClr val="FF0000"/>
                </a:solidFill>
                <a:latin typeface="Verdana"/>
                <a:cs typeface="Verdana"/>
              </a:rPr>
              <a:t>EPROM</a:t>
            </a:r>
            <a:r>
              <a:rPr sz="2400" spc="-5" dirty="0">
                <a:latin typeface="Verdana"/>
                <a:cs typeface="Verdana"/>
              </a:rPr>
              <a:t>)</a:t>
            </a:r>
            <a:endParaRPr sz="2400" dirty="0">
              <a:latin typeface="Verdana"/>
              <a:cs typeface="Verdana"/>
            </a:endParaRPr>
          </a:p>
          <a:p>
            <a:pPr>
              <a:lnSpc>
                <a:spcPct val="100000"/>
              </a:lnSpc>
            </a:pPr>
            <a:endParaRPr sz="2500" dirty="0">
              <a:latin typeface="Verdana"/>
              <a:cs typeface="Verdana"/>
            </a:endParaRPr>
          </a:p>
          <a:p>
            <a:pPr marL="697865" indent="-229235">
              <a:lnSpc>
                <a:spcPct val="100000"/>
              </a:lnSpc>
              <a:spcBef>
                <a:spcPts val="5"/>
              </a:spcBef>
              <a:buClr>
                <a:srgbClr val="FF0000"/>
              </a:buClr>
              <a:buChar char="–"/>
              <a:tabLst>
                <a:tab pos="698500" algn="l"/>
              </a:tabLst>
            </a:pPr>
            <a:r>
              <a:rPr sz="2000" spc="-5" dirty="0">
                <a:latin typeface="Verdana"/>
                <a:cs typeface="Verdana"/>
              </a:rPr>
              <a:t>Erased</a:t>
            </a:r>
            <a:r>
              <a:rPr sz="2000" spc="-50" dirty="0">
                <a:latin typeface="Verdana"/>
                <a:cs typeface="Verdana"/>
              </a:rPr>
              <a:t> </a:t>
            </a:r>
            <a:r>
              <a:rPr sz="2000" dirty="0">
                <a:latin typeface="Verdana"/>
                <a:cs typeface="Verdana"/>
              </a:rPr>
              <a:t>by</a:t>
            </a:r>
            <a:r>
              <a:rPr sz="2000" spc="-30" dirty="0">
                <a:latin typeface="Verdana"/>
                <a:cs typeface="Verdana"/>
              </a:rPr>
              <a:t> </a:t>
            </a:r>
            <a:r>
              <a:rPr sz="2000" dirty="0">
                <a:latin typeface="Verdana"/>
                <a:cs typeface="Verdana"/>
              </a:rPr>
              <a:t>UV</a:t>
            </a:r>
          </a:p>
          <a:p>
            <a:pPr>
              <a:lnSpc>
                <a:spcPct val="100000"/>
              </a:lnSpc>
              <a:spcBef>
                <a:spcPts val="10"/>
              </a:spcBef>
              <a:buClr>
                <a:srgbClr val="FF0000"/>
              </a:buClr>
              <a:buFont typeface="Verdana"/>
              <a:buChar char="–"/>
            </a:pPr>
            <a:endParaRPr sz="2700" dirty="0">
              <a:latin typeface="Verdana"/>
              <a:cs typeface="Verdana"/>
            </a:endParaRPr>
          </a:p>
          <a:p>
            <a:pPr marL="12700">
              <a:lnSpc>
                <a:spcPct val="100000"/>
              </a:lnSpc>
              <a:spcBef>
                <a:spcPts val="5"/>
              </a:spcBef>
            </a:pPr>
            <a:r>
              <a:rPr sz="2400" spc="-10" dirty="0">
                <a:solidFill>
                  <a:srgbClr val="FF0000"/>
                </a:solidFill>
                <a:latin typeface="Verdana"/>
                <a:cs typeface="Verdana"/>
              </a:rPr>
              <a:t>—</a:t>
            </a:r>
            <a:r>
              <a:rPr sz="2400" spc="-10" dirty="0">
                <a:latin typeface="Verdana"/>
                <a:cs typeface="Verdana"/>
              </a:rPr>
              <a:t>Electrically</a:t>
            </a:r>
            <a:r>
              <a:rPr sz="2400" spc="40" dirty="0">
                <a:latin typeface="Verdana"/>
                <a:cs typeface="Verdana"/>
              </a:rPr>
              <a:t> </a:t>
            </a:r>
            <a:r>
              <a:rPr sz="2400" spc="-5" dirty="0">
                <a:latin typeface="Verdana"/>
                <a:cs typeface="Verdana"/>
              </a:rPr>
              <a:t>Erasable</a:t>
            </a:r>
            <a:r>
              <a:rPr sz="2400" spc="5" dirty="0">
                <a:latin typeface="Verdana"/>
                <a:cs typeface="Verdana"/>
              </a:rPr>
              <a:t> </a:t>
            </a:r>
            <a:r>
              <a:rPr sz="2400" dirty="0">
                <a:latin typeface="Verdana"/>
                <a:cs typeface="Verdana"/>
              </a:rPr>
              <a:t>(</a:t>
            </a:r>
            <a:r>
              <a:rPr sz="2400" b="1" dirty="0">
                <a:solidFill>
                  <a:srgbClr val="FF0000"/>
                </a:solidFill>
                <a:latin typeface="Verdana"/>
                <a:cs typeface="Verdana"/>
              </a:rPr>
              <a:t>EEPROM</a:t>
            </a:r>
            <a:r>
              <a:rPr sz="2400" dirty="0">
                <a:latin typeface="Verdana"/>
                <a:cs typeface="Verdana"/>
              </a:rPr>
              <a:t>)</a:t>
            </a:r>
          </a:p>
          <a:p>
            <a:pPr>
              <a:lnSpc>
                <a:spcPct val="100000"/>
              </a:lnSpc>
            </a:pPr>
            <a:endParaRPr sz="2500" dirty="0">
              <a:latin typeface="Verdana"/>
              <a:cs typeface="Verdana"/>
            </a:endParaRPr>
          </a:p>
          <a:p>
            <a:pPr marL="697865" indent="-229235">
              <a:lnSpc>
                <a:spcPct val="100000"/>
              </a:lnSpc>
              <a:buClr>
                <a:srgbClr val="FF0000"/>
              </a:buClr>
              <a:buChar char="–"/>
              <a:tabLst>
                <a:tab pos="698500" algn="l"/>
              </a:tabLst>
            </a:pPr>
            <a:r>
              <a:rPr sz="2000" spc="-5" dirty="0">
                <a:latin typeface="Verdana"/>
                <a:cs typeface="Verdana"/>
              </a:rPr>
              <a:t>Takes</a:t>
            </a:r>
            <a:r>
              <a:rPr sz="2000" spc="-10" dirty="0">
                <a:latin typeface="Verdana"/>
                <a:cs typeface="Verdana"/>
              </a:rPr>
              <a:t> </a:t>
            </a:r>
            <a:r>
              <a:rPr sz="2000" dirty="0">
                <a:latin typeface="Verdana"/>
                <a:cs typeface="Verdana"/>
              </a:rPr>
              <a:t>much</a:t>
            </a:r>
            <a:r>
              <a:rPr sz="2000" spc="-20" dirty="0">
                <a:latin typeface="Verdana"/>
                <a:cs typeface="Verdana"/>
              </a:rPr>
              <a:t> </a:t>
            </a:r>
            <a:r>
              <a:rPr sz="2000" spc="-5" dirty="0">
                <a:latin typeface="Verdana"/>
                <a:cs typeface="Verdana"/>
              </a:rPr>
              <a:t>longer</a:t>
            </a:r>
            <a:r>
              <a:rPr sz="2000" spc="-20" dirty="0">
                <a:latin typeface="Verdana"/>
                <a:cs typeface="Verdana"/>
              </a:rPr>
              <a:t> </a:t>
            </a:r>
            <a:r>
              <a:rPr sz="2000" spc="-5" dirty="0">
                <a:latin typeface="Verdana"/>
                <a:cs typeface="Verdana"/>
              </a:rPr>
              <a:t>to</a:t>
            </a:r>
            <a:r>
              <a:rPr sz="2000" spc="-10" dirty="0">
                <a:latin typeface="Verdana"/>
                <a:cs typeface="Verdana"/>
              </a:rPr>
              <a:t> </a:t>
            </a:r>
            <a:r>
              <a:rPr sz="2000" spc="-5" dirty="0">
                <a:latin typeface="Verdana"/>
                <a:cs typeface="Verdana"/>
              </a:rPr>
              <a:t>write</a:t>
            </a:r>
            <a:r>
              <a:rPr sz="2000" spc="-20" dirty="0">
                <a:latin typeface="Verdana"/>
                <a:cs typeface="Verdana"/>
              </a:rPr>
              <a:t> </a:t>
            </a:r>
            <a:r>
              <a:rPr sz="2000" spc="-5" dirty="0">
                <a:latin typeface="Verdana"/>
                <a:cs typeface="Verdana"/>
              </a:rPr>
              <a:t>than</a:t>
            </a:r>
            <a:r>
              <a:rPr sz="2000" spc="-30" dirty="0">
                <a:latin typeface="Verdana"/>
                <a:cs typeface="Verdana"/>
              </a:rPr>
              <a:t> </a:t>
            </a:r>
            <a:r>
              <a:rPr sz="2000" spc="-5" dirty="0">
                <a:latin typeface="Verdana"/>
                <a:cs typeface="Verdana"/>
              </a:rPr>
              <a:t>read</a:t>
            </a:r>
            <a:endParaRPr sz="2000" dirty="0">
              <a:latin typeface="Verdana"/>
              <a:cs typeface="Verdana"/>
            </a:endParaRPr>
          </a:p>
          <a:p>
            <a:pPr>
              <a:lnSpc>
                <a:spcPct val="100000"/>
              </a:lnSpc>
              <a:spcBef>
                <a:spcPts val="20"/>
              </a:spcBef>
              <a:buClr>
                <a:srgbClr val="FF0000"/>
              </a:buClr>
              <a:buFont typeface="Verdana"/>
              <a:buChar char="–"/>
            </a:pPr>
            <a:endParaRPr sz="2700" dirty="0">
              <a:latin typeface="Verdana"/>
              <a:cs typeface="Verdana"/>
            </a:endParaRPr>
          </a:p>
          <a:p>
            <a:pPr marL="12700">
              <a:lnSpc>
                <a:spcPct val="100000"/>
              </a:lnSpc>
            </a:pPr>
            <a:r>
              <a:rPr sz="2400" spc="-5" dirty="0">
                <a:solidFill>
                  <a:srgbClr val="FF0000"/>
                </a:solidFill>
                <a:latin typeface="Verdana"/>
                <a:cs typeface="Verdana"/>
              </a:rPr>
              <a:t>—</a:t>
            </a:r>
            <a:r>
              <a:rPr sz="2400" spc="-5" dirty="0">
                <a:latin typeface="Verdana"/>
                <a:cs typeface="Verdana"/>
              </a:rPr>
              <a:t>Flash</a:t>
            </a:r>
            <a:r>
              <a:rPr sz="2400" spc="-25" dirty="0">
                <a:latin typeface="Verdana"/>
                <a:cs typeface="Verdana"/>
              </a:rPr>
              <a:t> </a:t>
            </a:r>
            <a:r>
              <a:rPr sz="2400" dirty="0">
                <a:latin typeface="Verdana"/>
                <a:cs typeface="Verdana"/>
              </a:rPr>
              <a:t>memory</a:t>
            </a:r>
          </a:p>
          <a:p>
            <a:pPr>
              <a:lnSpc>
                <a:spcPct val="100000"/>
              </a:lnSpc>
            </a:pPr>
            <a:endParaRPr sz="2500" dirty="0">
              <a:latin typeface="Verdana"/>
              <a:cs typeface="Verdana"/>
            </a:endParaRPr>
          </a:p>
          <a:p>
            <a:pPr marL="697865" indent="-229235">
              <a:lnSpc>
                <a:spcPct val="100000"/>
              </a:lnSpc>
              <a:buClr>
                <a:srgbClr val="FF0000"/>
              </a:buClr>
              <a:buChar char="–"/>
              <a:tabLst>
                <a:tab pos="698500" algn="l"/>
              </a:tabLst>
            </a:pPr>
            <a:r>
              <a:rPr sz="2000" spc="-5" dirty="0">
                <a:latin typeface="Verdana"/>
                <a:cs typeface="Verdana"/>
              </a:rPr>
              <a:t>Erase</a:t>
            </a:r>
            <a:r>
              <a:rPr sz="2000" spc="-45" dirty="0">
                <a:latin typeface="Verdana"/>
                <a:cs typeface="Verdana"/>
              </a:rPr>
              <a:t> </a:t>
            </a:r>
            <a:r>
              <a:rPr sz="2000" dirty="0">
                <a:latin typeface="Verdana"/>
                <a:cs typeface="Verdana"/>
              </a:rPr>
              <a:t>whole</a:t>
            </a:r>
            <a:r>
              <a:rPr sz="2000" spc="-20" dirty="0">
                <a:latin typeface="Verdana"/>
                <a:cs typeface="Verdana"/>
              </a:rPr>
              <a:t> </a:t>
            </a:r>
            <a:r>
              <a:rPr sz="2000" spc="-5" dirty="0">
                <a:latin typeface="Verdana"/>
                <a:cs typeface="Verdana"/>
              </a:rPr>
              <a:t>memory</a:t>
            </a:r>
            <a:r>
              <a:rPr sz="2000" spc="-10" dirty="0">
                <a:latin typeface="Verdana"/>
                <a:cs typeface="Verdana"/>
              </a:rPr>
              <a:t> </a:t>
            </a:r>
            <a:r>
              <a:rPr sz="2000" spc="-5" dirty="0">
                <a:latin typeface="Verdana"/>
                <a:cs typeface="Verdana"/>
              </a:rPr>
              <a:t>electrically</a:t>
            </a:r>
            <a:endParaRPr sz="2000" dirty="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484073"/>
            <a:ext cx="8303260" cy="720069"/>
          </a:xfrm>
          <a:prstGeom prst="rect">
            <a:avLst/>
          </a:prstGeom>
        </p:spPr>
        <p:txBody>
          <a:bodyPr vert="horz" wrap="square" lIns="0" tIns="12065" rIns="0" bIns="0" rtlCol="0">
            <a:spAutoFit/>
          </a:bodyPr>
          <a:lstStyle/>
          <a:p>
            <a:pPr marL="12700">
              <a:lnSpc>
                <a:spcPct val="100000"/>
              </a:lnSpc>
              <a:spcBef>
                <a:spcPts val="95"/>
              </a:spcBef>
            </a:pPr>
            <a:r>
              <a:rPr spc="-10" dirty="0"/>
              <a:t>Characteristics</a:t>
            </a:r>
            <a:r>
              <a:rPr spc="25" dirty="0"/>
              <a:t> </a:t>
            </a:r>
            <a:r>
              <a:rPr spc="-5" dirty="0"/>
              <a:t>of</a:t>
            </a:r>
            <a:r>
              <a:rPr spc="-15" dirty="0"/>
              <a:t> </a:t>
            </a:r>
            <a:r>
              <a:rPr spc="-5" dirty="0"/>
              <a:t>Memory</a:t>
            </a:r>
          </a:p>
        </p:txBody>
      </p:sp>
      <p:sp>
        <p:nvSpPr>
          <p:cNvPr id="3" name="object 3"/>
          <p:cNvSpPr txBox="1"/>
          <p:nvPr/>
        </p:nvSpPr>
        <p:spPr>
          <a:xfrm>
            <a:off x="535940" y="1609090"/>
            <a:ext cx="6459220" cy="4563110"/>
          </a:xfrm>
          <a:prstGeom prst="rect">
            <a:avLst/>
          </a:prstGeom>
        </p:spPr>
        <p:txBody>
          <a:bodyPr vert="horz" wrap="square" lIns="0" tIns="98425" rIns="0" bIns="0" rtlCol="0">
            <a:spAutoFit/>
          </a:bodyPr>
          <a:lstStyle/>
          <a:p>
            <a:pPr marL="527685" indent="-515620">
              <a:lnSpc>
                <a:spcPct val="100000"/>
              </a:lnSpc>
              <a:spcBef>
                <a:spcPts val="775"/>
              </a:spcBef>
              <a:buClr>
                <a:srgbClr val="FF0000"/>
              </a:buClr>
              <a:buAutoNum type="arabicPeriod"/>
              <a:tabLst>
                <a:tab pos="528320" algn="l"/>
              </a:tabLst>
            </a:pPr>
            <a:r>
              <a:rPr sz="2800" spc="-5" dirty="0">
                <a:latin typeface="Verdana"/>
                <a:cs typeface="Verdana"/>
              </a:rPr>
              <a:t>Location</a:t>
            </a:r>
            <a:endParaRPr sz="2800" dirty="0">
              <a:latin typeface="Verdana"/>
              <a:cs typeface="Verdana"/>
            </a:endParaRPr>
          </a:p>
          <a:p>
            <a:pPr marL="527685" indent="-515620">
              <a:lnSpc>
                <a:spcPct val="100000"/>
              </a:lnSpc>
              <a:spcBef>
                <a:spcPts val="675"/>
              </a:spcBef>
              <a:buClr>
                <a:srgbClr val="FF0000"/>
              </a:buClr>
              <a:buAutoNum type="arabicPeriod"/>
              <a:tabLst>
                <a:tab pos="528320" algn="l"/>
              </a:tabLst>
            </a:pPr>
            <a:r>
              <a:rPr sz="2800" spc="-10" dirty="0">
                <a:latin typeface="Verdana"/>
                <a:cs typeface="Verdana"/>
              </a:rPr>
              <a:t>Capacity</a:t>
            </a:r>
            <a:endParaRPr sz="2800" dirty="0">
              <a:latin typeface="Verdana"/>
              <a:cs typeface="Verdana"/>
            </a:endParaRPr>
          </a:p>
          <a:p>
            <a:pPr marL="527685" indent="-515620">
              <a:lnSpc>
                <a:spcPct val="100000"/>
              </a:lnSpc>
              <a:spcBef>
                <a:spcPts val="670"/>
              </a:spcBef>
              <a:buClr>
                <a:srgbClr val="FF0000"/>
              </a:buClr>
              <a:buAutoNum type="arabicPeriod"/>
              <a:tabLst>
                <a:tab pos="528320" algn="l"/>
              </a:tabLst>
            </a:pPr>
            <a:r>
              <a:rPr sz="2800" spc="-5" dirty="0">
                <a:latin typeface="Verdana"/>
                <a:cs typeface="Verdana"/>
              </a:rPr>
              <a:t>Unit</a:t>
            </a:r>
            <a:r>
              <a:rPr sz="2800" spc="-20" dirty="0">
                <a:latin typeface="Verdana"/>
                <a:cs typeface="Verdana"/>
              </a:rPr>
              <a:t> </a:t>
            </a:r>
            <a:r>
              <a:rPr sz="2800" spc="-5" dirty="0">
                <a:latin typeface="Verdana"/>
                <a:cs typeface="Verdana"/>
              </a:rPr>
              <a:t>of</a:t>
            </a:r>
            <a:r>
              <a:rPr sz="2800" spc="-25" dirty="0">
                <a:latin typeface="Verdana"/>
                <a:cs typeface="Verdana"/>
              </a:rPr>
              <a:t> </a:t>
            </a:r>
            <a:r>
              <a:rPr sz="2800" spc="-5" dirty="0">
                <a:latin typeface="Verdana"/>
                <a:cs typeface="Verdana"/>
              </a:rPr>
              <a:t>transfer</a:t>
            </a:r>
            <a:endParaRPr sz="2800" dirty="0">
              <a:latin typeface="Verdana"/>
              <a:cs typeface="Verdana"/>
            </a:endParaRPr>
          </a:p>
          <a:p>
            <a:pPr marL="527685" indent="-515620">
              <a:lnSpc>
                <a:spcPct val="100000"/>
              </a:lnSpc>
              <a:spcBef>
                <a:spcPts val="675"/>
              </a:spcBef>
              <a:buClr>
                <a:srgbClr val="FF0000"/>
              </a:buClr>
              <a:buAutoNum type="arabicPeriod"/>
              <a:tabLst>
                <a:tab pos="528320" algn="l"/>
              </a:tabLst>
            </a:pPr>
            <a:r>
              <a:rPr sz="2800" spc="-5" dirty="0">
                <a:latin typeface="Verdana"/>
                <a:cs typeface="Verdana"/>
              </a:rPr>
              <a:t>Access</a:t>
            </a:r>
            <a:r>
              <a:rPr sz="2800" spc="-20" dirty="0">
                <a:latin typeface="Verdana"/>
                <a:cs typeface="Verdana"/>
              </a:rPr>
              <a:t> </a:t>
            </a:r>
            <a:r>
              <a:rPr sz="2800" spc="-5" dirty="0">
                <a:latin typeface="Verdana"/>
                <a:cs typeface="Verdana"/>
              </a:rPr>
              <a:t>method</a:t>
            </a:r>
            <a:endParaRPr sz="2800" dirty="0">
              <a:latin typeface="Verdana"/>
              <a:cs typeface="Verdana"/>
            </a:endParaRPr>
          </a:p>
          <a:p>
            <a:pPr marL="527685" indent="-515620">
              <a:lnSpc>
                <a:spcPct val="100000"/>
              </a:lnSpc>
              <a:spcBef>
                <a:spcPts val="670"/>
              </a:spcBef>
              <a:buClr>
                <a:srgbClr val="FF0000"/>
              </a:buClr>
              <a:buAutoNum type="arabicPeriod"/>
              <a:tabLst>
                <a:tab pos="528320" algn="l"/>
              </a:tabLst>
            </a:pPr>
            <a:r>
              <a:rPr sz="2800" spc="-5" dirty="0">
                <a:latin typeface="Verdana"/>
                <a:cs typeface="Verdana"/>
              </a:rPr>
              <a:t>Performance(SRAM,DRAM)</a:t>
            </a:r>
            <a:endParaRPr sz="2800" dirty="0">
              <a:latin typeface="Verdana"/>
              <a:cs typeface="Verdana"/>
            </a:endParaRPr>
          </a:p>
          <a:p>
            <a:pPr marL="527685" indent="-515620">
              <a:lnSpc>
                <a:spcPct val="100000"/>
              </a:lnSpc>
              <a:spcBef>
                <a:spcPts val="675"/>
              </a:spcBef>
              <a:buClr>
                <a:srgbClr val="FF0000"/>
              </a:buClr>
              <a:buAutoNum type="arabicPeriod"/>
              <a:tabLst>
                <a:tab pos="528320" algn="l"/>
              </a:tabLst>
            </a:pPr>
            <a:r>
              <a:rPr sz="2800" spc="-10" dirty="0">
                <a:latin typeface="Verdana"/>
                <a:cs typeface="Verdana"/>
              </a:rPr>
              <a:t>Physical</a:t>
            </a:r>
            <a:r>
              <a:rPr sz="2800" spc="20" dirty="0">
                <a:latin typeface="Verdana"/>
                <a:cs typeface="Verdana"/>
              </a:rPr>
              <a:t> </a:t>
            </a:r>
            <a:r>
              <a:rPr sz="2800" spc="-10" dirty="0">
                <a:latin typeface="Verdana"/>
                <a:cs typeface="Verdana"/>
              </a:rPr>
              <a:t>type</a:t>
            </a:r>
            <a:endParaRPr sz="2800" dirty="0">
              <a:latin typeface="Verdana"/>
              <a:cs typeface="Verdana"/>
            </a:endParaRPr>
          </a:p>
          <a:p>
            <a:pPr marL="527685" indent="-515620">
              <a:lnSpc>
                <a:spcPct val="100000"/>
              </a:lnSpc>
              <a:spcBef>
                <a:spcPts val="675"/>
              </a:spcBef>
              <a:buClr>
                <a:srgbClr val="FF0000"/>
              </a:buClr>
              <a:buAutoNum type="arabicPeriod"/>
              <a:tabLst>
                <a:tab pos="528320" algn="l"/>
              </a:tabLst>
            </a:pPr>
            <a:r>
              <a:rPr sz="2800" spc="-10" dirty="0">
                <a:latin typeface="Verdana"/>
                <a:cs typeface="Verdana"/>
              </a:rPr>
              <a:t>Physical</a:t>
            </a:r>
            <a:r>
              <a:rPr sz="2800" spc="35" dirty="0">
                <a:latin typeface="Verdana"/>
                <a:cs typeface="Verdana"/>
              </a:rPr>
              <a:t> </a:t>
            </a:r>
            <a:r>
              <a:rPr sz="2800" spc="-10" dirty="0">
                <a:latin typeface="Verdana"/>
                <a:cs typeface="Verdana"/>
              </a:rPr>
              <a:t>characteristics</a:t>
            </a:r>
            <a:endParaRPr sz="2800" dirty="0">
              <a:latin typeface="Verdana"/>
              <a:cs typeface="Verdana"/>
            </a:endParaRPr>
          </a:p>
          <a:p>
            <a:pPr marL="527685" indent="-515620">
              <a:lnSpc>
                <a:spcPct val="100000"/>
              </a:lnSpc>
              <a:spcBef>
                <a:spcPts val="670"/>
              </a:spcBef>
              <a:buClr>
                <a:srgbClr val="FF0000"/>
              </a:buClr>
              <a:buAutoNum type="arabicPeriod"/>
              <a:tabLst>
                <a:tab pos="528320" algn="l"/>
              </a:tabLst>
            </a:pPr>
            <a:r>
              <a:rPr sz="2800" spc="-10" dirty="0">
                <a:latin typeface="Verdana"/>
                <a:cs typeface="Verdana"/>
              </a:rPr>
              <a:t>Organisation</a:t>
            </a:r>
            <a:endParaRPr sz="2800" dirty="0">
              <a:latin typeface="Verdana"/>
              <a:cs typeface="Verdana"/>
            </a:endParaRPr>
          </a:p>
          <a:p>
            <a:pPr marL="927100" lvl="1" indent="-457834">
              <a:lnSpc>
                <a:spcPct val="100000"/>
              </a:lnSpc>
              <a:spcBef>
                <a:spcPts val="580"/>
              </a:spcBef>
              <a:buClr>
                <a:srgbClr val="FF0000"/>
              </a:buClr>
              <a:buAutoNum type="arabicPeriod"/>
              <a:tabLst>
                <a:tab pos="927735" algn="l"/>
              </a:tabLst>
            </a:pPr>
            <a:r>
              <a:rPr sz="2400" spc="-5" dirty="0">
                <a:latin typeface="Verdana"/>
                <a:cs typeface="Verdana"/>
              </a:rPr>
              <a:t>Direct</a:t>
            </a:r>
            <a:r>
              <a:rPr sz="2400" spc="20" dirty="0">
                <a:latin typeface="Verdana"/>
                <a:cs typeface="Verdana"/>
              </a:rPr>
              <a:t> </a:t>
            </a:r>
            <a:r>
              <a:rPr sz="2400" spc="-5" dirty="0">
                <a:latin typeface="Verdana"/>
                <a:cs typeface="Verdana"/>
              </a:rPr>
              <a:t>Mapping,Associative</a:t>
            </a:r>
            <a:r>
              <a:rPr sz="2400" spc="50" dirty="0">
                <a:latin typeface="Verdana"/>
                <a:cs typeface="Verdana"/>
              </a:rPr>
              <a:t> </a:t>
            </a:r>
            <a:r>
              <a:rPr sz="2400" spc="-5" dirty="0">
                <a:latin typeface="Verdana"/>
                <a:cs typeface="Verdana"/>
              </a:rPr>
              <a:t>Mapping</a:t>
            </a:r>
            <a:endParaRPr sz="2400" dirty="0">
              <a:latin typeface="Verdana"/>
              <a:cs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820457" cy="720069"/>
          </a:xfrm>
          <a:prstGeom prst="rect">
            <a:avLst/>
          </a:prstGeom>
        </p:spPr>
        <p:txBody>
          <a:bodyPr vert="horz" wrap="square" lIns="0" tIns="12065" rIns="0" bIns="0" rtlCol="0">
            <a:spAutoFit/>
          </a:bodyPr>
          <a:lstStyle/>
          <a:p>
            <a:pPr marL="12700">
              <a:lnSpc>
                <a:spcPct val="100000"/>
              </a:lnSpc>
              <a:spcBef>
                <a:spcPts val="95"/>
              </a:spcBef>
            </a:pPr>
            <a:r>
              <a:rPr spc="-10" dirty="0"/>
              <a:t>E</a:t>
            </a:r>
            <a:r>
              <a:rPr spc="-15" dirty="0"/>
              <a:t>P</a:t>
            </a:r>
            <a:r>
              <a:rPr spc="-5" dirty="0"/>
              <a:t>ROM</a:t>
            </a:r>
          </a:p>
        </p:txBody>
      </p:sp>
      <p:sp>
        <p:nvSpPr>
          <p:cNvPr id="3" name="object 3"/>
          <p:cNvSpPr txBox="1"/>
          <p:nvPr/>
        </p:nvSpPr>
        <p:spPr>
          <a:xfrm>
            <a:off x="762000" y="1676400"/>
            <a:ext cx="8153400" cy="2752035"/>
          </a:xfrm>
          <a:prstGeom prst="rect">
            <a:avLst/>
          </a:prstGeom>
        </p:spPr>
        <p:txBody>
          <a:bodyPr vert="horz" wrap="square" lIns="0" tIns="12700" rIns="0" bIns="0" rtlCol="0">
            <a:spAutoFit/>
          </a:bodyPr>
          <a:lstStyle/>
          <a:p>
            <a:pPr marL="12700" algn="just">
              <a:spcBef>
                <a:spcPts val="10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Read</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and</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written</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electrically</a:t>
            </a:r>
            <a:endParaRPr sz="2400" dirty="0">
              <a:latin typeface="Times New Roman" panose="02020603050405020304" pitchFamily="18" charset="0"/>
              <a:cs typeface="Times New Roman" panose="02020603050405020304" pitchFamily="18" charset="0"/>
            </a:endParaRPr>
          </a:p>
          <a:p>
            <a:pPr marL="299085" marR="56515" indent="-287020" algn="just">
              <a:spcBef>
                <a:spcPts val="57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All</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storage</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cells</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should</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erased</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electrically </a:t>
            </a:r>
            <a:r>
              <a:rPr sz="2400" spc="-8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to</a:t>
            </a:r>
            <a:r>
              <a:rPr sz="2400" spc="1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initial</a:t>
            </a:r>
            <a:r>
              <a:rPr sz="2400" b="1" spc="1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state</a:t>
            </a:r>
            <a:r>
              <a:rPr sz="2400" b="1"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by</a:t>
            </a:r>
            <a:r>
              <a:rPr sz="2400" dirty="0">
                <a:latin typeface="Times New Roman" panose="02020603050405020304" pitchFamily="18" charset="0"/>
                <a:cs typeface="Times New Roman" panose="02020603050405020304" pitchFamily="18" charset="0"/>
              </a:rPr>
              <a:t> exposure</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to</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UV </a:t>
            </a:r>
            <a:r>
              <a:rPr sz="2400" spc="-5" dirty="0">
                <a:latin typeface="Times New Roman" panose="02020603050405020304" pitchFamily="18" charset="0"/>
                <a:cs typeface="Times New Roman" panose="02020603050405020304" pitchFamily="18" charset="0"/>
              </a:rPr>
              <a:t>radiation</a:t>
            </a:r>
            <a:endParaRPr sz="2400" dirty="0">
              <a:latin typeface="Times New Roman" panose="02020603050405020304" pitchFamily="18" charset="0"/>
              <a:cs typeface="Times New Roman" panose="02020603050405020304" pitchFamily="18" charset="0"/>
            </a:endParaRPr>
          </a:p>
          <a:p>
            <a:pPr marL="299085" marR="5080" indent="-287020" algn="just">
              <a:spcBef>
                <a:spcPts val="58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Can</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a:t>
            </a:r>
            <a:r>
              <a:rPr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erased (</a:t>
            </a:r>
            <a:r>
              <a:rPr sz="2400" spc="-5" dirty="0">
                <a:latin typeface="Times New Roman" panose="02020603050405020304" pitchFamily="18" charset="0"/>
                <a:cs typeface="Times New Roman" panose="02020603050405020304" pitchFamily="18" charset="0"/>
              </a:rPr>
              <a:t>altered</a:t>
            </a:r>
            <a:r>
              <a:rPr lang="en-US" sz="2400" spc="-5"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multiple</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times</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and holds</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data </a:t>
            </a:r>
            <a:r>
              <a:rPr sz="2400" spc="-8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virtually</a:t>
            </a:r>
            <a:r>
              <a:rPr sz="2400" spc="4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indefinitely</a:t>
            </a:r>
            <a:endParaRPr sz="2800" dirty="0">
              <a:latin typeface="Times New Roman" panose="02020603050405020304" pitchFamily="18" charset="0"/>
              <a:cs typeface="Times New Roman" panose="02020603050405020304" pitchFamily="18" charset="0"/>
            </a:endParaRPr>
          </a:p>
          <a:p>
            <a:pPr marL="12700" algn="just"/>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More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expensive</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than PROM</a:t>
            </a:r>
            <a:r>
              <a:rPr lang="en-US" sz="2400" spc="-5" dirty="0">
                <a:latin typeface="Times New Roman" panose="02020603050405020304" pitchFamily="18" charset="0"/>
                <a:cs typeface="Times New Roman" panose="02020603050405020304" pitchFamily="18" charset="0"/>
              </a:rPr>
              <a:t>, multiple update capability</a:t>
            </a:r>
          </a:p>
          <a:p>
            <a:pPr marL="12700" algn="just"/>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6719" y="1143000"/>
            <a:ext cx="7634605" cy="3349635"/>
          </a:xfrm>
          <a:prstGeom prst="rect">
            <a:avLst/>
          </a:prstGeom>
        </p:spPr>
        <p:txBody>
          <a:bodyPr vert="horz" wrap="square" lIns="0" tIns="200660" rIns="0" bIns="0" rtlCol="0">
            <a:spAutoFit/>
          </a:bodyPr>
          <a:lstStyle/>
          <a:p>
            <a:pPr marL="12700">
              <a:lnSpc>
                <a:spcPct val="100000"/>
              </a:lnSpc>
              <a:spcBef>
                <a:spcPts val="1580"/>
              </a:spcBef>
            </a:pPr>
            <a:r>
              <a:rPr sz="2400" spc="-10" dirty="0">
                <a:latin typeface="Times New Roman" panose="02020603050405020304" pitchFamily="18" charset="0"/>
                <a:cs typeface="Times New Roman" panose="02020603050405020304" pitchFamily="18" charset="0"/>
              </a:rPr>
              <a:t>EEPROM</a:t>
            </a:r>
            <a:endParaRPr sz="2400" dirty="0">
              <a:latin typeface="Times New Roman" panose="02020603050405020304" pitchFamily="18" charset="0"/>
              <a:cs typeface="Times New Roman" panose="02020603050405020304" pitchFamily="18" charset="0"/>
            </a:endParaRPr>
          </a:p>
          <a:p>
            <a:pPr marL="406400" marR="137160" indent="-343535">
              <a:lnSpc>
                <a:spcPct val="100000"/>
              </a:lnSpc>
              <a:spcBef>
                <a:spcPts val="1475"/>
              </a:spcBef>
              <a:buClr>
                <a:srgbClr val="FF0000"/>
              </a:buClr>
              <a:buChar char="•"/>
              <a:tabLst>
                <a:tab pos="407034" algn="l"/>
              </a:tabLst>
            </a:pPr>
            <a:r>
              <a:rPr sz="2400" spc="-10" dirty="0">
                <a:latin typeface="Times New Roman" panose="02020603050405020304" pitchFamily="18" charset="0"/>
                <a:cs typeface="Times New Roman" panose="02020603050405020304" pitchFamily="18" charset="0"/>
              </a:rPr>
              <a:t>Can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written </a:t>
            </a:r>
            <a:r>
              <a:rPr sz="2400" spc="-5" dirty="0">
                <a:latin typeface="Times New Roman" panose="02020603050405020304" pitchFamily="18" charset="0"/>
                <a:cs typeface="Times New Roman" panose="02020603050405020304" pitchFamily="18" charset="0"/>
              </a:rPr>
              <a:t>anytime</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without</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erasing </a:t>
            </a:r>
            <a:r>
              <a:rPr sz="2400" spc="-969"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prior</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contents</a:t>
            </a:r>
            <a:endParaRPr sz="2400" dirty="0">
              <a:latin typeface="Times New Roman" panose="02020603050405020304" pitchFamily="18" charset="0"/>
              <a:cs typeface="Times New Roman" panose="02020603050405020304" pitchFamily="18" charset="0"/>
            </a:endParaRPr>
          </a:p>
          <a:p>
            <a:pPr marL="406400" indent="-344170">
              <a:lnSpc>
                <a:spcPct val="100000"/>
              </a:lnSpc>
              <a:buClr>
                <a:srgbClr val="FF0000"/>
              </a:buClr>
              <a:buChar char="•"/>
              <a:tabLst>
                <a:tab pos="407034" algn="l"/>
              </a:tabLst>
            </a:pPr>
            <a:r>
              <a:rPr sz="2400" spc="-15" dirty="0">
                <a:latin typeface="Times New Roman" panose="02020603050405020304" pitchFamily="18" charset="0"/>
                <a:cs typeface="Times New Roman" panose="02020603050405020304" pitchFamily="18" charset="0"/>
              </a:rPr>
              <a:t>Write </a:t>
            </a:r>
            <a:r>
              <a:rPr sz="2400" spc="-5" dirty="0">
                <a:latin typeface="Times New Roman" panose="02020603050405020304" pitchFamily="18" charset="0"/>
                <a:cs typeface="Times New Roman" panose="02020603050405020304" pitchFamily="18" charset="0"/>
              </a:rPr>
              <a:t>operation</a:t>
            </a:r>
            <a:r>
              <a:rPr sz="2400" spc="4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takes</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longer</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than</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read</a:t>
            </a:r>
            <a:endParaRPr lang="en-US" sz="2400" spc="-5" dirty="0">
              <a:latin typeface="Times New Roman" panose="02020603050405020304" pitchFamily="18" charset="0"/>
              <a:cs typeface="Times New Roman" panose="02020603050405020304" pitchFamily="18" charset="0"/>
            </a:endParaRPr>
          </a:p>
          <a:p>
            <a:pPr marL="406400" indent="-344170">
              <a:lnSpc>
                <a:spcPct val="100000"/>
              </a:lnSpc>
              <a:buClr>
                <a:srgbClr val="FF0000"/>
              </a:buClr>
              <a:buChar char="•"/>
              <a:tabLst>
                <a:tab pos="407034" algn="l"/>
              </a:tabLst>
            </a:pPr>
            <a:r>
              <a:rPr lang="en-US" sz="2400" dirty="0">
                <a:latin typeface="Times New Roman" panose="02020603050405020304" pitchFamily="18" charset="0"/>
                <a:cs typeface="Times New Roman" panose="02020603050405020304" pitchFamily="18" charset="0"/>
              </a:rPr>
              <a:t>combines the advantage of </a:t>
            </a:r>
            <a:r>
              <a:rPr lang="en-US" sz="2400" dirty="0" err="1">
                <a:latin typeface="Times New Roman" panose="02020603050405020304" pitchFamily="18" charset="0"/>
                <a:cs typeface="Times New Roman" panose="02020603050405020304" pitchFamily="18" charset="0"/>
              </a:rPr>
              <a:t>nonvolatility</a:t>
            </a:r>
            <a:r>
              <a:rPr lang="en-US" sz="2400" dirty="0">
                <a:latin typeface="Times New Roman" panose="02020603050405020304" pitchFamily="18" charset="0"/>
                <a:cs typeface="Times New Roman" panose="02020603050405020304" pitchFamily="18" charset="0"/>
              </a:rPr>
              <a:t> with the flexibility of being updatable in place, using ordinary bus control, address, and data lines</a:t>
            </a:r>
            <a:endParaRPr sz="2400" dirty="0">
              <a:latin typeface="Times New Roman" panose="02020603050405020304" pitchFamily="18" charset="0"/>
              <a:cs typeface="Times New Roman" panose="02020603050405020304" pitchFamily="18" charset="0"/>
            </a:endParaRPr>
          </a:p>
          <a:p>
            <a:pPr marL="406400" indent="-344170">
              <a:lnSpc>
                <a:spcPct val="100000"/>
              </a:lnSpc>
              <a:buClr>
                <a:srgbClr val="FF0000"/>
              </a:buClr>
              <a:buChar char="•"/>
              <a:tabLst>
                <a:tab pos="407034" algn="l"/>
              </a:tabLst>
            </a:pPr>
            <a:r>
              <a:rPr sz="2400" spc="-10" dirty="0">
                <a:latin typeface="Times New Roman" panose="02020603050405020304" pitchFamily="18" charset="0"/>
                <a:cs typeface="Times New Roman" panose="02020603050405020304" pitchFamily="18" charset="0"/>
              </a:rPr>
              <a:t>More</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expensive</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than</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EPROM,</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less</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dense</a:t>
            </a:r>
            <a:endParaRPr lang="en-US" sz="2400" spc="-10" dirty="0">
              <a:latin typeface="Times New Roman" panose="02020603050405020304" pitchFamily="18" charset="0"/>
              <a:cs typeface="Times New Roman" panose="02020603050405020304" pitchFamily="18" charset="0"/>
            </a:endParaRPr>
          </a:p>
          <a:p>
            <a:pPr marL="406400" indent="-344170">
              <a:lnSpc>
                <a:spcPct val="100000"/>
              </a:lnSpc>
              <a:buClr>
                <a:srgbClr val="FF0000"/>
              </a:buClr>
              <a:buChar char="•"/>
              <a:tabLst>
                <a:tab pos="407034" algn="l"/>
              </a:tabLst>
            </a:pP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4417" y="243331"/>
            <a:ext cx="5342383" cy="720069"/>
          </a:xfrm>
          <a:prstGeom prst="rect">
            <a:avLst/>
          </a:prstGeom>
        </p:spPr>
        <p:txBody>
          <a:bodyPr vert="horz" wrap="square" lIns="0" tIns="12065" rIns="0" bIns="0" rtlCol="0">
            <a:spAutoFit/>
          </a:bodyPr>
          <a:lstStyle/>
          <a:p>
            <a:pPr marL="12700">
              <a:lnSpc>
                <a:spcPct val="100000"/>
              </a:lnSpc>
              <a:spcBef>
                <a:spcPts val="95"/>
              </a:spcBef>
            </a:pPr>
            <a:r>
              <a:rPr b="1" spc="-5" dirty="0">
                <a:latin typeface="Comic Sans MS"/>
                <a:cs typeface="Comic Sans MS"/>
              </a:rPr>
              <a:t>Types</a:t>
            </a:r>
            <a:r>
              <a:rPr b="1" spc="-40" dirty="0">
                <a:latin typeface="Comic Sans MS"/>
                <a:cs typeface="Comic Sans MS"/>
              </a:rPr>
              <a:t> </a:t>
            </a:r>
            <a:r>
              <a:rPr b="1" dirty="0">
                <a:latin typeface="Comic Sans MS"/>
                <a:cs typeface="Comic Sans MS"/>
              </a:rPr>
              <a:t>of</a:t>
            </a:r>
            <a:r>
              <a:rPr b="1" spc="-45" dirty="0">
                <a:latin typeface="Comic Sans MS"/>
                <a:cs typeface="Comic Sans MS"/>
              </a:rPr>
              <a:t> </a:t>
            </a:r>
            <a:r>
              <a:rPr b="1" spc="-10" dirty="0">
                <a:latin typeface="Comic Sans MS"/>
                <a:cs typeface="Comic Sans MS"/>
              </a:rPr>
              <a:t>ROM</a:t>
            </a:r>
          </a:p>
        </p:txBody>
      </p:sp>
      <p:sp>
        <p:nvSpPr>
          <p:cNvPr id="3" name="object 3"/>
          <p:cNvSpPr txBox="1"/>
          <p:nvPr/>
        </p:nvSpPr>
        <p:spPr>
          <a:xfrm>
            <a:off x="474065" y="1447800"/>
            <a:ext cx="8087995" cy="4794250"/>
          </a:xfrm>
          <a:prstGeom prst="rect">
            <a:avLst/>
          </a:prstGeom>
        </p:spPr>
        <p:txBody>
          <a:bodyPr vert="horz" wrap="square" lIns="0" tIns="165100" rIns="0" bIns="0" rtlCol="0">
            <a:spAutoFit/>
          </a:bodyPr>
          <a:lstStyle/>
          <a:p>
            <a:pPr marL="85725">
              <a:lnSpc>
                <a:spcPct val="100000"/>
              </a:lnSpc>
              <a:spcBef>
                <a:spcPts val="1300"/>
              </a:spcBef>
            </a:pPr>
            <a:r>
              <a:rPr sz="2000" b="1" spc="-5" dirty="0">
                <a:latin typeface="Comic Sans MS"/>
                <a:cs typeface="Comic Sans MS"/>
              </a:rPr>
              <a:t>1.</a:t>
            </a:r>
            <a:r>
              <a:rPr sz="2000" b="1" spc="-15" dirty="0">
                <a:latin typeface="Comic Sans MS"/>
                <a:cs typeface="Comic Sans MS"/>
              </a:rPr>
              <a:t> </a:t>
            </a:r>
            <a:r>
              <a:rPr sz="2000" b="1" dirty="0">
                <a:latin typeface="Comic Sans MS"/>
                <a:cs typeface="Comic Sans MS"/>
              </a:rPr>
              <a:t>Programmable</a:t>
            </a:r>
            <a:r>
              <a:rPr sz="2000" b="1" spc="-50" dirty="0">
                <a:latin typeface="Comic Sans MS"/>
                <a:cs typeface="Comic Sans MS"/>
              </a:rPr>
              <a:t> </a:t>
            </a:r>
            <a:r>
              <a:rPr sz="2000" b="1" spc="-5" dirty="0">
                <a:latin typeface="Comic Sans MS"/>
                <a:cs typeface="Comic Sans MS"/>
              </a:rPr>
              <a:t>Read</a:t>
            </a:r>
            <a:r>
              <a:rPr sz="2000" b="1" spc="-35" dirty="0">
                <a:latin typeface="Comic Sans MS"/>
                <a:cs typeface="Comic Sans MS"/>
              </a:rPr>
              <a:t> </a:t>
            </a:r>
            <a:r>
              <a:rPr sz="2000" b="1" spc="-5" dirty="0">
                <a:latin typeface="Comic Sans MS"/>
                <a:cs typeface="Comic Sans MS"/>
              </a:rPr>
              <a:t>Only</a:t>
            </a:r>
            <a:r>
              <a:rPr sz="2000" b="1" dirty="0">
                <a:latin typeface="Comic Sans MS"/>
                <a:cs typeface="Comic Sans MS"/>
              </a:rPr>
              <a:t> Memory</a:t>
            </a:r>
            <a:r>
              <a:rPr sz="2000" b="1" spc="-40" dirty="0">
                <a:latin typeface="Comic Sans MS"/>
                <a:cs typeface="Comic Sans MS"/>
              </a:rPr>
              <a:t> </a:t>
            </a:r>
            <a:r>
              <a:rPr sz="2000" b="1" spc="-5" dirty="0">
                <a:latin typeface="Comic Sans MS"/>
                <a:cs typeface="Comic Sans MS"/>
              </a:rPr>
              <a:t>(PROM)</a:t>
            </a:r>
            <a:endParaRPr sz="2000" dirty="0">
              <a:latin typeface="Comic Sans MS"/>
              <a:cs typeface="Comic Sans MS"/>
            </a:endParaRPr>
          </a:p>
          <a:p>
            <a:pPr marL="276225" indent="-191135">
              <a:lnSpc>
                <a:spcPct val="100000"/>
              </a:lnSpc>
              <a:spcBef>
                <a:spcPts val="1200"/>
              </a:spcBef>
              <a:buChar char="•"/>
              <a:tabLst>
                <a:tab pos="276860" algn="l"/>
              </a:tabLst>
            </a:pPr>
            <a:r>
              <a:rPr sz="2000" dirty="0">
                <a:latin typeface="Comic Sans MS"/>
                <a:cs typeface="Comic Sans MS"/>
              </a:rPr>
              <a:t>Empty</a:t>
            </a:r>
            <a:r>
              <a:rPr sz="2000" spc="-35" dirty="0">
                <a:latin typeface="Comic Sans MS"/>
                <a:cs typeface="Comic Sans MS"/>
              </a:rPr>
              <a:t> </a:t>
            </a:r>
            <a:r>
              <a:rPr sz="2000" dirty="0">
                <a:latin typeface="Comic Sans MS"/>
                <a:cs typeface="Comic Sans MS"/>
              </a:rPr>
              <a:t>of</a:t>
            </a:r>
            <a:r>
              <a:rPr sz="2000" spc="-20" dirty="0">
                <a:latin typeface="Comic Sans MS"/>
                <a:cs typeface="Comic Sans MS"/>
              </a:rPr>
              <a:t> </a:t>
            </a:r>
            <a:r>
              <a:rPr sz="2000" spc="-5" dirty="0">
                <a:latin typeface="Comic Sans MS"/>
                <a:cs typeface="Comic Sans MS"/>
              </a:rPr>
              <a:t>data </a:t>
            </a:r>
            <a:r>
              <a:rPr sz="2000" spc="-10" dirty="0">
                <a:latin typeface="Comic Sans MS"/>
                <a:cs typeface="Comic Sans MS"/>
              </a:rPr>
              <a:t>when</a:t>
            </a:r>
            <a:r>
              <a:rPr sz="2000" spc="-5" dirty="0">
                <a:latin typeface="Comic Sans MS"/>
                <a:cs typeface="Comic Sans MS"/>
              </a:rPr>
              <a:t> </a:t>
            </a:r>
            <a:r>
              <a:rPr sz="2000" dirty="0">
                <a:latin typeface="Comic Sans MS"/>
                <a:cs typeface="Comic Sans MS"/>
              </a:rPr>
              <a:t>manufactured</a:t>
            </a:r>
          </a:p>
          <a:p>
            <a:pPr marL="276225" indent="-191135">
              <a:lnSpc>
                <a:spcPct val="100000"/>
              </a:lnSpc>
              <a:spcBef>
                <a:spcPts val="1200"/>
              </a:spcBef>
              <a:buChar char="•"/>
              <a:tabLst>
                <a:tab pos="276860" algn="l"/>
              </a:tabLst>
            </a:pPr>
            <a:r>
              <a:rPr sz="2000" spc="-5" dirty="0">
                <a:latin typeface="Comic Sans MS"/>
                <a:cs typeface="Comic Sans MS"/>
              </a:rPr>
              <a:t>May be permanently</a:t>
            </a:r>
            <a:r>
              <a:rPr sz="2000" spc="20" dirty="0">
                <a:latin typeface="Comic Sans MS"/>
                <a:cs typeface="Comic Sans MS"/>
              </a:rPr>
              <a:t> </a:t>
            </a:r>
            <a:r>
              <a:rPr sz="2000" dirty="0">
                <a:latin typeface="Comic Sans MS"/>
                <a:cs typeface="Comic Sans MS"/>
              </a:rPr>
              <a:t>programmed</a:t>
            </a:r>
            <a:r>
              <a:rPr sz="2000" spc="-20" dirty="0">
                <a:latin typeface="Comic Sans MS"/>
                <a:cs typeface="Comic Sans MS"/>
              </a:rPr>
              <a:t> </a:t>
            </a:r>
            <a:r>
              <a:rPr sz="2000" spc="-5" dirty="0">
                <a:latin typeface="Comic Sans MS"/>
                <a:cs typeface="Comic Sans MS"/>
              </a:rPr>
              <a:t>by</a:t>
            </a:r>
            <a:r>
              <a:rPr sz="2000" spc="-15" dirty="0">
                <a:latin typeface="Comic Sans MS"/>
                <a:cs typeface="Comic Sans MS"/>
              </a:rPr>
              <a:t> </a:t>
            </a:r>
            <a:r>
              <a:rPr sz="2000" spc="-5" dirty="0">
                <a:latin typeface="Comic Sans MS"/>
                <a:cs typeface="Comic Sans MS"/>
              </a:rPr>
              <a:t>the</a:t>
            </a:r>
            <a:r>
              <a:rPr sz="2000" spc="-15" dirty="0">
                <a:latin typeface="Comic Sans MS"/>
                <a:cs typeface="Comic Sans MS"/>
              </a:rPr>
              <a:t> </a:t>
            </a:r>
            <a:r>
              <a:rPr sz="2000" spc="-5" dirty="0">
                <a:latin typeface="Comic Sans MS"/>
                <a:cs typeface="Comic Sans MS"/>
              </a:rPr>
              <a:t>user</a:t>
            </a:r>
            <a:endParaRPr sz="2000" dirty="0">
              <a:latin typeface="Comic Sans MS"/>
              <a:cs typeface="Comic Sans MS"/>
            </a:endParaRPr>
          </a:p>
          <a:p>
            <a:pPr>
              <a:lnSpc>
                <a:spcPct val="100000"/>
              </a:lnSpc>
              <a:spcBef>
                <a:spcPts val="50"/>
              </a:spcBef>
            </a:pPr>
            <a:endParaRPr sz="3650" dirty="0">
              <a:latin typeface="Comic Sans MS"/>
              <a:cs typeface="Comic Sans MS"/>
            </a:endParaRPr>
          </a:p>
          <a:p>
            <a:pPr marL="12700">
              <a:lnSpc>
                <a:spcPct val="100000"/>
              </a:lnSpc>
              <a:spcBef>
                <a:spcPts val="5"/>
              </a:spcBef>
            </a:pPr>
            <a:r>
              <a:rPr sz="2000" b="1" spc="-5" dirty="0">
                <a:latin typeface="Comic Sans MS"/>
                <a:cs typeface="Comic Sans MS"/>
              </a:rPr>
              <a:t>2.</a:t>
            </a:r>
            <a:r>
              <a:rPr sz="2000" b="1" spc="-15" dirty="0">
                <a:latin typeface="Comic Sans MS"/>
                <a:cs typeface="Comic Sans MS"/>
              </a:rPr>
              <a:t> </a:t>
            </a:r>
            <a:r>
              <a:rPr sz="2000" b="1" dirty="0">
                <a:latin typeface="Comic Sans MS"/>
                <a:cs typeface="Comic Sans MS"/>
              </a:rPr>
              <a:t>Erasable</a:t>
            </a:r>
            <a:r>
              <a:rPr sz="2000" b="1" spc="-20" dirty="0">
                <a:latin typeface="Comic Sans MS"/>
                <a:cs typeface="Comic Sans MS"/>
              </a:rPr>
              <a:t> </a:t>
            </a:r>
            <a:r>
              <a:rPr sz="2000" b="1" dirty="0">
                <a:latin typeface="Comic Sans MS"/>
                <a:cs typeface="Comic Sans MS"/>
              </a:rPr>
              <a:t>Programmable</a:t>
            </a:r>
            <a:r>
              <a:rPr sz="2000" b="1" spc="-60" dirty="0">
                <a:latin typeface="Comic Sans MS"/>
                <a:cs typeface="Comic Sans MS"/>
              </a:rPr>
              <a:t> </a:t>
            </a:r>
            <a:r>
              <a:rPr sz="2000" b="1" spc="-5" dirty="0">
                <a:latin typeface="Comic Sans MS"/>
                <a:cs typeface="Comic Sans MS"/>
              </a:rPr>
              <a:t>Read</a:t>
            </a:r>
            <a:r>
              <a:rPr sz="2000" b="1" spc="-20" dirty="0">
                <a:latin typeface="Comic Sans MS"/>
                <a:cs typeface="Comic Sans MS"/>
              </a:rPr>
              <a:t> </a:t>
            </a:r>
            <a:r>
              <a:rPr sz="2000" b="1" spc="-5" dirty="0">
                <a:latin typeface="Comic Sans MS"/>
                <a:cs typeface="Comic Sans MS"/>
              </a:rPr>
              <a:t>Only</a:t>
            </a:r>
            <a:r>
              <a:rPr sz="2000" b="1" spc="-10" dirty="0">
                <a:latin typeface="Comic Sans MS"/>
                <a:cs typeface="Comic Sans MS"/>
              </a:rPr>
              <a:t> </a:t>
            </a:r>
            <a:r>
              <a:rPr sz="2000" b="1" dirty="0">
                <a:latin typeface="Comic Sans MS"/>
                <a:cs typeface="Comic Sans MS"/>
              </a:rPr>
              <a:t>Memory</a:t>
            </a:r>
            <a:r>
              <a:rPr sz="2000" b="1" spc="-30" dirty="0">
                <a:latin typeface="Comic Sans MS"/>
                <a:cs typeface="Comic Sans MS"/>
              </a:rPr>
              <a:t> </a:t>
            </a:r>
            <a:r>
              <a:rPr sz="2000" b="1" spc="-5" dirty="0">
                <a:latin typeface="Comic Sans MS"/>
                <a:cs typeface="Comic Sans MS"/>
              </a:rPr>
              <a:t>(EPROM)</a:t>
            </a:r>
            <a:endParaRPr sz="2000" dirty="0">
              <a:latin typeface="Comic Sans MS"/>
              <a:cs typeface="Comic Sans MS"/>
            </a:endParaRPr>
          </a:p>
          <a:p>
            <a:pPr marL="203200" indent="-190500">
              <a:lnSpc>
                <a:spcPct val="100000"/>
              </a:lnSpc>
              <a:spcBef>
                <a:spcPts val="1200"/>
              </a:spcBef>
              <a:buChar char="•"/>
              <a:tabLst>
                <a:tab pos="203200" algn="l"/>
              </a:tabLst>
            </a:pPr>
            <a:r>
              <a:rPr sz="2000" dirty="0">
                <a:latin typeface="Comic Sans MS"/>
                <a:cs typeface="Comic Sans MS"/>
              </a:rPr>
              <a:t>Can</a:t>
            </a:r>
            <a:r>
              <a:rPr sz="2000" spc="-20" dirty="0">
                <a:latin typeface="Comic Sans MS"/>
                <a:cs typeface="Comic Sans MS"/>
              </a:rPr>
              <a:t> </a:t>
            </a:r>
            <a:r>
              <a:rPr sz="2000" dirty="0">
                <a:latin typeface="Comic Sans MS"/>
                <a:cs typeface="Comic Sans MS"/>
              </a:rPr>
              <a:t>be</a:t>
            </a:r>
            <a:r>
              <a:rPr sz="2000" spc="-10" dirty="0">
                <a:latin typeface="Comic Sans MS"/>
                <a:cs typeface="Comic Sans MS"/>
              </a:rPr>
              <a:t> </a:t>
            </a:r>
            <a:r>
              <a:rPr sz="2000" dirty="0">
                <a:latin typeface="Comic Sans MS"/>
                <a:cs typeface="Comic Sans MS"/>
              </a:rPr>
              <a:t>programmed,</a:t>
            </a:r>
            <a:r>
              <a:rPr sz="2000" spc="-25" dirty="0">
                <a:latin typeface="Comic Sans MS"/>
                <a:cs typeface="Comic Sans MS"/>
              </a:rPr>
              <a:t> </a:t>
            </a:r>
            <a:r>
              <a:rPr sz="2000" spc="-5" dirty="0">
                <a:latin typeface="Comic Sans MS"/>
                <a:cs typeface="Comic Sans MS"/>
              </a:rPr>
              <a:t>erased</a:t>
            </a:r>
            <a:r>
              <a:rPr sz="2000" spc="10" dirty="0">
                <a:latin typeface="Comic Sans MS"/>
                <a:cs typeface="Comic Sans MS"/>
              </a:rPr>
              <a:t> </a:t>
            </a:r>
            <a:r>
              <a:rPr sz="2000" spc="-5" dirty="0">
                <a:latin typeface="Comic Sans MS"/>
                <a:cs typeface="Comic Sans MS"/>
              </a:rPr>
              <a:t>and</a:t>
            </a:r>
            <a:r>
              <a:rPr sz="2000" spc="-10" dirty="0">
                <a:latin typeface="Comic Sans MS"/>
                <a:cs typeface="Comic Sans MS"/>
              </a:rPr>
              <a:t> </a:t>
            </a:r>
            <a:r>
              <a:rPr sz="2000" dirty="0">
                <a:latin typeface="Comic Sans MS"/>
                <a:cs typeface="Comic Sans MS"/>
              </a:rPr>
              <a:t>reprogrammed</a:t>
            </a:r>
          </a:p>
          <a:p>
            <a:pPr marL="203200" marR="5080" indent="-190500">
              <a:lnSpc>
                <a:spcPct val="100000"/>
              </a:lnSpc>
              <a:spcBef>
                <a:spcPts val="1200"/>
              </a:spcBef>
              <a:buChar char="•"/>
              <a:tabLst>
                <a:tab pos="203200" algn="l"/>
              </a:tabLst>
            </a:pPr>
            <a:r>
              <a:rPr sz="2000" dirty="0">
                <a:latin typeface="Comic Sans MS"/>
                <a:cs typeface="Comic Sans MS"/>
              </a:rPr>
              <a:t>The</a:t>
            </a:r>
            <a:r>
              <a:rPr sz="2000" spc="-10" dirty="0">
                <a:latin typeface="Comic Sans MS"/>
                <a:cs typeface="Comic Sans MS"/>
              </a:rPr>
              <a:t> </a:t>
            </a:r>
            <a:r>
              <a:rPr sz="2000" dirty="0">
                <a:latin typeface="Comic Sans MS"/>
                <a:cs typeface="Comic Sans MS"/>
              </a:rPr>
              <a:t>EPROM</a:t>
            </a:r>
            <a:r>
              <a:rPr sz="2000" spc="-5" dirty="0">
                <a:latin typeface="Comic Sans MS"/>
                <a:cs typeface="Comic Sans MS"/>
              </a:rPr>
              <a:t> </a:t>
            </a:r>
            <a:r>
              <a:rPr sz="2000" dirty="0">
                <a:latin typeface="Comic Sans MS"/>
                <a:cs typeface="Comic Sans MS"/>
              </a:rPr>
              <a:t>chip</a:t>
            </a:r>
            <a:r>
              <a:rPr sz="2000" spc="5" dirty="0">
                <a:latin typeface="Comic Sans MS"/>
                <a:cs typeface="Comic Sans MS"/>
              </a:rPr>
              <a:t> </a:t>
            </a:r>
            <a:r>
              <a:rPr sz="2000" spc="-5" dirty="0">
                <a:latin typeface="Comic Sans MS"/>
                <a:cs typeface="Comic Sans MS"/>
              </a:rPr>
              <a:t>has</a:t>
            </a:r>
            <a:r>
              <a:rPr sz="2000" spc="5" dirty="0">
                <a:latin typeface="Comic Sans MS"/>
                <a:cs typeface="Comic Sans MS"/>
              </a:rPr>
              <a:t> </a:t>
            </a:r>
            <a:r>
              <a:rPr sz="2000" dirty="0">
                <a:latin typeface="Comic Sans MS"/>
                <a:cs typeface="Comic Sans MS"/>
              </a:rPr>
              <a:t>a</a:t>
            </a:r>
            <a:r>
              <a:rPr sz="2000" spc="5" dirty="0">
                <a:latin typeface="Comic Sans MS"/>
                <a:cs typeface="Comic Sans MS"/>
              </a:rPr>
              <a:t> </a:t>
            </a:r>
            <a:r>
              <a:rPr sz="2000" spc="-5" dirty="0">
                <a:latin typeface="Comic Sans MS"/>
                <a:cs typeface="Comic Sans MS"/>
              </a:rPr>
              <a:t>small</a:t>
            </a:r>
            <a:r>
              <a:rPr sz="2000" dirty="0">
                <a:latin typeface="Comic Sans MS"/>
                <a:cs typeface="Comic Sans MS"/>
              </a:rPr>
              <a:t> </a:t>
            </a:r>
            <a:r>
              <a:rPr sz="2000" spc="-5" dirty="0">
                <a:latin typeface="Comic Sans MS"/>
                <a:cs typeface="Comic Sans MS"/>
              </a:rPr>
              <a:t>window</a:t>
            </a:r>
            <a:r>
              <a:rPr sz="2000" spc="-10" dirty="0">
                <a:latin typeface="Comic Sans MS"/>
                <a:cs typeface="Comic Sans MS"/>
              </a:rPr>
              <a:t> </a:t>
            </a:r>
            <a:r>
              <a:rPr sz="2000" dirty="0">
                <a:latin typeface="Comic Sans MS"/>
                <a:cs typeface="Comic Sans MS"/>
              </a:rPr>
              <a:t>on</a:t>
            </a:r>
            <a:r>
              <a:rPr sz="2000" spc="5" dirty="0">
                <a:latin typeface="Comic Sans MS"/>
                <a:cs typeface="Comic Sans MS"/>
              </a:rPr>
              <a:t> </a:t>
            </a:r>
            <a:r>
              <a:rPr sz="2000" spc="-5" dirty="0">
                <a:latin typeface="Comic Sans MS"/>
                <a:cs typeface="Comic Sans MS"/>
              </a:rPr>
              <a:t>top allowing</a:t>
            </a:r>
            <a:r>
              <a:rPr sz="2000" spc="-10" dirty="0">
                <a:latin typeface="Comic Sans MS"/>
                <a:cs typeface="Comic Sans MS"/>
              </a:rPr>
              <a:t> </a:t>
            </a:r>
            <a:r>
              <a:rPr sz="2000" spc="-5" dirty="0">
                <a:latin typeface="Comic Sans MS"/>
                <a:cs typeface="Comic Sans MS"/>
              </a:rPr>
              <a:t>it</a:t>
            </a:r>
            <a:r>
              <a:rPr sz="2000" spc="-10" dirty="0">
                <a:latin typeface="Comic Sans MS"/>
                <a:cs typeface="Comic Sans MS"/>
              </a:rPr>
              <a:t> </a:t>
            </a:r>
            <a:r>
              <a:rPr sz="2000" spc="-5" dirty="0">
                <a:latin typeface="Comic Sans MS"/>
                <a:cs typeface="Comic Sans MS"/>
              </a:rPr>
              <a:t>to</a:t>
            </a:r>
            <a:r>
              <a:rPr sz="2000" spc="5" dirty="0">
                <a:latin typeface="Comic Sans MS"/>
                <a:cs typeface="Comic Sans MS"/>
              </a:rPr>
              <a:t> </a:t>
            </a:r>
            <a:r>
              <a:rPr sz="2000" spc="-5" dirty="0">
                <a:latin typeface="Comic Sans MS"/>
                <a:cs typeface="Comic Sans MS"/>
              </a:rPr>
              <a:t>be</a:t>
            </a:r>
            <a:r>
              <a:rPr sz="2000" dirty="0">
                <a:latin typeface="Comic Sans MS"/>
                <a:cs typeface="Comic Sans MS"/>
              </a:rPr>
              <a:t> </a:t>
            </a:r>
            <a:r>
              <a:rPr sz="2000" spc="-5" dirty="0">
                <a:latin typeface="Comic Sans MS"/>
                <a:cs typeface="Comic Sans MS"/>
              </a:rPr>
              <a:t>erased </a:t>
            </a:r>
            <a:r>
              <a:rPr sz="2000" spc="-585" dirty="0">
                <a:latin typeface="Comic Sans MS"/>
                <a:cs typeface="Comic Sans MS"/>
              </a:rPr>
              <a:t> </a:t>
            </a:r>
            <a:r>
              <a:rPr sz="2000" spc="-5" dirty="0">
                <a:latin typeface="Comic Sans MS"/>
                <a:cs typeface="Comic Sans MS"/>
              </a:rPr>
              <a:t>by</a:t>
            </a:r>
            <a:r>
              <a:rPr sz="2000" spc="-20" dirty="0">
                <a:latin typeface="Comic Sans MS"/>
                <a:cs typeface="Comic Sans MS"/>
              </a:rPr>
              <a:t> </a:t>
            </a:r>
            <a:r>
              <a:rPr sz="2000" spc="-5" dirty="0">
                <a:latin typeface="Comic Sans MS"/>
                <a:cs typeface="Comic Sans MS"/>
              </a:rPr>
              <a:t>shining</a:t>
            </a:r>
            <a:r>
              <a:rPr sz="2000" spc="10" dirty="0">
                <a:latin typeface="Comic Sans MS"/>
                <a:cs typeface="Comic Sans MS"/>
              </a:rPr>
              <a:t> </a:t>
            </a:r>
            <a:r>
              <a:rPr sz="2000" dirty="0">
                <a:latin typeface="Comic Sans MS"/>
                <a:cs typeface="Comic Sans MS"/>
              </a:rPr>
              <a:t>ultra-violet</a:t>
            </a:r>
            <a:r>
              <a:rPr sz="2000" spc="-20" dirty="0">
                <a:latin typeface="Comic Sans MS"/>
                <a:cs typeface="Comic Sans MS"/>
              </a:rPr>
              <a:t> </a:t>
            </a:r>
            <a:r>
              <a:rPr sz="2000" dirty="0">
                <a:latin typeface="Comic Sans MS"/>
                <a:cs typeface="Comic Sans MS"/>
              </a:rPr>
              <a:t>light</a:t>
            </a:r>
            <a:r>
              <a:rPr sz="2000" spc="-20" dirty="0">
                <a:latin typeface="Comic Sans MS"/>
                <a:cs typeface="Comic Sans MS"/>
              </a:rPr>
              <a:t> </a:t>
            </a:r>
            <a:r>
              <a:rPr sz="2000" dirty="0">
                <a:latin typeface="Comic Sans MS"/>
                <a:cs typeface="Comic Sans MS"/>
              </a:rPr>
              <a:t>on </a:t>
            </a:r>
            <a:r>
              <a:rPr sz="2000" spc="-5" dirty="0">
                <a:latin typeface="Comic Sans MS"/>
                <a:cs typeface="Comic Sans MS"/>
              </a:rPr>
              <a:t>it</a:t>
            </a:r>
            <a:endParaRPr sz="2000" dirty="0">
              <a:latin typeface="Comic Sans MS"/>
              <a:cs typeface="Comic Sans MS"/>
            </a:endParaRPr>
          </a:p>
          <a:p>
            <a:pPr marL="203200" marR="815340" indent="-190500">
              <a:lnSpc>
                <a:spcPct val="100000"/>
              </a:lnSpc>
              <a:spcBef>
                <a:spcPts val="1205"/>
              </a:spcBef>
              <a:buChar char="•"/>
              <a:tabLst>
                <a:tab pos="203200" algn="l"/>
              </a:tabLst>
            </a:pPr>
            <a:r>
              <a:rPr sz="2000" spc="-5" dirty="0">
                <a:latin typeface="Comic Sans MS"/>
                <a:cs typeface="Comic Sans MS"/>
              </a:rPr>
              <a:t>After</a:t>
            </a:r>
            <a:r>
              <a:rPr sz="2000" spc="-10" dirty="0">
                <a:latin typeface="Comic Sans MS"/>
                <a:cs typeface="Comic Sans MS"/>
              </a:rPr>
              <a:t> </a:t>
            </a:r>
            <a:r>
              <a:rPr sz="2000" spc="-5" dirty="0">
                <a:latin typeface="Comic Sans MS"/>
                <a:cs typeface="Comic Sans MS"/>
              </a:rPr>
              <a:t>reprogramming</a:t>
            </a:r>
            <a:r>
              <a:rPr sz="2000" dirty="0">
                <a:latin typeface="Comic Sans MS"/>
                <a:cs typeface="Comic Sans MS"/>
              </a:rPr>
              <a:t> </a:t>
            </a:r>
            <a:r>
              <a:rPr sz="2000" spc="-5" dirty="0">
                <a:latin typeface="Comic Sans MS"/>
                <a:cs typeface="Comic Sans MS"/>
              </a:rPr>
              <a:t>the</a:t>
            </a:r>
            <a:r>
              <a:rPr sz="2000" spc="-10" dirty="0">
                <a:latin typeface="Comic Sans MS"/>
                <a:cs typeface="Comic Sans MS"/>
              </a:rPr>
              <a:t> </a:t>
            </a:r>
            <a:r>
              <a:rPr sz="2000" spc="-5" dirty="0">
                <a:latin typeface="Comic Sans MS"/>
                <a:cs typeface="Comic Sans MS"/>
              </a:rPr>
              <a:t>window</a:t>
            </a:r>
            <a:r>
              <a:rPr sz="2000" spc="-10" dirty="0">
                <a:latin typeface="Comic Sans MS"/>
                <a:cs typeface="Comic Sans MS"/>
              </a:rPr>
              <a:t> </a:t>
            </a:r>
            <a:r>
              <a:rPr sz="2000" spc="-5" dirty="0">
                <a:latin typeface="Comic Sans MS"/>
                <a:cs typeface="Comic Sans MS"/>
              </a:rPr>
              <a:t>is</a:t>
            </a:r>
            <a:r>
              <a:rPr sz="2000" spc="10" dirty="0">
                <a:latin typeface="Comic Sans MS"/>
                <a:cs typeface="Comic Sans MS"/>
              </a:rPr>
              <a:t> </a:t>
            </a:r>
            <a:r>
              <a:rPr sz="2000" spc="-5" dirty="0">
                <a:latin typeface="Comic Sans MS"/>
                <a:cs typeface="Comic Sans MS"/>
              </a:rPr>
              <a:t>covered</a:t>
            </a:r>
            <a:r>
              <a:rPr sz="2000" spc="10" dirty="0">
                <a:latin typeface="Comic Sans MS"/>
                <a:cs typeface="Comic Sans MS"/>
              </a:rPr>
              <a:t> </a:t>
            </a:r>
            <a:r>
              <a:rPr sz="2000" spc="-5" dirty="0">
                <a:latin typeface="Comic Sans MS"/>
                <a:cs typeface="Comic Sans MS"/>
              </a:rPr>
              <a:t>to</a:t>
            </a:r>
            <a:r>
              <a:rPr sz="2000" spc="10" dirty="0">
                <a:latin typeface="Comic Sans MS"/>
                <a:cs typeface="Comic Sans MS"/>
              </a:rPr>
              <a:t> </a:t>
            </a:r>
            <a:r>
              <a:rPr sz="2000" spc="-5" dirty="0">
                <a:latin typeface="Comic Sans MS"/>
                <a:cs typeface="Comic Sans MS"/>
              </a:rPr>
              <a:t>prevent</a:t>
            </a:r>
            <a:r>
              <a:rPr sz="2000" spc="25" dirty="0">
                <a:latin typeface="Comic Sans MS"/>
                <a:cs typeface="Comic Sans MS"/>
              </a:rPr>
              <a:t> </a:t>
            </a:r>
            <a:r>
              <a:rPr sz="2000" spc="-5" dirty="0">
                <a:latin typeface="Comic Sans MS"/>
                <a:cs typeface="Comic Sans MS"/>
              </a:rPr>
              <a:t>new </a:t>
            </a:r>
            <a:r>
              <a:rPr sz="2000" spc="-580" dirty="0">
                <a:latin typeface="Comic Sans MS"/>
                <a:cs typeface="Comic Sans MS"/>
              </a:rPr>
              <a:t> </a:t>
            </a:r>
            <a:r>
              <a:rPr sz="2000" dirty="0">
                <a:latin typeface="Comic Sans MS"/>
                <a:cs typeface="Comic Sans MS"/>
              </a:rPr>
              <a:t>contents</a:t>
            </a:r>
            <a:r>
              <a:rPr sz="2000" spc="-20" dirty="0">
                <a:latin typeface="Comic Sans MS"/>
                <a:cs typeface="Comic Sans MS"/>
              </a:rPr>
              <a:t> </a:t>
            </a:r>
            <a:r>
              <a:rPr sz="2000" spc="-5" dirty="0">
                <a:latin typeface="Comic Sans MS"/>
                <a:cs typeface="Comic Sans MS"/>
              </a:rPr>
              <a:t>being</a:t>
            </a:r>
            <a:r>
              <a:rPr sz="2000" spc="10" dirty="0">
                <a:latin typeface="Comic Sans MS"/>
                <a:cs typeface="Comic Sans MS"/>
              </a:rPr>
              <a:t> </a:t>
            </a:r>
            <a:r>
              <a:rPr sz="2000" spc="-5" dirty="0">
                <a:latin typeface="Comic Sans MS"/>
                <a:cs typeface="Comic Sans MS"/>
              </a:rPr>
              <a:t>erased</a:t>
            </a:r>
            <a:endParaRPr sz="2000" dirty="0">
              <a:latin typeface="Comic Sans MS"/>
              <a:cs typeface="Comic Sans MS"/>
            </a:endParaRPr>
          </a:p>
          <a:p>
            <a:pPr marL="203200" indent="-190500">
              <a:lnSpc>
                <a:spcPct val="100000"/>
              </a:lnSpc>
              <a:spcBef>
                <a:spcPts val="1200"/>
              </a:spcBef>
              <a:buChar char="•"/>
              <a:tabLst>
                <a:tab pos="203200" algn="l"/>
              </a:tabLst>
            </a:pPr>
            <a:r>
              <a:rPr sz="2000" spc="-5" dirty="0">
                <a:latin typeface="Comic Sans MS"/>
                <a:cs typeface="Comic Sans MS"/>
              </a:rPr>
              <a:t>Access</a:t>
            </a:r>
            <a:r>
              <a:rPr sz="2000" dirty="0">
                <a:latin typeface="Comic Sans MS"/>
                <a:cs typeface="Comic Sans MS"/>
              </a:rPr>
              <a:t> </a:t>
            </a:r>
            <a:r>
              <a:rPr sz="2000" spc="-5" dirty="0">
                <a:latin typeface="Comic Sans MS"/>
                <a:cs typeface="Comic Sans MS"/>
              </a:rPr>
              <a:t>time</a:t>
            </a:r>
            <a:r>
              <a:rPr sz="2000" spc="-20" dirty="0">
                <a:latin typeface="Comic Sans MS"/>
                <a:cs typeface="Comic Sans MS"/>
              </a:rPr>
              <a:t> </a:t>
            </a:r>
            <a:r>
              <a:rPr sz="2000" spc="-5" dirty="0">
                <a:latin typeface="Comic Sans MS"/>
                <a:cs typeface="Comic Sans MS"/>
              </a:rPr>
              <a:t>is</a:t>
            </a:r>
            <a:r>
              <a:rPr sz="2000" dirty="0">
                <a:latin typeface="Comic Sans MS"/>
                <a:cs typeface="Comic Sans MS"/>
              </a:rPr>
              <a:t> </a:t>
            </a:r>
            <a:r>
              <a:rPr sz="2000" spc="-5" dirty="0">
                <a:latin typeface="Comic Sans MS"/>
                <a:cs typeface="Comic Sans MS"/>
              </a:rPr>
              <a:t>around 45</a:t>
            </a:r>
            <a:r>
              <a:rPr sz="2000" spc="25" dirty="0">
                <a:latin typeface="Comic Sans MS"/>
                <a:cs typeface="Comic Sans MS"/>
              </a:rPr>
              <a:t> </a:t>
            </a:r>
            <a:r>
              <a:rPr sz="2000" dirty="0">
                <a:latin typeface="Comic Sans MS"/>
                <a:cs typeface="Comic Sans MS"/>
              </a:rPr>
              <a:t>–</a:t>
            </a:r>
            <a:r>
              <a:rPr sz="2000" spc="5" dirty="0">
                <a:latin typeface="Comic Sans MS"/>
                <a:cs typeface="Comic Sans MS"/>
              </a:rPr>
              <a:t> </a:t>
            </a:r>
            <a:r>
              <a:rPr sz="2000" spc="-5" dirty="0">
                <a:latin typeface="Comic Sans MS"/>
                <a:cs typeface="Comic Sans MS"/>
              </a:rPr>
              <a:t>90</a:t>
            </a:r>
            <a:r>
              <a:rPr sz="2000" spc="5" dirty="0">
                <a:latin typeface="Comic Sans MS"/>
                <a:cs typeface="Comic Sans MS"/>
              </a:rPr>
              <a:t> </a:t>
            </a:r>
            <a:r>
              <a:rPr sz="2000" spc="-5" dirty="0">
                <a:latin typeface="Comic Sans MS"/>
                <a:cs typeface="Comic Sans MS"/>
              </a:rPr>
              <a:t>nanoseconds</a:t>
            </a:r>
            <a:endParaRPr sz="2000" dirty="0">
              <a:latin typeface="Comic Sans MS"/>
              <a:cs typeface="Comic Sans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0617" y="14731"/>
            <a:ext cx="5155209" cy="720069"/>
          </a:xfrm>
          <a:prstGeom prst="rect">
            <a:avLst/>
          </a:prstGeom>
        </p:spPr>
        <p:txBody>
          <a:bodyPr vert="horz" wrap="square" lIns="0" tIns="12065" rIns="0" bIns="0" rtlCol="0">
            <a:spAutoFit/>
          </a:bodyPr>
          <a:lstStyle/>
          <a:p>
            <a:pPr marL="12700">
              <a:lnSpc>
                <a:spcPct val="100000"/>
              </a:lnSpc>
              <a:spcBef>
                <a:spcPts val="95"/>
              </a:spcBef>
            </a:pPr>
            <a:r>
              <a:rPr b="1" spc="-5" dirty="0">
                <a:latin typeface="Comic Sans MS"/>
                <a:cs typeface="Comic Sans MS"/>
              </a:rPr>
              <a:t>Types</a:t>
            </a:r>
            <a:r>
              <a:rPr b="1" spc="-40" dirty="0">
                <a:latin typeface="Comic Sans MS"/>
                <a:cs typeface="Comic Sans MS"/>
              </a:rPr>
              <a:t> </a:t>
            </a:r>
            <a:r>
              <a:rPr b="1" dirty="0">
                <a:latin typeface="Comic Sans MS"/>
                <a:cs typeface="Comic Sans MS"/>
              </a:rPr>
              <a:t>of</a:t>
            </a:r>
            <a:r>
              <a:rPr b="1" spc="-45" dirty="0">
                <a:latin typeface="Comic Sans MS"/>
                <a:cs typeface="Comic Sans MS"/>
              </a:rPr>
              <a:t> </a:t>
            </a:r>
            <a:r>
              <a:rPr b="1" spc="-10" dirty="0">
                <a:latin typeface="Comic Sans MS"/>
                <a:cs typeface="Comic Sans MS"/>
              </a:rPr>
              <a:t>ROM</a:t>
            </a:r>
          </a:p>
        </p:txBody>
      </p:sp>
      <p:sp>
        <p:nvSpPr>
          <p:cNvPr id="3" name="object 3"/>
          <p:cNvSpPr txBox="1"/>
          <p:nvPr/>
        </p:nvSpPr>
        <p:spPr>
          <a:xfrm>
            <a:off x="457200" y="833274"/>
            <a:ext cx="8173084" cy="6024726"/>
          </a:xfrm>
          <a:prstGeom prst="rect">
            <a:avLst/>
          </a:prstGeom>
        </p:spPr>
        <p:txBody>
          <a:bodyPr vert="horz" wrap="square" lIns="0" tIns="149860" rIns="0" bIns="0" rtlCol="0">
            <a:spAutoFit/>
          </a:bodyPr>
          <a:lstStyle/>
          <a:p>
            <a:pPr marL="83820">
              <a:lnSpc>
                <a:spcPct val="100000"/>
              </a:lnSpc>
              <a:spcBef>
                <a:spcPts val="1180"/>
              </a:spcBef>
            </a:pPr>
            <a:r>
              <a:rPr sz="1800" b="1" dirty="0">
                <a:latin typeface="Comic Sans MS"/>
                <a:cs typeface="Comic Sans MS"/>
              </a:rPr>
              <a:t>3.</a:t>
            </a:r>
            <a:r>
              <a:rPr sz="1800" b="1" spc="-10" dirty="0">
                <a:latin typeface="Comic Sans MS"/>
                <a:cs typeface="Comic Sans MS"/>
              </a:rPr>
              <a:t> </a:t>
            </a:r>
            <a:r>
              <a:rPr sz="1800" b="1" spc="-5" dirty="0">
                <a:latin typeface="Comic Sans MS"/>
                <a:cs typeface="Comic Sans MS"/>
              </a:rPr>
              <a:t>Electrically Erasable Programmable</a:t>
            </a:r>
            <a:r>
              <a:rPr sz="1800" b="1" spc="-25" dirty="0">
                <a:latin typeface="Comic Sans MS"/>
                <a:cs typeface="Comic Sans MS"/>
              </a:rPr>
              <a:t> </a:t>
            </a:r>
            <a:r>
              <a:rPr sz="1800" b="1" spc="-5" dirty="0">
                <a:latin typeface="Comic Sans MS"/>
                <a:cs typeface="Comic Sans MS"/>
              </a:rPr>
              <a:t>Read</a:t>
            </a:r>
            <a:r>
              <a:rPr sz="1800" b="1" spc="15" dirty="0">
                <a:latin typeface="Comic Sans MS"/>
                <a:cs typeface="Comic Sans MS"/>
              </a:rPr>
              <a:t> </a:t>
            </a:r>
            <a:r>
              <a:rPr sz="1800" b="1" dirty="0">
                <a:latin typeface="Comic Sans MS"/>
                <a:cs typeface="Comic Sans MS"/>
              </a:rPr>
              <a:t>Only</a:t>
            </a:r>
            <a:r>
              <a:rPr sz="1800" b="1" spc="-5" dirty="0">
                <a:latin typeface="Comic Sans MS"/>
                <a:cs typeface="Comic Sans MS"/>
              </a:rPr>
              <a:t> Memory</a:t>
            </a:r>
            <a:r>
              <a:rPr sz="1800" b="1" spc="5" dirty="0">
                <a:latin typeface="Comic Sans MS"/>
                <a:cs typeface="Comic Sans MS"/>
              </a:rPr>
              <a:t> </a:t>
            </a:r>
            <a:r>
              <a:rPr sz="1800" b="1" spc="-5" dirty="0">
                <a:latin typeface="Comic Sans MS"/>
                <a:cs typeface="Comic Sans MS"/>
              </a:rPr>
              <a:t>(EEPROM)</a:t>
            </a:r>
            <a:endParaRPr sz="1800" dirty="0">
              <a:latin typeface="Comic Sans MS"/>
              <a:cs typeface="Comic Sans MS"/>
            </a:endParaRPr>
          </a:p>
          <a:p>
            <a:pPr marL="274320" indent="-191135">
              <a:lnSpc>
                <a:spcPct val="100000"/>
              </a:lnSpc>
              <a:spcBef>
                <a:spcPts val="1080"/>
              </a:spcBef>
              <a:buChar char="•"/>
              <a:tabLst>
                <a:tab pos="274955" algn="l"/>
              </a:tabLst>
            </a:pPr>
            <a:r>
              <a:rPr sz="1800" spc="-5" dirty="0">
                <a:latin typeface="Comic Sans MS"/>
                <a:cs typeface="Comic Sans MS"/>
              </a:rPr>
              <a:t>Reprogrammed electrically </a:t>
            </a:r>
            <a:r>
              <a:rPr sz="1800" b="1" spc="-5" dirty="0">
                <a:latin typeface="Comic Sans MS"/>
                <a:cs typeface="Comic Sans MS"/>
              </a:rPr>
              <a:t>without</a:t>
            </a:r>
            <a:r>
              <a:rPr sz="1800" b="1" spc="-235" dirty="0">
                <a:latin typeface="Comic Sans MS"/>
                <a:cs typeface="Comic Sans MS"/>
              </a:rPr>
              <a:t> </a:t>
            </a:r>
            <a:r>
              <a:rPr sz="1800" dirty="0">
                <a:latin typeface="Comic Sans MS"/>
                <a:cs typeface="Comic Sans MS"/>
              </a:rPr>
              <a:t>using</a:t>
            </a:r>
            <a:r>
              <a:rPr sz="1800" spc="-15" dirty="0">
                <a:latin typeface="Comic Sans MS"/>
                <a:cs typeface="Comic Sans MS"/>
              </a:rPr>
              <a:t> </a:t>
            </a:r>
            <a:r>
              <a:rPr sz="1800" spc="-5" dirty="0">
                <a:latin typeface="Comic Sans MS"/>
                <a:cs typeface="Comic Sans MS"/>
              </a:rPr>
              <a:t>ultraviolet</a:t>
            </a:r>
            <a:r>
              <a:rPr sz="1800" dirty="0">
                <a:latin typeface="Comic Sans MS"/>
                <a:cs typeface="Comic Sans MS"/>
              </a:rPr>
              <a:t> light</a:t>
            </a:r>
          </a:p>
          <a:p>
            <a:pPr marL="274320" marR="5080" indent="-190500">
              <a:lnSpc>
                <a:spcPct val="100000"/>
              </a:lnSpc>
              <a:spcBef>
                <a:spcPts val="1080"/>
              </a:spcBef>
              <a:buChar char="•"/>
              <a:tabLst>
                <a:tab pos="274955" algn="l"/>
              </a:tabLst>
            </a:pPr>
            <a:r>
              <a:rPr sz="1800" spc="-5" dirty="0">
                <a:latin typeface="Comic Sans MS"/>
                <a:cs typeface="Comic Sans MS"/>
              </a:rPr>
              <a:t>Must be removed from </a:t>
            </a:r>
            <a:r>
              <a:rPr sz="1800" dirty="0">
                <a:latin typeface="Comic Sans MS"/>
                <a:cs typeface="Comic Sans MS"/>
              </a:rPr>
              <a:t>the computer and placed </a:t>
            </a:r>
            <a:r>
              <a:rPr sz="1800" spc="-5" dirty="0">
                <a:latin typeface="Comic Sans MS"/>
                <a:cs typeface="Comic Sans MS"/>
              </a:rPr>
              <a:t>in </a:t>
            </a:r>
            <a:r>
              <a:rPr sz="1800" dirty="0">
                <a:latin typeface="Comic Sans MS"/>
                <a:cs typeface="Comic Sans MS"/>
              </a:rPr>
              <a:t>a special machine </a:t>
            </a:r>
            <a:r>
              <a:rPr sz="1800" spc="-5" dirty="0">
                <a:latin typeface="Comic Sans MS"/>
                <a:cs typeface="Comic Sans MS"/>
              </a:rPr>
              <a:t>to do </a:t>
            </a:r>
            <a:r>
              <a:rPr sz="1800" spc="-525" dirty="0">
                <a:latin typeface="Comic Sans MS"/>
                <a:cs typeface="Comic Sans MS"/>
              </a:rPr>
              <a:t> </a:t>
            </a:r>
            <a:r>
              <a:rPr sz="1800" spc="-5" dirty="0">
                <a:latin typeface="Comic Sans MS"/>
                <a:cs typeface="Comic Sans MS"/>
              </a:rPr>
              <a:t>this</a:t>
            </a:r>
            <a:endParaRPr sz="1800" dirty="0">
              <a:latin typeface="Comic Sans MS"/>
              <a:cs typeface="Comic Sans MS"/>
            </a:endParaRPr>
          </a:p>
          <a:p>
            <a:pPr marL="274320" indent="-191135">
              <a:lnSpc>
                <a:spcPct val="100000"/>
              </a:lnSpc>
              <a:spcBef>
                <a:spcPts val="1080"/>
              </a:spcBef>
              <a:buChar char="•"/>
              <a:tabLst>
                <a:tab pos="274955" algn="l"/>
              </a:tabLst>
            </a:pPr>
            <a:r>
              <a:rPr sz="1800" spc="-5" dirty="0">
                <a:latin typeface="Comic Sans MS"/>
                <a:cs typeface="Comic Sans MS"/>
              </a:rPr>
              <a:t>Access</a:t>
            </a:r>
            <a:r>
              <a:rPr sz="1800" spc="-25" dirty="0">
                <a:latin typeface="Comic Sans MS"/>
                <a:cs typeface="Comic Sans MS"/>
              </a:rPr>
              <a:t> </a:t>
            </a:r>
            <a:r>
              <a:rPr sz="1800" spc="-5" dirty="0">
                <a:latin typeface="Comic Sans MS"/>
                <a:cs typeface="Comic Sans MS"/>
              </a:rPr>
              <a:t>times between</a:t>
            </a:r>
            <a:r>
              <a:rPr sz="1800" spc="-15" dirty="0">
                <a:latin typeface="Comic Sans MS"/>
                <a:cs typeface="Comic Sans MS"/>
              </a:rPr>
              <a:t> </a:t>
            </a:r>
            <a:r>
              <a:rPr sz="1800" dirty="0">
                <a:latin typeface="Comic Sans MS"/>
                <a:cs typeface="Comic Sans MS"/>
              </a:rPr>
              <a:t>45</a:t>
            </a:r>
            <a:r>
              <a:rPr sz="1800" spc="-20" dirty="0">
                <a:latin typeface="Comic Sans MS"/>
                <a:cs typeface="Comic Sans MS"/>
              </a:rPr>
              <a:t> </a:t>
            </a:r>
            <a:r>
              <a:rPr sz="1800" dirty="0">
                <a:latin typeface="Comic Sans MS"/>
                <a:cs typeface="Comic Sans MS"/>
              </a:rPr>
              <a:t>and</a:t>
            </a:r>
            <a:r>
              <a:rPr sz="1800" spc="-10" dirty="0">
                <a:latin typeface="Comic Sans MS"/>
                <a:cs typeface="Comic Sans MS"/>
              </a:rPr>
              <a:t> </a:t>
            </a:r>
            <a:r>
              <a:rPr sz="1800" dirty="0">
                <a:latin typeface="Comic Sans MS"/>
                <a:cs typeface="Comic Sans MS"/>
              </a:rPr>
              <a:t>200</a:t>
            </a:r>
            <a:r>
              <a:rPr sz="1800" spc="-25" dirty="0">
                <a:latin typeface="Comic Sans MS"/>
                <a:cs typeface="Comic Sans MS"/>
              </a:rPr>
              <a:t> </a:t>
            </a:r>
            <a:r>
              <a:rPr sz="1800" dirty="0">
                <a:latin typeface="Comic Sans MS"/>
                <a:cs typeface="Comic Sans MS"/>
              </a:rPr>
              <a:t>nanoseconds</a:t>
            </a:r>
          </a:p>
          <a:p>
            <a:pPr marL="12700">
              <a:lnSpc>
                <a:spcPct val="100000"/>
              </a:lnSpc>
              <a:spcBef>
                <a:spcPts val="1275"/>
              </a:spcBef>
            </a:pPr>
            <a:r>
              <a:rPr sz="1800" b="1" dirty="0">
                <a:latin typeface="Comic Sans MS"/>
                <a:cs typeface="Comic Sans MS"/>
              </a:rPr>
              <a:t>4.</a:t>
            </a:r>
            <a:r>
              <a:rPr sz="1800" b="1" spc="-50" dirty="0">
                <a:latin typeface="Comic Sans MS"/>
                <a:cs typeface="Comic Sans MS"/>
              </a:rPr>
              <a:t> </a:t>
            </a:r>
            <a:r>
              <a:rPr sz="1800" b="1" spc="-5" dirty="0">
                <a:latin typeface="Comic Sans MS"/>
                <a:cs typeface="Comic Sans MS"/>
              </a:rPr>
              <a:t>Flash</a:t>
            </a:r>
            <a:r>
              <a:rPr sz="1800" b="1" spc="-55" dirty="0">
                <a:latin typeface="Comic Sans MS"/>
                <a:cs typeface="Comic Sans MS"/>
              </a:rPr>
              <a:t> </a:t>
            </a:r>
            <a:r>
              <a:rPr sz="1800" b="1" spc="-5" dirty="0">
                <a:latin typeface="Comic Sans MS"/>
                <a:cs typeface="Comic Sans MS"/>
              </a:rPr>
              <a:t>ROM</a:t>
            </a:r>
            <a:endParaRPr sz="1800" dirty="0">
              <a:latin typeface="Comic Sans MS"/>
              <a:cs typeface="Comic Sans MS"/>
            </a:endParaRPr>
          </a:p>
          <a:p>
            <a:pPr marL="203200" indent="-190500">
              <a:lnSpc>
                <a:spcPct val="100000"/>
              </a:lnSpc>
              <a:spcBef>
                <a:spcPts val="1080"/>
              </a:spcBef>
              <a:buChar char="•"/>
              <a:tabLst>
                <a:tab pos="203200" algn="l"/>
              </a:tabLst>
            </a:pPr>
            <a:r>
              <a:rPr sz="1800" spc="-5" dirty="0">
                <a:latin typeface="Comic Sans MS"/>
                <a:cs typeface="Comic Sans MS"/>
              </a:rPr>
              <a:t>Similar</a:t>
            </a:r>
            <a:r>
              <a:rPr sz="1800" spc="-40" dirty="0">
                <a:latin typeface="Comic Sans MS"/>
                <a:cs typeface="Comic Sans MS"/>
              </a:rPr>
              <a:t> </a:t>
            </a:r>
            <a:r>
              <a:rPr sz="1800" spc="-5" dirty="0">
                <a:latin typeface="Comic Sans MS"/>
                <a:cs typeface="Comic Sans MS"/>
              </a:rPr>
              <a:t>to</a:t>
            </a:r>
            <a:r>
              <a:rPr sz="1800" spc="-35" dirty="0">
                <a:latin typeface="Comic Sans MS"/>
                <a:cs typeface="Comic Sans MS"/>
              </a:rPr>
              <a:t> </a:t>
            </a:r>
            <a:r>
              <a:rPr sz="1800" dirty="0">
                <a:latin typeface="Comic Sans MS"/>
                <a:cs typeface="Comic Sans MS"/>
              </a:rPr>
              <a:t>EEPROM</a:t>
            </a:r>
            <a:endParaRPr lang="en-US" sz="1800" dirty="0">
              <a:latin typeface="Comic Sans MS"/>
              <a:cs typeface="Comic Sans MS"/>
            </a:endParaRPr>
          </a:p>
          <a:p>
            <a:pPr marL="203200" indent="-190500">
              <a:lnSpc>
                <a:spcPct val="100000"/>
              </a:lnSpc>
              <a:spcBef>
                <a:spcPts val="1080"/>
              </a:spcBef>
              <a:buChar char="•"/>
              <a:tabLst>
                <a:tab pos="203200" algn="l"/>
              </a:tabLst>
            </a:pPr>
            <a:r>
              <a:rPr lang="en-US" dirty="0">
                <a:latin typeface="Comic Sans MS"/>
                <a:cs typeface="Comic Sans MS"/>
              </a:rPr>
              <a:t>intermediate between EPROM and EEPROM in both cost and functionality.</a:t>
            </a:r>
          </a:p>
          <a:p>
            <a:pPr marL="203200" indent="-190500">
              <a:lnSpc>
                <a:spcPct val="100000"/>
              </a:lnSpc>
              <a:spcBef>
                <a:spcPts val="1080"/>
              </a:spcBef>
              <a:buChar char="•"/>
              <a:tabLst>
                <a:tab pos="203200" algn="l"/>
              </a:tabLst>
            </a:pPr>
            <a:r>
              <a:rPr lang="en-US" dirty="0">
                <a:latin typeface="Comic Sans MS"/>
                <a:cs typeface="Comic Sans MS"/>
              </a:rPr>
              <a:t>uses an electrical erasing technology</a:t>
            </a:r>
            <a:endParaRPr sz="1800" dirty="0">
              <a:latin typeface="Comic Sans MS"/>
              <a:cs typeface="Comic Sans MS"/>
            </a:endParaRPr>
          </a:p>
          <a:p>
            <a:pPr marL="203200" indent="-190500">
              <a:lnSpc>
                <a:spcPct val="100000"/>
              </a:lnSpc>
              <a:spcBef>
                <a:spcPts val="1080"/>
              </a:spcBef>
              <a:buChar char="•"/>
              <a:tabLst>
                <a:tab pos="203200" algn="l"/>
              </a:tabLst>
            </a:pPr>
            <a:r>
              <a:rPr sz="1800" spc="-5" dirty="0">
                <a:latin typeface="Comic Sans MS"/>
                <a:cs typeface="Comic Sans MS"/>
              </a:rPr>
              <a:t>However,</a:t>
            </a:r>
            <a:r>
              <a:rPr sz="1800" spc="5" dirty="0">
                <a:latin typeface="Comic Sans MS"/>
                <a:cs typeface="Comic Sans MS"/>
              </a:rPr>
              <a:t> </a:t>
            </a:r>
            <a:r>
              <a:rPr sz="1800" dirty="0">
                <a:latin typeface="Comic Sans MS"/>
                <a:cs typeface="Comic Sans MS"/>
              </a:rPr>
              <a:t>can</a:t>
            </a:r>
            <a:r>
              <a:rPr sz="1800" spc="-10" dirty="0">
                <a:latin typeface="Comic Sans MS"/>
                <a:cs typeface="Comic Sans MS"/>
              </a:rPr>
              <a:t> </a:t>
            </a:r>
            <a:r>
              <a:rPr sz="1800" spc="-5" dirty="0">
                <a:latin typeface="Comic Sans MS"/>
                <a:cs typeface="Comic Sans MS"/>
              </a:rPr>
              <a:t>be</a:t>
            </a:r>
            <a:r>
              <a:rPr sz="1800" spc="-20" dirty="0">
                <a:latin typeface="Comic Sans MS"/>
                <a:cs typeface="Comic Sans MS"/>
              </a:rPr>
              <a:t> </a:t>
            </a:r>
            <a:r>
              <a:rPr sz="1800" spc="-5" dirty="0">
                <a:latin typeface="Comic Sans MS"/>
                <a:cs typeface="Comic Sans MS"/>
              </a:rPr>
              <a:t>reprogrammed </a:t>
            </a:r>
            <a:r>
              <a:rPr sz="1800" dirty="0">
                <a:latin typeface="Comic Sans MS"/>
                <a:cs typeface="Comic Sans MS"/>
              </a:rPr>
              <a:t>while</a:t>
            </a:r>
            <a:r>
              <a:rPr sz="1800" spc="-15" dirty="0">
                <a:latin typeface="Comic Sans MS"/>
                <a:cs typeface="Comic Sans MS"/>
              </a:rPr>
              <a:t> </a:t>
            </a:r>
            <a:r>
              <a:rPr sz="1800" dirty="0">
                <a:latin typeface="Comic Sans MS"/>
                <a:cs typeface="Comic Sans MS"/>
              </a:rPr>
              <a:t>still</a:t>
            </a:r>
            <a:r>
              <a:rPr sz="1800" spc="-30" dirty="0">
                <a:latin typeface="Comic Sans MS"/>
                <a:cs typeface="Comic Sans MS"/>
              </a:rPr>
              <a:t> </a:t>
            </a:r>
            <a:r>
              <a:rPr sz="1800" spc="-5" dirty="0">
                <a:latin typeface="Comic Sans MS"/>
                <a:cs typeface="Comic Sans MS"/>
              </a:rPr>
              <a:t>in</a:t>
            </a:r>
            <a:r>
              <a:rPr sz="1800" spc="-15" dirty="0">
                <a:latin typeface="Comic Sans MS"/>
                <a:cs typeface="Comic Sans MS"/>
              </a:rPr>
              <a:t> </a:t>
            </a:r>
            <a:r>
              <a:rPr sz="1800" dirty="0">
                <a:latin typeface="Comic Sans MS"/>
                <a:cs typeface="Comic Sans MS"/>
              </a:rPr>
              <a:t>the</a:t>
            </a:r>
            <a:r>
              <a:rPr sz="1800" spc="-20" dirty="0">
                <a:latin typeface="Comic Sans MS"/>
                <a:cs typeface="Comic Sans MS"/>
              </a:rPr>
              <a:t> </a:t>
            </a:r>
            <a:r>
              <a:rPr sz="1800" dirty="0">
                <a:latin typeface="Comic Sans MS"/>
                <a:cs typeface="Comic Sans MS"/>
              </a:rPr>
              <a:t>computer</a:t>
            </a:r>
          </a:p>
          <a:p>
            <a:pPr marL="203200" indent="-190500">
              <a:lnSpc>
                <a:spcPct val="100000"/>
              </a:lnSpc>
              <a:spcBef>
                <a:spcPts val="1080"/>
              </a:spcBef>
              <a:buChar char="•"/>
              <a:tabLst>
                <a:tab pos="203200" algn="l"/>
              </a:tabLst>
            </a:pPr>
            <a:r>
              <a:rPr sz="1800" dirty="0">
                <a:latin typeface="Comic Sans MS"/>
                <a:cs typeface="Comic Sans MS"/>
              </a:rPr>
              <a:t>Easier</a:t>
            </a:r>
            <a:r>
              <a:rPr sz="1800" spc="-20" dirty="0">
                <a:latin typeface="Comic Sans MS"/>
                <a:cs typeface="Comic Sans MS"/>
              </a:rPr>
              <a:t> </a:t>
            </a:r>
            <a:r>
              <a:rPr sz="1800" spc="-5" dirty="0">
                <a:latin typeface="Comic Sans MS"/>
                <a:cs typeface="Comic Sans MS"/>
              </a:rPr>
              <a:t>to upgrade</a:t>
            </a:r>
            <a:r>
              <a:rPr sz="1800" spc="-15" dirty="0">
                <a:latin typeface="Comic Sans MS"/>
                <a:cs typeface="Comic Sans MS"/>
              </a:rPr>
              <a:t> </a:t>
            </a:r>
            <a:r>
              <a:rPr sz="1800" dirty="0">
                <a:latin typeface="Comic Sans MS"/>
                <a:cs typeface="Comic Sans MS"/>
              </a:rPr>
              <a:t>programs</a:t>
            </a:r>
            <a:r>
              <a:rPr sz="1800" spc="-15" dirty="0">
                <a:latin typeface="Comic Sans MS"/>
                <a:cs typeface="Comic Sans MS"/>
              </a:rPr>
              <a:t> </a:t>
            </a:r>
            <a:r>
              <a:rPr sz="1800" dirty="0">
                <a:latin typeface="Comic Sans MS"/>
                <a:cs typeface="Comic Sans MS"/>
              </a:rPr>
              <a:t>stored</a:t>
            </a:r>
            <a:r>
              <a:rPr sz="1800" spc="-5" dirty="0">
                <a:latin typeface="Comic Sans MS"/>
                <a:cs typeface="Comic Sans MS"/>
              </a:rPr>
              <a:t> in</a:t>
            </a:r>
            <a:r>
              <a:rPr sz="1800" spc="-15" dirty="0">
                <a:latin typeface="Comic Sans MS"/>
                <a:cs typeface="Comic Sans MS"/>
              </a:rPr>
              <a:t> </a:t>
            </a:r>
            <a:r>
              <a:rPr sz="1800" dirty="0">
                <a:latin typeface="Comic Sans MS"/>
                <a:cs typeface="Comic Sans MS"/>
              </a:rPr>
              <a:t>Flash</a:t>
            </a:r>
            <a:r>
              <a:rPr sz="1800" spc="-15" dirty="0">
                <a:latin typeface="Comic Sans MS"/>
                <a:cs typeface="Comic Sans MS"/>
              </a:rPr>
              <a:t> </a:t>
            </a:r>
            <a:r>
              <a:rPr sz="1800" spc="-5" dirty="0">
                <a:latin typeface="Comic Sans MS"/>
                <a:cs typeface="Comic Sans MS"/>
              </a:rPr>
              <a:t>ROM</a:t>
            </a:r>
            <a:endParaRPr sz="1800" dirty="0">
              <a:latin typeface="Comic Sans MS"/>
              <a:cs typeface="Comic Sans MS"/>
            </a:endParaRPr>
          </a:p>
          <a:p>
            <a:pPr marL="203200" indent="-190500">
              <a:lnSpc>
                <a:spcPct val="100000"/>
              </a:lnSpc>
              <a:spcBef>
                <a:spcPts val="1085"/>
              </a:spcBef>
              <a:buChar char="•"/>
              <a:tabLst>
                <a:tab pos="203200" algn="l"/>
              </a:tabLst>
            </a:pPr>
            <a:r>
              <a:rPr sz="1800" dirty="0">
                <a:latin typeface="Comic Sans MS"/>
                <a:cs typeface="Comic Sans MS"/>
              </a:rPr>
              <a:t>Used</a:t>
            </a:r>
            <a:r>
              <a:rPr sz="1800" spc="-5" dirty="0">
                <a:latin typeface="Comic Sans MS"/>
                <a:cs typeface="Comic Sans MS"/>
              </a:rPr>
              <a:t> to </a:t>
            </a:r>
            <a:r>
              <a:rPr sz="1800" dirty="0">
                <a:latin typeface="Comic Sans MS"/>
                <a:cs typeface="Comic Sans MS"/>
              </a:rPr>
              <a:t>store</a:t>
            </a:r>
            <a:r>
              <a:rPr sz="1800" spc="-5" dirty="0">
                <a:latin typeface="Comic Sans MS"/>
                <a:cs typeface="Comic Sans MS"/>
              </a:rPr>
              <a:t> programs</a:t>
            </a:r>
            <a:r>
              <a:rPr sz="1800" spc="-30" dirty="0">
                <a:latin typeface="Comic Sans MS"/>
                <a:cs typeface="Comic Sans MS"/>
              </a:rPr>
              <a:t> </a:t>
            </a:r>
            <a:r>
              <a:rPr sz="1800" spc="-5" dirty="0">
                <a:latin typeface="Comic Sans MS"/>
                <a:cs typeface="Comic Sans MS"/>
              </a:rPr>
              <a:t>in</a:t>
            </a:r>
            <a:r>
              <a:rPr sz="1800" spc="-15" dirty="0">
                <a:latin typeface="Comic Sans MS"/>
                <a:cs typeface="Comic Sans MS"/>
              </a:rPr>
              <a:t> </a:t>
            </a:r>
            <a:r>
              <a:rPr sz="1800" spc="-5" dirty="0">
                <a:latin typeface="Comic Sans MS"/>
                <a:cs typeface="Comic Sans MS"/>
              </a:rPr>
              <a:t>devices</a:t>
            </a:r>
            <a:r>
              <a:rPr sz="1800" spc="-15" dirty="0">
                <a:latin typeface="Comic Sans MS"/>
                <a:cs typeface="Comic Sans MS"/>
              </a:rPr>
              <a:t> </a:t>
            </a:r>
            <a:r>
              <a:rPr sz="1800" dirty="0">
                <a:latin typeface="Comic Sans MS"/>
                <a:cs typeface="Comic Sans MS"/>
              </a:rPr>
              <a:t>e.g. </a:t>
            </a:r>
            <a:r>
              <a:rPr sz="1800" spc="-5" dirty="0">
                <a:latin typeface="Comic Sans MS"/>
                <a:cs typeface="Comic Sans MS"/>
              </a:rPr>
              <a:t>modems</a:t>
            </a:r>
            <a:endParaRPr sz="1800" dirty="0">
              <a:latin typeface="Comic Sans MS"/>
              <a:cs typeface="Comic Sans MS"/>
            </a:endParaRPr>
          </a:p>
          <a:p>
            <a:pPr marL="203200" indent="-190500">
              <a:lnSpc>
                <a:spcPct val="100000"/>
              </a:lnSpc>
              <a:spcBef>
                <a:spcPts val="1075"/>
              </a:spcBef>
              <a:buChar char="•"/>
              <a:tabLst>
                <a:tab pos="203200" algn="l"/>
              </a:tabLst>
            </a:pPr>
            <a:r>
              <a:rPr sz="1800" spc="-5" dirty="0">
                <a:latin typeface="Comic Sans MS"/>
                <a:cs typeface="Comic Sans MS"/>
              </a:rPr>
              <a:t>Access</a:t>
            </a:r>
            <a:r>
              <a:rPr sz="1800" spc="-25" dirty="0">
                <a:latin typeface="Comic Sans MS"/>
                <a:cs typeface="Comic Sans MS"/>
              </a:rPr>
              <a:t> </a:t>
            </a:r>
            <a:r>
              <a:rPr sz="1800" spc="-5" dirty="0">
                <a:latin typeface="Comic Sans MS"/>
                <a:cs typeface="Comic Sans MS"/>
              </a:rPr>
              <a:t>time is</a:t>
            </a:r>
            <a:r>
              <a:rPr sz="1800" spc="-25" dirty="0">
                <a:latin typeface="Comic Sans MS"/>
                <a:cs typeface="Comic Sans MS"/>
              </a:rPr>
              <a:t> </a:t>
            </a:r>
            <a:r>
              <a:rPr sz="1800" dirty="0">
                <a:latin typeface="Comic Sans MS"/>
                <a:cs typeface="Comic Sans MS"/>
              </a:rPr>
              <a:t>around</a:t>
            </a:r>
            <a:r>
              <a:rPr sz="1800" spc="-10" dirty="0">
                <a:latin typeface="Comic Sans MS"/>
                <a:cs typeface="Comic Sans MS"/>
              </a:rPr>
              <a:t> </a:t>
            </a:r>
            <a:r>
              <a:rPr sz="1800" dirty="0">
                <a:latin typeface="Comic Sans MS"/>
                <a:cs typeface="Comic Sans MS"/>
              </a:rPr>
              <a:t>45</a:t>
            </a:r>
            <a:r>
              <a:rPr sz="1800" spc="5" dirty="0">
                <a:latin typeface="Comic Sans MS"/>
                <a:cs typeface="Comic Sans MS"/>
              </a:rPr>
              <a:t> </a:t>
            </a:r>
            <a:r>
              <a:rPr sz="1800" dirty="0">
                <a:latin typeface="Comic Sans MS"/>
                <a:cs typeface="Comic Sans MS"/>
              </a:rPr>
              <a:t>–</a:t>
            </a:r>
            <a:r>
              <a:rPr sz="1800" spc="-10" dirty="0">
                <a:latin typeface="Comic Sans MS"/>
                <a:cs typeface="Comic Sans MS"/>
              </a:rPr>
              <a:t> </a:t>
            </a:r>
            <a:r>
              <a:rPr sz="1800" dirty="0">
                <a:latin typeface="Comic Sans MS"/>
                <a:cs typeface="Comic Sans MS"/>
              </a:rPr>
              <a:t>90</a:t>
            </a:r>
            <a:r>
              <a:rPr sz="1800" spc="-10" dirty="0">
                <a:latin typeface="Comic Sans MS"/>
                <a:cs typeface="Comic Sans MS"/>
              </a:rPr>
              <a:t> </a:t>
            </a:r>
            <a:r>
              <a:rPr sz="1800" dirty="0">
                <a:latin typeface="Comic Sans MS"/>
                <a:cs typeface="Comic Sans MS"/>
              </a:rPr>
              <a:t>nanoseconds</a:t>
            </a:r>
            <a:endParaRPr lang="en-US" sz="1800" dirty="0">
              <a:latin typeface="Comic Sans MS"/>
              <a:cs typeface="Comic Sans MS"/>
            </a:endParaRPr>
          </a:p>
          <a:p>
            <a:pPr marL="203200" indent="-190500">
              <a:lnSpc>
                <a:spcPct val="100000"/>
              </a:lnSpc>
              <a:spcBef>
                <a:spcPts val="1075"/>
              </a:spcBef>
              <a:buChar char="•"/>
              <a:tabLst>
                <a:tab pos="203200" algn="l"/>
              </a:tabLst>
            </a:pPr>
            <a:r>
              <a:rPr lang="en-US" dirty="0">
                <a:latin typeface="Comic Sans MS"/>
                <a:cs typeface="Comic Sans MS"/>
              </a:rPr>
              <a:t>flash memory uses only one transistor per bit, and so achieves the high </a:t>
            </a:r>
            <a:r>
              <a:rPr lang="en-US" dirty="0" smtClean="0">
                <a:latin typeface="Comic Sans MS"/>
                <a:cs typeface="Comic Sans MS"/>
              </a:rPr>
              <a:t>density</a:t>
            </a:r>
            <a:endParaRPr sz="1800" dirty="0">
              <a:latin typeface="Comic Sans MS"/>
              <a:cs typeface="Comic Sans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646370"/>
            <a:ext cx="8093710" cy="3026470"/>
          </a:xfrm>
        </p:spPr>
        <p:txBody>
          <a:bodyPr>
            <a:normAutofit fontScale="92500"/>
          </a:bodyPr>
          <a:lstStyle/>
          <a:p>
            <a:pPr marL="69215">
              <a:lnSpc>
                <a:spcPct val="100000"/>
              </a:lnSpc>
            </a:pPr>
            <a:r>
              <a:rPr lang="en-US" b="1" spc="-5" dirty="0">
                <a:latin typeface="Comic Sans MS"/>
                <a:cs typeface="Comic Sans MS"/>
              </a:rPr>
              <a:t>5. ROM</a:t>
            </a:r>
            <a:r>
              <a:rPr lang="en-US" b="1" spc="-45" dirty="0">
                <a:latin typeface="Comic Sans MS"/>
                <a:cs typeface="Comic Sans MS"/>
              </a:rPr>
              <a:t> </a:t>
            </a:r>
            <a:r>
              <a:rPr lang="en-US" b="1" spc="-5" dirty="0">
                <a:latin typeface="Comic Sans MS"/>
                <a:cs typeface="Comic Sans MS"/>
              </a:rPr>
              <a:t>cartridges</a:t>
            </a:r>
            <a:endParaRPr lang="en-US" dirty="0">
              <a:latin typeface="Comic Sans MS"/>
              <a:cs typeface="Comic Sans MS"/>
            </a:endParaRPr>
          </a:p>
          <a:p>
            <a:pPr marL="259715" indent="-191135">
              <a:lnSpc>
                <a:spcPct val="100000"/>
              </a:lnSpc>
              <a:spcBef>
                <a:spcPts val="1085"/>
              </a:spcBef>
              <a:buChar char="•"/>
              <a:tabLst>
                <a:tab pos="260350" algn="l"/>
              </a:tabLst>
            </a:pPr>
            <a:r>
              <a:rPr lang="en-US" dirty="0">
                <a:latin typeface="Comic Sans MS"/>
                <a:cs typeface="Comic Sans MS"/>
              </a:rPr>
              <a:t> ROM cartridge is a read-only memory chip housed in a plastic casing, with an opening at one end exposing the chip interface. </a:t>
            </a:r>
          </a:p>
          <a:p>
            <a:pPr marL="259715" indent="-191135">
              <a:lnSpc>
                <a:spcPct val="100000"/>
              </a:lnSpc>
              <a:spcBef>
                <a:spcPts val="1085"/>
              </a:spcBef>
              <a:buChar char="•"/>
              <a:tabLst>
                <a:tab pos="260350" algn="l"/>
              </a:tabLst>
            </a:pPr>
            <a:r>
              <a:rPr lang="en-US" dirty="0">
                <a:latin typeface="Comic Sans MS"/>
                <a:cs typeface="Comic Sans MS"/>
              </a:rPr>
              <a:t>The cartridge can be inserted into a computing device, such as a video game console, that loads software or data from the chip.</a:t>
            </a:r>
          </a:p>
          <a:p>
            <a:pPr marL="259715" indent="-191135">
              <a:lnSpc>
                <a:spcPct val="100000"/>
              </a:lnSpc>
              <a:spcBef>
                <a:spcPts val="1085"/>
              </a:spcBef>
              <a:buChar char="•"/>
              <a:tabLst>
                <a:tab pos="260350" algn="l"/>
              </a:tabLst>
            </a:pPr>
            <a:r>
              <a:rPr lang="en-US" dirty="0">
                <a:latin typeface="Comic Sans MS"/>
                <a:cs typeface="Comic Sans MS"/>
              </a:rPr>
              <a:t>Commonly</a:t>
            </a:r>
            <a:r>
              <a:rPr lang="en-US" spc="-20" dirty="0">
                <a:latin typeface="Comic Sans MS"/>
                <a:cs typeface="Comic Sans MS"/>
              </a:rPr>
              <a:t> </a:t>
            </a:r>
            <a:r>
              <a:rPr lang="en-US" spc="-5" dirty="0">
                <a:latin typeface="Comic Sans MS"/>
                <a:cs typeface="Comic Sans MS"/>
              </a:rPr>
              <a:t>used in</a:t>
            </a:r>
            <a:r>
              <a:rPr lang="en-US" spc="-30" dirty="0">
                <a:latin typeface="Comic Sans MS"/>
                <a:cs typeface="Comic Sans MS"/>
              </a:rPr>
              <a:t> </a:t>
            </a:r>
            <a:r>
              <a:rPr lang="en-US" dirty="0">
                <a:latin typeface="Comic Sans MS"/>
                <a:cs typeface="Comic Sans MS"/>
              </a:rPr>
              <a:t>games</a:t>
            </a:r>
            <a:r>
              <a:rPr lang="en-US" spc="-25" dirty="0">
                <a:latin typeface="Comic Sans MS"/>
                <a:cs typeface="Comic Sans MS"/>
              </a:rPr>
              <a:t> </a:t>
            </a:r>
            <a:r>
              <a:rPr lang="en-US" dirty="0">
                <a:latin typeface="Comic Sans MS"/>
                <a:cs typeface="Comic Sans MS"/>
              </a:rPr>
              <a:t>machines</a:t>
            </a:r>
          </a:p>
          <a:p>
            <a:pPr marL="259715" indent="-191135">
              <a:lnSpc>
                <a:spcPct val="100000"/>
              </a:lnSpc>
              <a:spcBef>
                <a:spcPts val="1080"/>
              </a:spcBef>
              <a:buChar char="•"/>
              <a:tabLst>
                <a:tab pos="260350" algn="l"/>
              </a:tabLst>
            </a:pPr>
            <a:r>
              <a:rPr lang="en-US" spc="-5" dirty="0">
                <a:latin typeface="Comic Sans MS"/>
                <a:cs typeface="Comic Sans MS"/>
              </a:rPr>
              <a:t>Prevents</a:t>
            </a:r>
            <a:r>
              <a:rPr lang="en-US" spc="-15" dirty="0">
                <a:latin typeface="Comic Sans MS"/>
                <a:cs typeface="Comic Sans MS"/>
              </a:rPr>
              <a:t> </a:t>
            </a:r>
            <a:r>
              <a:rPr lang="en-US" dirty="0">
                <a:latin typeface="Comic Sans MS"/>
                <a:cs typeface="Comic Sans MS"/>
              </a:rPr>
              <a:t>software</a:t>
            </a:r>
            <a:r>
              <a:rPr lang="en-US" spc="-5" dirty="0">
                <a:latin typeface="Comic Sans MS"/>
                <a:cs typeface="Comic Sans MS"/>
              </a:rPr>
              <a:t> from being</a:t>
            </a:r>
            <a:r>
              <a:rPr lang="en-US" spc="-35" dirty="0">
                <a:latin typeface="Comic Sans MS"/>
                <a:cs typeface="Comic Sans MS"/>
              </a:rPr>
              <a:t> </a:t>
            </a:r>
            <a:r>
              <a:rPr lang="en-US" dirty="0">
                <a:latin typeface="Comic Sans MS"/>
                <a:cs typeface="Comic Sans MS"/>
              </a:rPr>
              <a:t>easily</a:t>
            </a:r>
            <a:r>
              <a:rPr lang="en-US" spc="-5" dirty="0">
                <a:latin typeface="Comic Sans MS"/>
                <a:cs typeface="Comic Sans MS"/>
              </a:rPr>
              <a:t> copied</a:t>
            </a:r>
            <a:endParaRPr lang="en-US" dirty="0">
              <a:latin typeface="Comic Sans MS"/>
              <a:cs typeface="Comic Sans MS"/>
            </a:endParaRPr>
          </a:p>
          <a:p>
            <a:endParaRPr lang="en-IN" dirty="0"/>
          </a:p>
        </p:txBody>
      </p:sp>
      <p:pic>
        <p:nvPicPr>
          <p:cNvPr id="1026" name="Picture 2" descr="What is a ROM Cartri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657600"/>
            <a:ext cx="5486400" cy="329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522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8201457" cy="2702663"/>
          </a:xfrm>
          <a:prstGeom prst="rect">
            <a:avLst/>
          </a:prstGeom>
        </p:spPr>
        <p:txBody>
          <a:bodyPr vert="horz" wrap="square" lIns="0" tIns="12065" rIns="0" bIns="0" rtlCol="0">
            <a:spAutoFit/>
          </a:bodyPr>
          <a:lstStyle/>
          <a:p>
            <a:pPr marL="12700">
              <a:lnSpc>
                <a:spcPct val="100000"/>
              </a:lnSpc>
              <a:spcBef>
                <a:spcPts val="95"/>
              </a:spcBef>
            </a:pPr>
            <a:r>
              <a:rPr sz="2800" spc="-10" dirty="0">
                <a:latin typeface="Arial Black"/>
                <a:cs typeface="Arial Black"/>
              </a:rPr>
              <a:t>Cache</a:t>
            </a:r>
            <a:endParaRPr sz="2800" dirty="0">
              <a:latin typeface="Arial Black"/>
              <a:cs typeface="Arial Black"/>
            </a:endParaRPr>
          </a:p>
          <a:p>
            <a:pPr>
              <a:lnSpc>
                <a:spcPct val="100000"/>
              </a:lnSpc>
              <a:spcBef>
                <a:spcPts val="65"/>
              </a:spcBef>
            </a:pPr>
            <a:endParaRPr sz="2600" dirty="0">
              <a:latin typeface="Arial Black"/>
              <a:cs typeface="Arial Black"/>
            </a:endParaRPr>
          </a:p>
          <a:p>
            <a:pPr marL="406400" indent="-344170" algn="just">
              <a:lnSpc>
                <a:spcPct val="100000"/>
              </a:lnSpc>
              <a:buClr>
                <a:srgbClr val="FF0000"/>
              </a:buClr>
              <a:buFont typeface="Verdana"/>
              <a:buChar char="•"/>
              <a:tabLst>
                <a:tab pos="407034" algn="l"/>
              </a:tabLst>
            </a:pPr>
            <a:r>
              <a:rPr sz="2400" b="1" spc="-5" dirty="0">
                <a:latin typeface="Times New Roman" panose="02020603050405020304" pitchFamily="18" charset="0"/>
                <a:cs typeface="Times New Roman" panose="02020603050405020304" pitchFamily="18" charset="0"/>
              </a:rPr>
              <a:t>Small</a:t>
            </a:r>
            <a:r>
              <a:rPr sz="2400" b="1"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amount</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fast</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memory</a:t>
            </a:r>
            <a:endParaRPr sz="2400" dirty="0">
              <a:latin typeface="Times New Roman" panose="02020603050405020304" pitchFamily="18" charset="0"/>
              <a:cs typeface="Times New Roman" panose="02020603050405020304" pitchFamily="18" charset="0"/>
            </a:endParaRPr>
          </a:p>
          <a:p>
            <a:pPr algn="just">
              <a:lnSpc>
                <a:spcPct val="100000"/>
              </a:lnSpc>
              <a:spcBef>
                <a:spcPts val="25"/>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406400" indent="-344170" algn="just">
              <a:lnSpc>
                <a:spcPct val="100000"/>
              </a:lnSpc>
              <a:buClr>
                <a:srgbClr val="FF0000"/>
              </a:buClr>
              <a:buChar char="•"/>
              <a:tabLst>
                <a:tab pos="407034" algn="l"/>
                <a:tab pos="2959735" algn="l"/>
              </a:tabLst>
            </a:pPr>
            <a:r>
              <a:rPr sz="2400" spc="-10" dirty="0">
                <a:latin typeface="Times New Roman" panose="02020603050405020304" pitchFamily="18" charset="0"/>
                <a:cs typeface="Times New Roman" panose="02020603050405020304" pitchFamily="18" charset="0"/>
              </a:rPr>
              <a:t>Sits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between</a:t>
            </a:r>
            <a:r>
              <a:rPr lang="en-US"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main memory</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CPU</a:t>
            </a:r>
            <a:endParaRPr sz="2400" dirty="0">
              <a:latin typeface="Times New Roman" panose="02020603050405020304" pitchFamily="18" charset="0"/>
              <a:cs typeface="Times New Roman" panose="02020603050405020304" pitchFamily="18" charset="0"/>
            </a:endParaRPr>
          </a:p>
          <a:p>
            <a:pPr algn="just">
              <a:lnSpc>
                <a:spcPct val="100000"/>
              </a:lnSpc>
              <a:spcBef>
                <a:spcPts val="25"/>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406400" indent="-344170" algn="just">
              <a:lnSpc>
                <a:spcPct val="100000"/>
              </a:lnSpc>
              <a:buClr>
                <a:srgbClr val="FF0000"/>
              </a:buClr>
              <a:buChar char="•"/>
              <a:tabLst>
                <a:tab pos="407034" algn="l"/>
              </a:tabLst>
            </a:pPr>
            <a:r>
              <a:rPr sz="2400" spc="-5" dirty="0">
                <a:latin typeface="Times New Roman" panose="02020603050405020304" pitchFamily="18" charset="0"/>
                <a:cs typeface="Times New Roman" panose="02020603050405020304" pitchFamily="18" charset="0"/>
              </a:rPr>
              <a:t>May</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 </a:t>
            </a:r>
            <a:r>
              <a:rPr sz="2400" spc="-10" dirty="0">
                <a:latin typeface="Times New Roman" panose="02020603050405020304" pitchFamily="18" charset="0"/>
                <a:cs typeface="Times New Roman" panose="02020603050405020304" pitchFamily="18" charset="0"/>
              </a:rPr>
              <a:t>located</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CPU</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chip</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or</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module</a:t>
            </a:r>
            <a:endParaRPr sz="24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0" y="3886263"/>
            <a:ext cx="9144000" cy="26824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1676400"/>
            <a:ext cx="8093710" cy="4062651"/>
          </a:xfrm>
        </p:spPr>
        <p:txBody>
          <a:bodyPr>
            <a:normAutofit fontScale="92500" lnSpcReduction="10000"/>
          </a:bodyPr>
          <a:lstStyle/>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cache contains a </a:t>
            </a:r>
            <a:r>
              <a:rPr lang="en-US" sz="2400" dirty="0">
                <a:latin typeface="Times New Roman" panose="02020603050405020304" pitchFamily="18" charset="0"/>
                <a:cs typeface="Times New Roman" panose="02020603050405020304" pitchFamily="18" charset="0"/>
              </a:rPr>
              <a:t>copy of portions of main memory.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the processor attempts to read a word of memory, a check is made to determine if the word is in the cache.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so, the word is delivered to the processor.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not, a block of main memory, consisting of some fixed number of words, is read into the cache and then the word is delivered to the processor.</a:t>
            </a:r>
          </a:p>
          <a:p>
            <a:pPr marL="342900" indent="-342900" algn="just">
              <a:buFont typeface="Arial" panose="020B0604020202020204" pitchFamily="34" charset="0"/>
              <a:buChar char="•"/>
            </a:pPr>
            <a:r>
              <a:rPr lang="en-US" sz="2400" dirty="0">
                <a:solidFill>
                  <a:srgbClr val="FF0000"/>
                </a:solidFill>
                <a:latin typeface="Times New Roman" panose="02020603050405020304" pitchFamily="18" charset="0"/>
                <a:cs typeface="Times New Roman" panose="02020603050405020304" pitchFamily="18" charset="0"/>
              </a:rPr>
              <a:t>Locality of reference</a:t>
            </a:r>
            <a:r>
              <a:rPr lang="en-US" sz="2400" dirty="0">
                <a:latin typeface="Times New Roman" panose="02020603050405020304" pitchFamily="18" charset="0"/>
                <a:cs typeface="Times New Roman" panose="02020603050405020304" pitchFamily="18" charset="0"/>
              </a:rPr>
              <a:t>, when a block of data is fetched into the cache to satisfy a single memory reference, it is likely that there will be future references to that same memory location or to other words in the block.</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000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43331"/>
            <a:ext cx="8534399" cy="627736"/>
          </a:xfrm>
          <a:prstGeom prst="rect">
            <a:avLst/>
          </a:prstGeom>
        </p:spPr>
        <p:txBody>
          <a:bodyPr vert="horz" wrap="square" lIns="0" tIns="12065" rIns="0" bIns="0" rtlCol="0">
            <a:spAutoFit/>
          </a:bodyPr>
          <a:lstStyle/>
          <a:p>
            <a:pPr marL="12700">
              <a:lnSpc>
                <a:spcPct val="100000"/>
              </a:lnSpc>
              <a:spcBef>
                <a:spcPts val="95"/>
              </a:spcBef>
            </a:pPr>
            <a:r>
              <a:rPr sz="4000" b="1" spc="-5" dirty="0">
                <a:latin typeface="Comic Sans MS"/>
                <a:cs typeface="Comic Sans MS"/>
              </a:rPr>
              <a:t>The</a:t>
            </a:r>
            <a:r>
              <a:rPr sz="4000" b="1" spc="-10" dirty="0">
                <a:latin typeface="Comic Sans MS"/>
                <a:cs typeface="Comic Sans MS"/>
              </a:rPr>
              <a:t> </a:t>
            </a:r>
            <a:r>
              <a:rPr sz="4000" b="1" spc="-5" dirty="0">
                <a:latin typeface="Comic Sans MS"/>
                <a:cs typeface="Comic Sans MS"/>
              </a:rPr>
              <a:t>operation</a:t>
            </a:r>
            <a:r>
              <a:rPr sz="4000" b="1" spc="20" dirty="0">
                <a:latin typeface="Comic Sans MS"/>
                <a:cs typeface="Comic Sans MS"/>
              </a:rPr>
              <a:t> </a:t>
            </a:r>
            <a:r>
              <a:rPr sz="4000" b="1" spc="-5" dirty="0">
                <a:latin typeface="Comic Sans MS"/>
                <a:cs typeface="Comic Sans MS"/>
              </a:rPr>
              <a:t>of cache</a:t>
            </a:r>
            <a:r>
              <a:rPr sz="4000" b="1" spc="-20" dirty="0">
                <a:latin typeface="Comic Sans MS"/>
                <a:cs typeface="Comic Sans MS"/>
              </a:rPr>
              <a:t> </a:t>
            </a:r>
            <a:r>
              <a:rPr sz="4000" b="1" spc="-5" dirty="0">
                <a:latin typeface="Comic Sans MS"/>
                <a:cs typeface="Comic Sans MS"/>
              </a:rPr>
              <a:t>memory</a:t>
            </a:r>
          </a:p>
        </p:txBody>
      </p:sp>
      <p:sp>
        <p:nvSpPr>
          <p:cNvPr id="3" name="object 3"/>
          <p:cNvSpPr txBox="1"/>
          <p:nvPr/>
        </p:nvSpPr>
        <p:spPr>
          <a:xfrm>
            <a:off x="1679194" y="1471929"/>
            <a:ext cx="2052320" cy="756920"/>
          </a:xfrm>
          <a:prstGeom prst="rect">
            <a:avLst/>
          </a:prstGeom>
        </p:spPr>
        <p:txBody>
          <a:bodyPr vert="horz" wrap="square" lIns="0" tIns="12065" rIns="0" bIns="0" rtlCol="0">
            <a:spAutoFit/>
          </a:bodyPr>
          <a:lstStyle/>
          <a:p>
            <a:pPr marL="12700" marR="5080" algn="just">
              <a:lnSpc>
                <a:spcPct val="100000"/>
              </a:lnSpc>
              <a:spcBef>
                <a:spcPts val="95"/>
              </a:spcBef>
            </a:pPr>
            <a:r>
              <a:rPr sz="1600" spc="-5" dirty="0">
                <a:latin typeface="Comic Sans MS"/>
                <a:cs typeface="Comic Sans MS"/>
              </a:rPr>
              <a:t>1 Cache fetches </a:t>
            </a:r>
            <a:r>
              <a:rPr sz="1600" spc="-10" dirty="0">
                <a:latin typeface="Comic Sans MS"/>
                <a:cs typeface="Comic Sans MS"/>
              </a:rPr>
              <a:t>data </a:t>
            </a:r>
            <a:r>
              <a:rPr sz="1600" spc="-465" dirty="0">
                <a:latin typeface="Comic Sans MS"/>
                <a:cs typeface="Comic Sans MS"/>
              </a:rPr>
              <a:t> </a:t>
            </a:r>
            <a:r>
              <a:rPr sz="1600" spc="-5" dirty="0">
                <a:latin typeface="Comic Sans MS"/>
                <a:cs typeface="Comic Sans MS"/>
              </a:rPr>
              <a:t>from</a:t>
            </a:r>
            <a:r>
              <a:rPr sz="1600" dirty="0">
                <a:latin typeface="Comic Sans MS"/>
                <a:cs typeface="Comic Sans MS"/>
              </a:rPr>
              <a:t> </a:t>
            </a:r>
            <a:r>
              <a:rPr sz="1600" spc="-5" dirty="0">
                <a:latin typeface="Comic Sans MS"/>
                <a:cs typeface="Comic Sans MS"/>
              </a:rPr>
              <a:t>addresses</a:t>
            </a:r>
            <a:r>
              <a:rPr sz="1600" dirty="0">
                <a:latin typeface="Comic Sans MS"/>
                <a:cs typeface="Comic Sans MS"/>
              </a:rPr>
              <a:t> </a:t>
            </a:r>
            <a:r>
              <a:rPr sz="1600" spc="-10" dirty="0">
                <a:latin typeface="Comic Sans MS"/>
                <a:cs typeface="Comic Sans MS"/>
              </a:rPr>
              <a:t>in </a:t>
            </a:r>
            <a:r>
              <a:rPr sz="1600" spc="-5" dirty="0">
                <a:latin typeface="Comic Sans MS"/>
                <a:cs typeface="Comic Sans MS"/>
              </a:rPr>
              <a:t> main</a:t>
            </a:r>
            <a:r>
              <a:rPr sz="1600" spc="5" dirty="0">
                <a:latin typeface="Comic Sans MS"/>
                <a:cs typeface="Comic Sans MS"/>
              </a:rPr>
              <a:t> </a:t>
            </a:r>
            <a:r>
              <a:rPr sz="1600" spc="-5" dirty="0">
                <a:latin typeface="Comic Sans MS"/>
                <a:cs typeface="Comic Sans MS"/>
              </a:rPr>
              <a:t>memory</a:t>
            </a:r>
            <a:endParaRPr sz="1600">
              <a:latin typeface="Comic Sans MS"/>
              <a:cs typeface="Comic Sans MS"/>
            </a:endParaRPr>
          </a:p>
        </p:txBody>
      </p:sp>
      <p:sp>
        <p:nvSpPr>
          <p:cNvPr id="4" name="object 4"/>
          <p:cNvSpPr txBox="1"/>
          <p:nvPr/>
        </p:nvSpPr>
        <p:spPr>
          <a:xfrm>
            <a:off x="5489828" y="1471929"/>
            <a:ext cx="1986914" cy="100076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Comic Sans MS"/>
                <a:cs typeface="Comic Sans MS"/>
              </a:rPr>
              <a:t>2.</a:t>
            </a:r>
            <a:r>
              <a:rPr sz="1600" spc="-25" dirty="0">
                <a:latin typeface="Comic Sans MS"/>
                <a:cs typeface="Comic Sans MS"/>
              </a:rPr>
              <a:t> </a:t>
            </a:r>
            <a:r>
              <a:rPr sz="1600" spc="-10" dirty="0">
                <a:latin typeface="Comic Sans MS"/>
                <a:cs typeface="Comic Sans MS"/>
              </a:rPr>
              <a:t>CPU</a:t>
            </a:r>
            <a:r>
              <a:rPr sz="1600" spc="-5" dirty="0">
                <a:latin typeface="Comic Sans MS"/>
                <a:cs typeface="Comic Sans MS"/>
              </a:rPr>
              <a:t> checks</a:t>
            </a:r>
            <a:r>
              <a:rPr sz="1600" spc="-20" dirty="0">
                <a:latin typeface="Comic Sans MS"/>
                <a:cs typeface="Comic Sans MS"/>
              </a:rPr>
              <a:t> </a:t>
            </a:r>
            <a:r>
              <a:rPr sz="1600" spc="-5" dirty="0">
                <a:latin typeface="Comic Sans MS"/>
                <a:cs typeface="Comic Sans MS"/>
              </a:rPr>
              <a:t>to</a:t>
            </a:r>
            <a:r>
              <a:rPr sz="1600" spc="-25" dirty="0">
                <a:latin typeface="Comic Sans MS"/>
                <a:cs typeface="Comic Sans MS"/>
              </a:rPr>
              <a:t> </a:t>
            </a:r>
            <a:r>
              <a:rPr sz="1600" spc="-5" dirty="0">
                <a:latin typeface="Comic Sans MS"/>
                <a:cs typeface="Comic Sans MS"/>
              </a:rPr>
              <a:t>see </a:t>
            </a:r>
            <a:r>
              <a:rPr sz="1600" spc="-465" dirty="0">
                <a:latin typeface="Comic Sans MS"/>
                <a:cs typeface="Comic Sans MS"/>
              </a:rPr>
              <a:t> </a:t>
            </a:r>
            <a:r>
              <a:rPr sz="1600" spc="-10" dirty="0">
                <a:latin typeface="Comic Sans MS"/>
                <a:cs typeface="Comic Sans MS"/>
              </a:rPr>
              <a:t>whether </a:t>
            </a:r>
            <a:r>
              <a:rPr sz="1600" spc="-5" dirty="0">
                <a:latin typeface="Comic Sans MS"/>
                <a:cs typeface="Comic Sans MS"/>
              </a:rPr>
              <a:t>the next </a:t>
            </a:r>
            <a:r>
              <a:rPr sz="1600" dirty="0">
                <a:latin typeface="Comic Sans MS"/>
                <a:cs typeface="Comic Sans MS"/>
              </a:rPr>
              <a:t> </a:t>
            </a:r>
            <a:r>
              <a:rPr sz="1600" spc="-10" dirty="0">
                <a:latin typeface="Comic Sans MS"/>
                <a:cs typeface="Comic Sans MS"/>
              </a:rPr>
              <a:t>instruction</a:t>
            </a:r>
            <a:r>
              <a:rPr sz="1600" spc="10" dirty="0">
                <a:latin typeface="Comic Sans MS"/>
                <a:cs typeface="Comic Sans MS"/>
              </a:rPr>
              <a:t> </a:t>
            </a:r>
            <a:r>
              <a:rPr sz="1600" spc="-10" dirty="0">
                <a:latin typeface="Comic Sans MS"/>
                <a:cs typeface="Comic Sans MS"/>
              </a:rPr>
              <a:t>it </a:t>
            </a:r>
            <a:r>
              <a:rPr sz="1600" spc="-5" dirty="0">
                <a:latin typeface="Comic Sans MS"/>
                <a:cs typeface="Comic Sans MS"/>
              </a:rPr>
              <a:t> </a:t>
            </a:r>
            <a:r>
              <a:rPr sz="1600" spc="-10" dirty="0">
                <a:latin typeface="Comic Sans MS"/>
                <a:cs typeface="Comic Sans MS"/>
              </a:rPr>
              <a:t>requires</a:t>
            </a:r>
            <a:r>
              <a:rPr sz="1600" spc="5" dirty="0">
                <a:latin typeface="Comic Sans MS"/>
                <a:cs typeface="Comic Sans MS"/>
              </a:rPr>
              <a:t> </a:t>
            </a:r>
            <a:r>
              <a:rPr sz="1600" spc="-5" dirty="0">
                <a:latin typeface="Comic Sans MS"/>
                <a:cs typeface="Comic Sans MS"/>
              </a:rPr>
              <a:t>is</a:t>
            </a:r>
            <a:r>
              <a:rPr sz="1600" spc="-15" dirty="0">
                <a:latin typeface="Comic Sans MS"/>
                <a:cs typeface="Comic Sans MS"/>
              </a:rPr>
              <a:t> </a:t>
            </a:r>
            <a:r>
              <a:rPr sz="1600" spc="-5" dirty="0">
                <a:latin typeface="Comic Sans MS"/>
                <a:cs typeface="Comic Sans MS"/>
              </a:rPr>
              <a:t>in</a:t>
            </a:r>
            <a:r>
              <a:rPr sz="1600" spc="-10" dirty="0">
                <a:latin typeface="Comic Sans MS"/>
                <a:cs typeface="Comic Sans MS"/>
              </a:rPr>
              <a:t> </a:t>
            </a:r>
            <a:r>
              <a:rPr sz="1600" spc="-5" dirty="0">
                <a:latin typeface="Comic Sans MS"/>
                <a:cs typeface="Comic Sans MS"/>
              </a:rPr>
              <a:t>cache</a:t>
            </a:r>
            <a:endParaRPr sz="1600">
              <a:latin typeface="Comic Sans MS"/>
              <a:cs typeface="Comic Sans MS"/>
            </a:endParaRPr>
          </a:p>
        </p:txBody>
      </p:sp>
      <p:sp>
        <p:nvSpPr>
          <p:cNvPr id="5" name="object 5"/>
          <p:cNvSpPr txBox="1"/>
          <p:nvPr/>
        </p:nvSpPr>
        <p:spPr>
          <a:xfrm>
            <a:off x="5489828" y="4339844"/>
            <a:ext cx="2052320" cy="1244600"/>
          </a:xfrm>
          <a:prstGeom prst="rect">
            <a:avLst/>
          </a:prstGeom>
        </p:spPr>
        <p:txBody>
          <a:bodyPr vert="horz" wrap="square" lIns="0" tIns="12065" rIns="0" bIns="0" rtlCol="0">
            <a:spAutoFit/>
          </a:bodyPr>
          <a:lstStyle/>
          <a:p>
            <a:pPr marL="12700" marR="5080" algn="just">
              <a:lnSpc>
                <a:spcPct val="100000"/>
              </a:lnSpc>
              <a:spcBef>
                <a:spcPts val="95"/>
              </a:spcBef>
            </a:pPr>
            <a:r>
              <a:rPr sz="1600" spc="-5" dirty="0">
                <a:latin typeface="Comic Sans MS"/>
                <a:cs typeface="Comic Sans MS"/>
              </a:rPr>
              <a:t>3.</a:t>
            </a:r>
            <a:r>
              <a:rPr sz="1600" dirty="0">
                <a:latin typeface="Comic Sans MS"/>
                <a:cs typeface="Comic Sans MS"/>
              </a:rPr>
              <a:t> </a:t>
            </a:r>
            <a:r>
              <a:rPr sz="1600" spc="-5" dirty="0">
                <a:latin typeface="Comic Sans MS"/>
                <a:cs typeface="Comic Sans MS"/>
              </a:rPr>
              <a:t>If</a:t>
            </a:r>
            <a:r>
              <a:rPr sz="1600" dirty="0">
                <a:latin typeface="Comic Sans MS"/>
                <a:cs typeface="Comic Sans MS"/>
              </a:rPr>
              <a:t> </a:t>
            </a:r>
            <a:r>
              <a:rPr sz="1600" spc="-5" dirty="0">
                <a:latin typeface="Comic Sans MS"/>
                <a:cs typeface="Comic Sans MS"/>
              </a:rPr>
              <a:t>present</a:t>
            </a:r>
            <a:r>
              <a:rPr sz="1600" dirty="0">
                <a:latin typeface="Comic Sans MS"/>
                <a:cs typeface="Comic Sans MS"/>
              </a:rPr>
              <a:t> </a:t>
            </a:r>
            <a:r>
              <a:rPr sz="1600" spc="-5" dirty="0">
                <a:latin typeface="Comic Sans MS"/>
                <a:cs typeface="Comic Sans MS"/>
              </a:rPr>
              <a:t>then </a:t>
            </a:r>
            <a:r>
              <a:rPr sz="1600" dirty="0">
                <a:latin typeface="Comic Sans MS"/>
                <a:cs typeface="Comic Sans MS"/>
              </a:rPr>
              <a:t> </a:t>
            </a:r>
            <a:r>
              <a:rPr sz="1600" spc="-5" dirty="0">
                <a:latin typeface="Comic Sans MS"/>
                <a:cs typeface="Comic Sans MS"/>
              </a:rPr>
              <a:t>the</a:t>
            </a:r>
            <a:r>
              <a:rPr sz="1600" dirty="0">
                <a:latin typeface="Comic Sans MS"/>
                <a:cs typeface="Comic Sans MS"/>
              </a:rPr>
              <a:t> </a:t>
            </a:r>
            <a:r>
              <a:rPr sz="1600" spc="-5" dirty="0">
                <a:latin typeface="Comic Sans MS"/>
                <a:cs typeface="Comic Sans MS"/>
              </a:rPr>
              <a:t>instruction</a:t>
            </a:r>
            <a:r>
              <a:rPr sz="1600" dirty="0">
                <a:latin typeface="Comic Sans MS"/>
                <a:cs typeface="Comic Sans MS"/>
              </a:rPr>
              <a:t> </a:t>
            </a:r>
            <a:r>
              <a:rPr sz="1600" spc="-10" dirty="0">
                <a:latin typeface="Comic Sans MS"/>
                <a:cs typeface="Comic Sans MS"/>
              </a:rPr>
              <a:t>is </a:t>
            </a:r>
            <a:r>
              <a:rPr sz="1600" spc="-465" dirty="0">
                <a:latin typeface="Comic Sans MS"/>
                <a:cs typeface="Comic Sans MS"/>
              </a:rPr>
              <a:t> </a:t>
            </a:r>
            <a:r>
              <a:rPr sz="1600" spc="-5" dirty="0">
                <a:latin typeface="Comic Sans MS"/>
                <a:cs typeface="Comic Sans MS"/>
              </a:rPr>
              <a:t>fetched</a:t>
            </a:r>
            <a:r>
              <a:rPr sz="1600" dirty="0">
                <a:latin typeface="Comic Sans MS"/>
                <a:cs typeface="Comic Sans MS"/>
              </a:rPr>
              <a:t> </a:t>
            </a:r>
            <a:r>
              <a:rPr sz="1600" spc="-5" dirty="0">
                <a:latin typeface="Comic Sans MS"/>
                <a:cs typeface="Comic Sans MS"/>
              </a:rPr>
              <a:t>from</a:t>
            </a:r>
            <a:r>
              <a:rPr sz="1600" dirty="0">
                <a:latin typeface="Comic Sans MS"/>
                <a:cs typeface="Comic Sans MS"/>
              </a:rPr>
              <a:t> </a:t>
            </a:r>
            <a:r>
              <a:rPr sz="1600" spc="-5" dirty="0">
                <a:latin typeface="Comic Sans MS"/>
                <a:cs typeface="Comic Sans MS"/>
              </a:rPr>
              <a:t>the </a:t>
            </a:r>
            <a:r>
              <a:rPr sz="1600" dirty="0">
                <a:latin typeface="Comic Sans MS"/>
                <a:cs typeface="Comic Sans MS"/>
              </a:rPr>
              <a:t> </a:t>
            </a:r>
            <a:r>
              <a:rPr sz="1600" spc="-5" dirty="0">
                <a:latin typeface="Comic Sans MS"/>
                <a:cs typeface="Comic Sans MS"/>
              </a:rPr>
              <a:t>cache</a:t>
            </a:r>
            <a:r>
              <a:rPr sz="1600" spc="440" dirty="0">
                <a:latin typeface="Comic Sans MS"/>
                <a:cs typeface="Comic Sans MS"/>
              </a:rPr>
              <a:t> </a:t>
            </a:r>
            <a:r>
              <a:rPr sz="1600" spc="-5" dirty="0">
                <a:latin typeface="Comic Sans MS"/>
                <a:cs typeface="Comic Sans MS"/>
              </a:rPr>
              <a:t>–</a:t>
            </a:r>
            <a:r>
              <a:rPr sz="1600" spc="445" dirty="0">
                <a:latin typeface="Comic Sans MS"/>
                <a:cs typeface="Comic Sans MS"/>
              </a:rPr>
              <a:t> </a:t>
            </a:r>
            <a:r>
              <a:rPr sz="1600" spc="-5" dirty="0">
                <a:latin typeface="Comic Sans MS"/>
                <a:cs typeface="Comic Sans MS"/>
              </a:rPr>
              <a:t>a</a:t>
            </a:r>
            <a:r>
              <a:rPr sz="1600" spc="434" dirty="0">
                <a:latin typeface="Comic Sans MS"/>
                <a:cs typeface="Comic Sans MS"/>
              </a:rPr>
              <a:t> </a:t>
            </a:r>
            <a:r>
              <a:rPr sz="1600" spc="-5" dirty="0">
                <a:latin typeface="Comic Sans MS"/>
                <a:cs typeface="Comic Sans MS"/>
              </a:rPr>
              <a:t>very</a:t>
            </a:r>
            <a:r>
              <a:rPr sz="1600" spc="455" dirty="0">
                <a:latin typeface="Comic Sans MS"/>
                <a:cs typeface="Comic Sans MS"/>
              </a:rPr>
              <a:t> </a:t>
            </a:r>
            <a:r>
              <a:rPr sz="1600" spc="-5" dirty="0">
                <a:latin typeface="Comic Sans MS"/>
                <a:cs typeface="Comic Sans MS"/>
              </a:rPr>
              <a:t>fast </a:t>
            </a:r>
            <a:r>
              <a:rPr sz="1600" spc="-465" dirty="0">
                <a:latin typeface="Comic Sans MS"/>
                <a:cs typeface="Comic Sans MS"/>
              </a:rPr>
              <a:t> </a:t>
            </a:r>
            <a:r>
              <a:rPr sz="1600" spc="-5" dirty="0">
                <a:latin typeface="Comic Sans MS"/>
                <a:cs typeface="Comic Sans MS"/>
              </a:rPr>
              <a:t>operation</a:t>
            </a:r>
            <a:endParaRPr sz="1600">
              <a:latin typeface="Comic Sans MS"/>
              <a:cs typeface="Comic Sans MS"/>
            </a:endParaRPr>
          </a:p>
        </p:txBody>
      </p:sp>
      <p:sp>
        <p:nvSpPr>
          <p:cNvPr id="6" name="object 6"/>
          <p:cNvSpPr txBox="1"/>
          <p:nvPr/>
        </p:nvSpPr>
        <p:spPr>
          <a:xfrm>
            <a:off x="1679194" y="4444746"/>
            <a:ext cx="2052320" cy="1243965"/>
          </a:xfrm>
          <a:prstGeom prst="rect">
            <a:avLst/>
          </a:prstGeom>
        </p:spPr>
        <p:txBody>
          <a:bodyPr vert="horz" wrap="square" lIns="0" tIns="12065" rIns="0" bIns="0" rtlCol="0">
            <a:spAutoFit/>
          </a:bodyPr>
          <a:lstStyle/>
          <a:p>
            <a:pPr marL="12700" marR="5080" algn="just">
              <a:lnSpc>
                <a:spcPct val="100000"/>
              </a:lnSpc>
              <a:spcBef>
                <a:spcPts val="95"/>
              </a:spcBef>
            </a:pPr>
            <a:r>
              <a:rPr sz="1600" spc="-5" dirty="0">
                <a:latin typeface="Comic Sans MS"/>
                <a:cs typeface="Comic Sans MS"/>
              </a:rPr>
              <a:t>4.</a:t>
            </a:r>
            <a:r>
              <a:rPr sz="1600" dirty="0">
                <a:latin typeface="Comic Sans MS"/>
                <a:cs typeface="Comic Sans MS"/>
              </a:rPr>
              <a:t> </a:t>
            </a:r>
            <a:r>
              <a:rPr sz="1600" spc="-5" dirty="0">
                <a:latin typeface="Comic Sans MS"/>
                <a:cs typeface="Comic Sans MS"/>
              </a:rPr>
              <a:t>If</a:t>
            </a:r>
            <a:r>
              <a:rPr sz="1600" dirty="0">
                <a:latin typeface="Comic Sans MS"/>
                <a:cs typeface="Comic Sans MS"/>
              </a:rPr>
              <a:t> </a:t>
            </a:r>
            <a:r>
              <a:rPr sz="1600" spc="-5" dirty="0">
                <a:latin typeface="Comic Sans MS"/>
                <a:cs typeface="Comic Sans MS"/>
              </a:rPr>
              <a:t>not,</a:t>
            </a:r>
            <a:r>
              <a:rPr sz="1600" dirty="0">
                <a:latin typeface="Comic Sans MS"/>
                <a:cs typeface="Comic Sans MS"/>
              </a:rPr>
              <a:t> </a:t>
            </a:r>
            <a:r>
              <a:rPr sz="1600" spc="-5" dirty="0">
                <a:latin typeface="Comic Sans MS"/>
                <a:cs typeface="Comic Sans MS"/>
              </a:rPr>
              <a:t>the</a:t>
            </a:r>
            <a:r>
              <a:rPr sz="1600" spc="465" dirty="0">
                <a:latin typeface="Comic Sans MS"/>
                <a:cs typeface="Comic Sans MS"/>
              </a:rPr>
              <a:t> </a:t>
            </a:r>
            <a:r>
              <a:rPr sz="1600" spc="-10" dirty="0">
                <a:latin typeface="Comic Sans MS"/>
                <a:cs typeface="Comic Sans MS"/>
              </a:rPr>
              <a:t>CPU </a:t>
            </a:r>
            <a:r>
              <a:rPr sz="1600" spc="-5" dirty="0">
                <a:latin typeface="Comic Sans MS"/>
                <a:cs typeface="Comic Sans MS"/>
              </a:rPr>
              <a:t> has</a:t>
            </a:r>
            <a:r>
              <a:rPr sz="1600" dirty="0">
                <a:latin typeface="Comic Sans MS"/>
                <a:cs typeface="Comic Sans MS"/>
              </a:rPr>
              <a:t> </a:t>
            </a:r>
            <a:r>
              <a:rPr sz="1600" spc="-5" dirty="0">
                <a:latin typeface="Comic Sans MS"/>
                <a:cs typeface="Comic Sans MS"/>
              </a:rPr>
              <a:t>to</a:t>
            </a:r>
            <a:r>
              <a:rPr sz="1600" dirty="0">
                <a:latin typeface="Comic Sans MS"/>
                <a:cs typeface="Comic Sans MS"/>
              </a:rPr>
              <a:t> </a:t>
            </a:r>
            <a:r>
              <a:rPr sz="1600" spc="-10" dirty="0">
                <a:latin typeface="Comic Sans MS"/>
                <a:cs typeface="Comic Sans MS"/>
              </a:rPr>
              <a:t>fetch</a:t>
            </a:r>
            <a:r>
              <a:rPr sz="1600" spc="-5" dirty="0">
                <a:latin typeface="Comic Sans MS"/>
                <a:cs typeface="Comic Sans MS"/>
              </a:rPr>
              <a:t> next </a:t>
            </a:r>
            <a:r>
              <a:rPr sz="1600" spc="-470" dirty="0">
                <a:latin typeface="Comic Sans MS"/>
                <a:cs typeface="Comic Sans MS"/>
              </a:rPr>
              <a:t> </a:t>
            </a:r>
            <a:r>
              <a:rPr sz="1600" spc="-10" dirty="0">
                <a:latin typeface="Comic Sans MS"/>
                <a:cs typeface="Comic Sans MS"/>
              </a:rPr>
              <a:t>instruction</a:t>
            </a:r>
            <a:r>
              <a:rPr sz="1600" spc="930" dirty="0">
                <a:latin typeface="Comic Sans MS"/>
                <a:cs typeface="Comic Sans MS"/>
              </a:rPr>
              <a:t> </a:t>
            </a:r>
            <a:r>
              <a:rPr sz="1600" spc="-10" dirty="0">
                <a:latin typeface="Comic Sans MS"/>
                <a:cs typeface="Comic Sans MS"/>
              </a:rPr>
              <a:t>from </a:t>
            </a:r>
            <a:r>
              <a:rPr sz="1600" spc="-5" dirty="0">
                <a:latin typeface="Comic Sans MS"/>
                <a:cs typeface="Comic Sans MS"/>
              </a:rPr>
              <a:t> main</a:t>
            </a:r>
            <a:r>
              <a:rPr sz="1600" dirty="0">
                <a:latin typeface="Comic Sans MS"/>
                <a:cs typeface="Comic Sans MS"/>
              </a:rPr>
              <a:t> </a:t>
            </a:r>
            <a:r>
              <a:rPr sz="1600" spc="-5" dirty="0">
                <a:latin typeface="Comic Sans MS"/>
                <a:cs typeface="Comic Sans MS"/>
              </a:rPr>
              <a:t>memory</a:t>
            </a:r>
            <a:r>
              <a:rPr sz="1600" dirty="0">
                <a:latin typeface="Comic Sans MS"/>
                <a:cs typeface="Comic Sans MS"/>
              </a:rPr>
              <a:t> </a:t>
            </a:r>
            <a:r>
              <a:rPr sz="1600" spc="-5" dirty="0">
                <a:latin typeface="Comic Sans MS"/>
                <a:cs typeface="Comic Sans MS"/>
              </a:rPr>
              <a:t>-</a:t>
            </a:r>
            <a:r>
              <a:rPr sz="1600" spc="470" dirty="0">
                <a:latin typeface="Comic Sans MS"/>
                <a:cs typeface="Comic Sans MS"/>
              </a:rPr>
              <a:t> </a:t>
            </a:r>
            <a:r>
              <a:rPr sz="1600" spc="-5" dirty="0">
                <a:latin typeface="Comic Sans MS"/>
                <a:cs typeface="Comic Sans MS"/>
              </a:rPr>
              <a:t>a </a:t>
            </a:r>
            <a:r>
              <a:rPr sz="1600" dirty="0">
                <a:latin typeface="Comic Sans MS"/>
                <a:cs typeface="Comic Sans MS"/>
              </a:rPr>
              <a:t> </a:t>
            </a:r>
            <a:r>
              <a:rPr sz="1600" spc="-5" dirty="0">
                <a:latin typeface="Comic Sans MS"/>
                <a:cs typeface="Comic Sans MS"/>
              </a:rPr>
              <a:t>much</a:t>
            </a:r>
            <a:r>
              <a:rPr sz="1600" spc="-10" dirty="0">
                <a:latin typeface="Comic Sans MS"/>
                <a:cs typeface="Comic Sans MS"/>
              </a:rPr>
              <a:t> </a:t>
            </a:r>
            <a:r>
              <a:rPr sz="1600" spc="-5" dirty="0">
                <a:latin typeface="Comic Sans MS"/>
                <a:cs typeface="Comic Sans MS"/>
              </a:rPr>
              <a:t>slower process</a:t>
            </a:r>
            <a:endParaRPr sz="1600">
              <a:latin typeface="Comic Sans MS"/>
              <a:cs typeface="Comic Sans MS"/>
            </a:endParaRPr>
          </a:p>
        </p:txBody>
      </p:sp>
      <p:sp>
        <p:nvSpPr>
          <p:cNvPr id="7" name="object 7"/>
          <p:cNvSpPr txBox="1"/>
          <p:nvPr/>
        </p:nvSpPr>
        <p:spPr>
          <a:xfrm>
            <a:off x="228600" y="1371600"/>
            <a:ext cx="1143000" cy="4441825"/>
          </a:xfrm>
          <a:prstGeom prst="rect">
            <a:avLst/>
          </a:prstGeom>
          <a:ln w="9525">
            <a:solidFill>
              <a:srgbClr val="000000"/>
            </a:solidFill>
          </a:ln>
        </p:spPr>
        <p:txBody>
          <a:bodyPr vert="horz" wrap="square" lIns="0" tIns="0" rIns="0" bIns="0" rtlCol="0">
            <a:spAutoFit/>
          </a:bodyPr>
          <a:lstStyle/>
          <a:p>
            <a:pPr>
              <a:lnSpc>
                <a:spcPct val="100000"/>
              </a:lnSpc>
            </a:pPr>
            <a:endParaRPr sz="2800">
              <a:latin typeface="Times New Roman"/>
              <a:cs typeface="Times New Roman"/>
            </a:endParaRPr>
          </a:p>
          <a:p>
            <a:pPr>
              <a:lnSpc>
                <a:spcPct val="100000"/>
              </a:lnSpc>
            </a:pPr>
            <a:endParaRPr sz="2800">
              <a:latin typeface="Times New Roman"/>
              <a:cs typeface="Times New Roman"/>
            </a:endParaRPr>
          </a:p>
          <a:p>
            <a:pPr>
              <a:lnSpc>
                <a:spcPct val="100000"/>
              </a:lnSpc>
            </a:pPr>
            <a:endParaRPr sz="2800">
              <a:latin typeface="Times New Roman"/>
              <a:cs typeface="Times New Roman"/>
            </a:endParaRPr>
          </a:p>
          <a:p>
            <a:pPr marL="95885" marR="90170" indent="194945">
              <a:lnSpc>
                <a:spcPct val="150000"/>
              </a:lnSpc>
              <a:spcBef>
                <a:spcPts val="2120"/>
              </a:spcBef>
            </a:pPr>
            <a:r>
              <a:rPr sz="2000" spc="-5" dirty="0">
                <a:latin typeface="Comic Sans MS"/>
                <a:cs typeface="Comic Sans MS"/>
              </a:rPr>
              <a:t>Main </a:t>
            </a:r>
            <a:r>
              <a:rPr sz="2000" dirty="0">
                <a:latin typeface="Comic Sans MS"/>
                <a:cs typeface="Comic Sans MS"/>
              </a:rPr>
              <a:t> M</a:t>
            </a:r>
            <a:r>
              <a:rPr sz="2000" spc="-15" dirty="0">
                <a:latin typeface="Comic Sans MS"/>
                <a:cs typeface="Comic Sans MS"/>
              </a:rPr>
              <a:t>e</a:t>
            </a:r>
            <a:r>
              <a:rPr sz="2000" dirty="0">
                <a:latin typeface="Comic Sans MS"/>
                <a:cs typeface="Comic Sans MS"/>
              </a:rPr>
              <a:t>mory  </a:t>
            </a:r>
            <a:r>
              <a:rPr sz="2000" spc="-5" dirty="0">
                <a:latin typeface="Comic Sans MS"/>
                <a:cs typeface="Comic Sans MS"/>
              </a:rPr>
              <a:t>(DRAM)</a:t>
            </a:r>
            <a:endParaRPr sz="2000">
              <a:latin typeface="Comic Sans MS"/>
              <a:cs typeface="Comic Sans MS"/>
            </a:endParaRPr>
          </a:p>
        </p:txBody>
      </p:sp>
      <p:sp>
        <p:nvSpPr>
          <p:cNvPr id="8" name="object 8"/>
          <p:cNvSpPr txBox="1"/>
          <p:nvPr/>
        </p:nvSpPr>
        <p:spPr>
          <a:xfrm>
            <a:off x="7772400" y="1905000"/>
            <a:ext cx="990600" cy="3032125"/>
          </a:xfrm>
          <a:prstGeom prst="rect">
            <a:avLst/>
          </a:prstGeom>
          <a:ln w="9525">
            <a:solidFill>
              <a:srgbClr val="000000"/>
            </a:solidFill>
          </a:ln>
        </p:spPr>
        <p:txBody>
          <a:bodyPr vert="horz" wrap="square" lIns="0" tIns="0" rIns="0" bIns="0" rtlCol="0">
            <a:spAutoFit/>
          </a:bodyPr>
          <a:lstStyle/>
          <a:p>
            <a:pPr>
              <a:lnSpc>
                <a:spcPct val="100000"/>
              </a:lnSpc>
            </a:pPr>
            <a:endParaRPr sz="2800">
              <a:latin typeface="Times New Roman"/>
              <a:cs typeface="Times New Roman"/>
            </a:endParaRPr>
          </a:p>
          <a:p>
            <a:pPr>
              <a:lnSpc>
                <a:spcPct val="100000"/>
              </a:lnSpc>
            </a:pPr>
            <a:endParaRPr sz="2800">
              <a:latin typeface="Times New Roman"/>
              <a:cs typeface="Times New Roman"/>
            </a:endParaRPr>
          </a:p>
          <a:p>
            <a:pPr>
              <a:lnSpc>
                <a:spcPct val="100000"/>
              </a:lnSpc>
            </a:pPr>
            <a:endParaRPr sz="2800">
              <a:latin typeface="Times New Roman"/>
              <a:cs typeface="Times New Roman"/>
            </a:endParaRPr>
          </a:p>
          <a:p>
            <a:pPr>
              <a:lnSpc>
                <a:spcPct val="100000"/>
              </a:lnSpc>
              <a:spcBef>
                <a:spcPts val="45"/>
              </a:spcBef>
            </a:pPr>
            <a:endParaRPr sz="2850">
              <a:latin typeface="Times New Roman"/>
              <a:cs typeface="Times New Roman"/>
            </a:endParaRPr>
          </a:p>
          <a:p>
            <a:pPr marL="258445">
              <a:lnSpc>
                <a:spcPct val="100000"/>
              </a:lnSpc>
            </a:pPr>
            <a:r>
              <a:rPr sz="2000" dirty="0">
                <a:latin typeface="Comic Sans MS"/>
                <a:cs typeface="Comic Sans MS"/>
              </a:rPr>
              <a:t>CPU</a:t>
            </a:r>
            <a:endParaRPr sz="2000">
              <a:latin typeface="Comic Sans MS"/>
              <a:cs typeface="Comic Sans MS"/>
            </a:endParaRPr>
          </a:p>
        </p:txBody>
      </p:sp>
      <p:sp>
        <p:nvSpPr>
          <p:cNvPr id="9" name="object 9"/>
          <p:cNvSpPr txBox="1"/>
          <p:nvPr/>
        </p:nvSpPr>
        <p:spPr>
          <a:xfrm>
            <a:off x="4038600" y="2243201"/>
            <a:ext cx="1219200" cy="2295525"/>
          </a:xfrm>
          <a:prstGeom prst="rect">
            <a:avLst/>
          </a:prstGeom>
          <a:ln w="9525">
            <a:solidFill>
              <a:srgbClr val="000000"/>
            </a:solidFill>
          </a:ln>
        </p:spPr>
        <p:txBody>
          <a:bodyPr vert="horz" wrap="square" lIns="0" tIns="4445" rIns="0" bIns="0" rtlCol="0">
            <a:spAutoFit/>
          </a:bodyPr>
          <a:lstStyle/>
          <a:p>
            <a:pPr>
              <a:lnSpc>
                <a:spcPct val="100000"/>
              </a:lnSpc>
              <a:spcBef>
                <a:spcPts val="35"/>
              </a:spcBef>
            </a:pPr>
            <a:endParaRPr sz="2700">
              <a:latin typeface="Times New Roman"/>
              <a:cs typeface="Times New Roman"/>
            </a:endParaRPr>
          </a:p>
          <a:p>
            <a:pPr marL="134620" marR="127000" indent="124460">
              <a:lnSpc>
                <a:spcPct val="150000"/>
              </a:lnSpc>
            </a:pPr>
            <a:r>
              <a:rPr sz="2000" dirty="0">
                <a:latin typeface="Comic Sans MS"/>
                <a:cs typeface="Comic Sans MS"/>
              </a:rPr>
              <a:t>Cache </a:t>
            </a:r>
            <a:r>
              <a:rPr sz="2000" spc="5" dirty="0">
                <a:latin typeface="Comic Sans MS"/>
                <a:cs typeface="Comic Sans MS"/>
              </a:rPr>
              <a:t> </a:t>
            </a:r>
            <a:r>
              <a:rPr sz="2000" dirty="0">
                <a:latin typeface="Comic Sans MS"/>
                <a:cs typeface="Comic Sans MS"/>
              </a:rPr>
              <a:t>M</a:t>
            </a:r>
            <a:r>
              <a:rPr sz="2000" spc="-15" dirty="0">
                <a:latin typeface="Comic Sans MS"/>
                <a:cs typeface="Comic Sans MS"/>
              </a:rPr>
              <a:t>e</a:t>
            </a:r>
            <a:r>
              <a:rPr sz="2000" dirty="0">
                <a:latin typeface="Comic Sans MS"/>
                <a:cs typeface="Comic Sans MS"/>
              </a:rPr>
              <a:t>mory  </a:t>
            </a:r>
            <a:r>
              <a:rPr sz="2000" spc="-5" dirty="0">
                <a:latin typeface="Comic Sans MS"/>
                <a:cs typeface="Comic Sans MS"/>
              </a:rPr>
              <a:t>(SRAM)</a:t>
            </a:r>
            <a:endParaRPr sz="2000">
              <a:latin typeface="Comic Sans MS"/>
              <a:cs typeface="Comic Sans MS"/>
            </a:endParaRPr>
          </a:p>
        </p:txBody>
      </p:sp>
      <p:grpSp>
        <p:nvGrpSpPr>
          <p:cNvPr id="10" name="object 10"/>
          <p:cNvGrpSpPr/>
          <p:nvPr/>
        </p:nvGrpSpPr>
        <p:grpSpPr>
          <a:xfrm>
            <a:off x="1747837" y="2738437"/>
            <a:ext cx="2066925" cy="1000125"/>
            <a:chOff x="1747837" y="2738437"/>
            <a:chExt cx="2066925" cy="1000125"/>
          </a:xfrm>
        </p:grpSpPr>
        <p:sp>
          <p:nvSpPr>
            <p:cNvPr id="11" name="object 11"/>
            <p:cNvSpPr/>
            <p:nvPr/>
          </p:nvSpPr>
          <p:spPr>
            <a:xfrm>
              <a:off x="1752600" y="2743200"/>
              <a:ext cx="2057400" cy="990600"/>
            </a:xfrm>
            <a:custGeom>
              <a:avLst/>
              <a:gdLst/>
              <a:ahLst/>
              <a:cxnLst/>
              <a:rect l="l" t="t" r="r" b="b"/>
              <a:pathLst>
                <a:path w="2057400" h="990600">
                  <a:moveTo>
                    <a:pt x="1645920" y="0"/>
                  </a:moveTo>
                  <a:lnTo>
                    <a:pt x="1645920" y="247650"/>
                  </a:lnTo>
                  <a:lnTo>
                    <a:pt x="411480" y="247650"/>
                  </a:lnTo>
                  <a:lnTo>
                    <a:pt x="411480" y="0"/>
                  </a:lnTo>
                  <a:lnTo>
                    <a:pt x="0" y="495300"/>
                  </a:lnTo>
                  <a:lnTo>
                    <a:pt x="411480" y="990600"/>
                  </a:lnTo>
                  <a:lnTo>
                    <a:pt x="411480" y="742950"/>
                  </a:lnTo>
                  <a:lnTo>
                    <a:pt x="1645920" y="742950"/>
                  </a:lnTo>
                  <a:lnTo>
                    <a:pt x="1645920" y="990600"/>
                  </a:lnTo>
                  <a:lnTo>
                    <a:pt x="2057400" y="495300"/>
                  </a:lnTo>
                  <a:lnTo>
                    <a:pt x="1645920" y="0"/>
                  </a:lnTo>
                  <a:close/>
                </a:path>
              </a:pathLst>
            </a:custGeom>
            <a:solidFill>
              <a:srgbClr val="FF6600"/>
            </a:solidFill>
          </p:spPr>
          <p:txBody>
            <a:bodyPr wrap="square" lIns="0" tIns="0" rIns="0" bIns="0" rtlCol="0"/>
            <a:lstStyle/>
            <a:p>
              <a:endParaRPr/>
            </a:p>
          </p:txBody>
        </p:sp>
        <p:sp>
          <p:nvSpPr>
            <p:cNvPr id="12" name="object 12"/>
            <p:cNvSpPr/>
            <p:nvPr/>
          </p:nvSpPr>
          <p:spPr>
            <a:xfrm>
              <a:off x="1752600" y="2743200"/>
              <a:ext cx="2057400" cy="990600"/>
            </a:xfrm>
            <a:custGeom>
              <a:avLst/>
              <a:gdLst/>
              <a:ahLst/>
              <a:cxnLst/>
              <a:rect l="l" t="t" r="r" b="b"/>
              <a:pathLst>
                <a:path w="2057400" h="990600">
                  <a:moveTo>
                    <a:pt x="0" y="495300"/>
                  </a:moveTo>
                  <a:lnTo>
                    <a:pt x="411480" y="0"/>
                  </a:lnTo>
                  <a:lnTo>
                    <a:pt x="411480" y="247650"/>
                  </a:lnTo>
                  <a:lnTo>
                    <a:pt x="1645920" y="247650"/>
                  </a:lnTo>
                  <a:lnTo>
                    <a:pt x="1645920" y="0"/>
                  </a:lnTo>
                  <a:lnTo>
                    <a:pt x="2057400" y="495300"/>
                  </a:lnTo>
                  <a:lnTo>
                    <a:pt x="1645920" y="990600"/>
                  </a:lnTo>
                  <a:lnTo>
                    <a:pt x="1645920" y="742950"/>
                  </a:lnTo>
                  <a:lnTo>
                    <a:pt x="411480" y="742950"/>
                  </a:lnTo>
                  <a:lnTo>
                    <a:pt x="411480" y="990600"/>
                  </a:lnTo>
                  <a:lnTo>
                    <a:pt x="0" y="495300"/>
                  </a:lnTo>
                  <a:close/>
                </a:path>
              </a:pathLst>
            </a:custGeom>
            <a:ln w="9525">
              <a:solidFill>
                <a:srgbClr val="000000"/>
              </a:solidFill>
            </a:ln>
          </p:spPr>
          <p:txBody>
            <a:bodyPr wrap="square" lIns="0" tIns="0" rIns="0" bIns="0" rtlCol="0"/>
            <a:lstStyle/>
            <a:p>
              <a:endParaRPr/>
            </a:p>
          </p:txBody>
        </p:sp>
      </p:grpSp>
      <p:grpSp>
        <p:nvGrpSpPr>
          <p:cNvPr id="13" name="object 13"/>
          <p:cNvGrpSpPr/>
          <p:nvPr/>
        </p:nvGrpSpPr>
        <p:grpSpPr>
          <a:xfrm>
            <a:off x="5481637" y="2738437"/>
            <a:ext cx="2066925" cy="923925"/>
            <a:chOff x="5481637" y="2738437"/>
            <a:chExt cx="2066925" cy="923925"/>
          </a:xfrm>
        </p:grpSpPr>
        <p:sp>
          <p:nvSpPr>
            <p:cNvPr id="14" name="object 14"/>
            <p:cNvSpPr/>
            <p:nvPr/>
          </p:nvSpPr>
          <p:spPr>
            <a:xfrm>
              <a:off x="5486400" y="2743200"/>
              <a:ext cx="2057400" cy="914400"/>
            </a:xfrm>
            <a:custGeom>
              <a:avLst/>
              <a:gdLst/>
              <a:ahLst/>
              <a:cxnLst/>
              <a:rect l="l" t="t" r="r" b="b"/>
              <a:pathLst>
                <a:path w="2057400" h="914400">
                  <a:moveTo>
                    <a:pt x="1645920" y="0"/>
                  </a:moveTo>
                  <a:lnTo>
                    <a:pt x="1645920" y="228600"/>
                  </a:lnTo>
                  <a:lnTo>
                    <a:pt x="411479" y="228600"/>
                  </a:lnTo>
                  <a:lnTo>
                    <a:pt x="411479" y="0"/>
                  </a:lnTo>
                  <a:lnTo>
                    <a:pt x="0" y="457200"/>
                  </a:lnTo>
                  <a:lnTo>
                    <a:pt x="411479" y="914400"/>
                  </a:lnTo>
                  <a:lnTo>
                    <a:pt x="411479" y="685800"/>
                  </a:lnTo>
                  <a:lnTo>
                    <a:pt x="1645920" y="685800"/>
                  </a:lnTo>
                  <a:lnTo>
                    <a:pt x="1645920" y="914400"/>
                  </a:lnTo>
                  <a:lnTo>
                    <a:pt x="2057400" y="457200"/>
                  </a:lnTo>
                  <a:lnTo>
                    <a:pt x="1645920" y="0"/>
                  </a:lnTo>
                  <a:close/>
                </a:path>
              </a:pathLst>
            </a:custGeom>
            <a:solidFill>
              <a:srgbClr val="FF6600"/>
            </a:solidFill>
          </p:spPr>
          <p:txBody>
            <a:bodyPr wrap="square" lIns="0" tIns="0" rIns="0" bIns="0" rtlCol="0"/>
            <a:lstStyle/>
            <a:p>
              <a:endParaRPr/>
            </a:p>
          </p:txBody>
        </p:sp>
        <p:sp>
          <p:nvSpPr>
            <p:cNvPr id="15" name="object 15"/>
            <p:cNvSpPr/>
            <p:nvPr/>
          </p:nvSpPr>
          <p:spPr>
            <a:xfrm>
              <a:off x="5486400" y="2743200"/>
              <a:ext cx="2057400" cy="914400"/>
            </a:xfrm>
            <a:custGeom>
              <a:avLst/>
              <a:gdLst/>
              <a:ahLst/>
              <a:cxnLst/>
              <a:rect l="l" t="t" r="r" b="b"/>
              <a:pathLst>
                <a:path w="2057400" h="914400">
                  <a:moveTo>
                    <a:pt x="0" y="457200"/>
                  </a:moveTo>
                  <a:lnTo>
                    <a:pt x="411479" y="0"/>
                  </a:lnTo>
                  <a:lnTo>
                    <a:pt x="411479" y="228600"/>
                  </a:lnTo>
                  <a:lnTo>
                    <a:pt x="1645920" y="228600"/>
                  </a:lnTo>
                  <a:lnTo>
                    <a:pt x="1645920" y="0"/>
                  </a:lnTo>
                  <a:lnTo>
                    <a:pt x="2057400" y="457200"/>
                  </a:lnTo>
                  <a:lnTo>
                    <a:pt x="1645920" y="914400"/>
                  </a:lnTo>
                  <a:lnTo>
                    <a:pt x="1645920" y="685800"/>
                  </a:lnTo>
                  <a:lnTo>
                    <a:pt x="411479" y="685800"/>
                  </a:lnTo>
                  <a:lnTo>
                    <a:pt x="411479" y="914400"/>
                  </a:lnTo>
                  <a:lnTo>
                    <a:pt x="0" y="457200"/>
                  </a:lnTo>
                  <a:close/>
                </a:path>
              </a:pathLst>
            </a:custGeom>
            <a:ln w="9525">
              <a:solidFill>
                <a:srgbClr val="000000"/>
              </a:solidFill>
            </a:ln>
          </p:spPr>
          <p:txBody>
            <a:bodyPr wrap="square" lIns="0" tIns="0" rIns="0" bIns="0" rtlCol="0"/>
            <a:lstStyle/>
            <a:p>
              <a:endParaRPr/>
            </a:p>
          </p:txBody>
        </p:sp>
      </p:grpSp>
      <p:grpSp>
        <p:nvGrpSpPr>
          <p:cNvPr id="16" name="object 16"/>
          <p:cNvGrpSpPr/>
          <p:nvPr/>
        </p:nvGrpSpPr>
        <p:grpSpPr>
          <a:xfrm>
            <a:off x="4262437" y="6243637"/>
            <a:ext cx="1152525" cy="390525"/>
            <a:chOff x="4262437" y="6243637"/>
            <a:chExt cx="1152525" cy="390525"/>
          </a:xfrm>
        </p:grpSpPr>
        <p:sp>
          <p:nvSpPr>
            <p:cNvPr id="17" name="object 17"/>
            <p:cNvSpPr/>
            <p:nvPr/>
          </p:nvSpPr>
          <p:spPr>
            <a:xfrm>
              <a:off x="4267200" y="6248400"/>
              <a:ext cx="1143000" cy="381000"/>
            </a:xfrm>
            <a:custGeom>
              <a:avLst/>
              <a:gdLst/>
              <a:ahLst/>
              <a:cxnLst/>
              <a:rect l="l" t="t" r="r" b="b"/>
              <a:pathLst>
                <a:path w="1143000" h="381000">
                  <a:moveTo>
                    <a:pt x="914400" y="0"/>
                  </a:moveTo>
                  <a:lnTo>
                    <a:pt x="914400" y="95250"/>
                  </a:lnTo>
                  <a:lnTo>
                    <a:pt x="228600" y="95250"/>
                  </a:lnTo>
                  <a:lnTo>
                    <a:pt x="228600" y="0"/>
                  </a:lnTo>
                  <a:lnTo>
                    <a:pt x="0" y="190500"/>
                  </a:lnTo>
                  <a:lnTo>
                    <a:pt x="228600" y="381000"/>
                  </a:lnTo>
                  <a:lnTo>
                    <a:pt x="228600" y="285750"/>
                  </a:lnTo>
                  <a:lnTo>
                    <a:pt x="914400" y="285750"/>
                  </a:lnTo>
                  <a:lnTo>
                    <a:pt x="914400" y="381000"/>
                  </a:lnTo>
                  <a:lnTo>
                    <a:pt x="1143000" y="190500"/>
                  </a:lnTo>
                  <a:lnTo>
                    <a:pt x="914400" y="0"/>
                  </a:lnTo>
                  <a:close/>
                </a:path>
              </a:pathLst>
            </a:custGeom>
            <a:solidFill>
              <a:srgbClr val="FF6600"/>
            </a:solidFill>
          </p:spPr>
          <p:txBody>
            <a:bodyPr wrap="square" lIns="0" tIns="0" rIns="0" bIns="0" rtlCol="0"/>
            <a:lstStyle/>
            <a:p>
              <a:endParaRPr/>
            </a:p>
          </p:txBody>
        </p:sp>
        <p:sp>
          <p:nvSpPr>
            <p:cNvPr id="18" name="object 18"/>
            <p:cNvSpPr/>
            <p:nvPr/>
          </p:nvSpPr>
          <p:spPr>
            <a:xfrm>
              <a:off x="4267200" y="6248400"/>
              <a:ext cx="1143000" cy="381000"/>
            </a:xfrm>
            <a:custGeom>
              <a:avLst/>
              <a:gdLst/>
              <a:ahLst/>
              <a:cxnLst/>
              <a:rect l="l" t="t" r="r" b="b"/>
              <a:pathLst>
                <a:path w="1143000" h="381000">
                  <a:moveTo>
                    <a:pt x="0" y="190500"/>
                  </a:moveTo>
                  <a:lnTo>
                    <a:pt x="228600" y="0"/>
                  </a:lnTo>
                  <a:lnTo>
                    <a:pt x="228600" y="95250"/>
                  </a:lnTo>
                  <a:lnTo>
                    <a:pt x="914400" y="95250"/>
                  </a:lnTo>
                  <a:lnTo>
                    <a:pt x="914400" y="0"/>
                  </a:lnTo>
                  <a:lnTo>
                    <a:pt x="1143000" y="190500"/>
                  </a:lnTo>
                  <a:lnTo>
                    <a:pt x="914400" y="381000"/>
                  </a:lnTo>
                  <a:lnTo>
                    <a:pt x="914400" y="285750"/>
                  </a:lnTo>
                  <a:lnTo>
                    <a:pt x="228600" y="285750"/>
                  </a:lnTo>
                  <a:lnTo>
                    <a:pt x="228600" y="381000"/>
                  </a:lnTo>
                  <a:lnTo>
                    <a:pt x="0" y="190500"/>
                  </a:lnTo>
                  <a:close/>
                </a:path>
              </a:pathLst>
            </a:custGeom>
            <a:ln w="9525">
              <a:solidFill>
                <a:srgbClr val="000000"/>
              </a:solidFill>
            </a:ln>
          </p:spPr>
          <p:txBody>
            <a:bodyPr wrap="square" lIns="0" tIns="0" rIns="0" bIns="0" rtlCol="0"/>
            <a:lstStyle/>
            <a:p>
              <a:endParaRPr/>
            </a:p>
          </p:txBody>
        </p:sp>
      </p:grpSp>
      <p:sp>
        <p:nvSpPr>
          <p:cNvPr id="19" name="object 19"/>
          <p:cNvSpPr txBox="1"/>
          <p:nvPr/>
        </p:nvSpPr>
        <p:spPr>
          <a:xfrm>
            <a:off x="5718809" y="6273800"/>
            <a:ext cx="168592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mic Sans MS"/>
                <a:cs typeface="Comic Sans MS"/>
              </a:rPr>
              <a:t>=</a:t>
            </a:r>
            <a:r>
              <a:rPr sz="1600" spc="-30" dirty="0">
                <a:latin typeface="Comic Sans MS"/>
                <a:cs typeface="Comic Sans MS"/>
              </a:rPr>
              <a:t> </a:t>
            </a:r>
            <a:r>
              <a:rPr sz="1600" spc="-10" dirty="0">
                <a:latin typeface="Comic Sans MS"/>
                <a:cs typeface="Comic Sans MS"/>
              </a:rPr>
              <a:t>Bus</a:t>
            </a:r>
            <a:r>
              <a:rPr sz="1600" spc="-15" dirty="0">
                <a:latin typeface="Comic Sans MS"/>
                <a:cs typeface="Comic Sans MS"/>
              </a:rPr>
              <a:t> </a:t>
            </a:r>
            <a:r>
              <a:rPr sz="1600" spc="-5" dirty="0">
                <a:latin typeface="Comic Sans MS"/>
                <a:cs typeface="Comic Sans MS"/>
              </a:rPr>
              <a:t>connections</a:t>
            </a:r>
            <a:endParaRPr sz="1600">
              <a:latin typeface="Comic Sans MS"/>
              <a:cs typeface="Comic Sans M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484073"/>
            <a:ext cx="8148955" cy="6101080"/>
          </a:xfrm>
          <a:prstGeom prst="rect">
            <a:avLst/>
          </a:prstGeom>
        </p:spPr>
        <p:txBody>
          <a:bodyPr vert="horz" wrap="square" lIns="0" tIns="12065" rIns="0" bIns="0" rtlCol="0">
            <a:spAutoFit/>
          </a:bodyPr>
          <a:lstStyle/>
          <a:p>
            <a:pPr marL="266700">
              <a:lnSpc>
                <a:spcPct val="100000"/>
              </a:lnSpc>
              <a:spcBef>
                <a:spcPts val="95"/>
              </a:spcBef>
            </a:pPr>
            <a:r>
              <a:rPr sz="2800" spc="-10" dirty="0">
                <a:latin typeface="Arial Black"/>
                <a:cs typeface="Arial Black"/>
              </a:rPr>
              <a:t>Cache</a:t>
            </a:r>
            <a:r>
              <a:rPr sz="2800" spc="-15" dirty="0">
                <a:latin typeface="Arial Black"/>
                <a:cs typeface="Arial Black"/>
              </a:rPr>
              <a:t> </a:t>
            </a:r>
            <a:r>
              <a:rPr sz="2800" spc="-10" dirty="0">
                <a:latin typeface="Arial Black"/>
                <a:cs typeface="Arial Black"/>
              </a:rPr>
              <a:t>operation</a:t>
            </a:r>
            <a:r>
              <a:rPr sz="2800" spc="15" dirty="0">
                <a:latin typeface="Arial Black"/>
                <a:cs typeface="Arial Black"/>
              </a:rPr>
              <a:t> </a:t>
            </a:r>
            <a:r>
              <a:rPr sz="2800" spc="-5" dirty="0">
                <a:latin typeface="Arial Black"/>
                <a:cs typeface="Arial Black"/>
              </a:rPr>
              <a:t>– overview</a:t>
            </a:r>
            <a:endParaRPr sz="2800">
              <a:latin typeface="Arial Black"/>
              <a:cs typeface="Arial Black"/>
            </a:endParaRPr>
          </a:p>
          <a:p>
            <a:pPr marL="355600" indent="-342900">
              <a:lnSpc>
                <a:spcPct val="100000"/>
              </a:lnSpc>
              <a:spcBef>
                <a:spcPts val="2475"/>
              </a:spcBef>
              <a:buClr>
                <a:srgbClr val="FF0000"/>
              </a:buClr>
              <a:buChar char="•"/>
              <a:tabLst>
                <a:tab pos="355600" algn="l"/>
              </a:tabLst>
            </a:pPr>
            <a:r>
              <a:rPr sz="2800" spc="-5" dirty="0">
                <a:latin typeface="Verdana"/>
                <a:cs typeface="Verdana"/>
              </a:rPr>
              <a:t>CPU </a:t>
            </a:r>
            <a:r>
              <a:rPr sz="2800" spc="-10" dirty="0">
                <a:latin typeface="Verdana"/>
                <a:cs typeface="Verdana"/>
              </a:rPr>
              <a:t>requests</a:t>
            </a:r>
            <a:r>
              <a:rPr sz="2800" spc="40" dirty="0">
                <a:latin typeface="Verdana"/>
                <a:cs typeface="Verdana"/>
              </a:rPr>
              <a:t> </a:t>
            </a:r>
            <a:r>
              <a:rPr sz="2800" spc="-5" dirty="0">
                <a:latin typeface="Verdana"/>
                <a:cs typeface="Verdana"/>
              </a:rPr>
              <a:t>contents</a:t>
            </a:r>
            <a:r>
              <a:rPr sz="2800" spc="20" dirty="0">
                <a:latin typeface="Verdana"/>
                <a:cs typeface="Verdana"/>
              </a:rPr>
              <a:t> </a:t>
            </a:r>
            <a:r>
              <a:rPr sz="2800" spc="-5" dirty="0">
                <a:latin typeface="Verdana"/>
                <a:cs typeface="Verdana"/>
              </a:rPr>
              <a:t>of memory</a:t>
            </a:r>
            <a:r>
              <a:rPr sz="2800" spc="25" dirty="0">
                <a:latin typeface="Verdana"/>
                <a:cs typeface="Verdana"/>
              </a:rPr>
              <a:t> </a:t>
            </a:r>
            <a:r>
              <a:rPr sz="2800" spc="-10" dirty="0">
                <a:latin typeface="Verdana"/>
                <a:cs typeface="Verdana"/>
              </a:rPr>
              <a:t>location</a:t>
            </a:r>
            <a:endParaRPr sz="2800">
              <a:latin typeface="Verdana"/>
              <a:cs typeface="Verdana"/>
            </a:endParaRPr>
          </a:p>
          <a:p>
            <a:pPr marL="355600" indent="-342900">
              <a:lnSpc>
                <a:spcPct val="100000"/>
              </a:lnSpc>
              <a:spcBef>
                <a:spcPts val="2355"/>
              </a:spcBef>
              <a:buClr>
                <a:srgbClr val="FF0000"/>
              </a:buClr>
              <a:buChar char="•"/>
              <a:tabLst>
                <a:tab pos="355600" algn="l"/>
              </a:tabLst>
            </a:pPr>
            <a:r>
              <a:rPr sz="2800" spc="-10" dirty="0">
                <a:latin typeface="Verdana"/>
                <a:cs typeface="Verdana"/>
              </a:rPr>
              <a:t>Check</a:t>
            </a:r>
            <a:r>
              <a:rPr sz="2800" spc="10" dirty="0">
                <a:latin typeface="Verdana"/>
                <a:cs typeface="Verdana"/>
              </a:rPr>
              <a:t> </a:t>
            </a:r>
            <a:r>
              <a:rPr sz="2800" spc="-5" dirty="0">
                <a:latin typeface="Verdana"/>
                <a:cs typeface="Verdana"/>
              </a:rPr>
              <a:t>cache</a:t>
            </a:r>
            <a:r>
              <a:rPr sz="2800" spc="15" dirty="0">
                <a:latin typeface="Verdana"/>
                <a:cs typeface="Verdana"/>
              </a:rPr>
              <a:t> </a:t>
            </a:r>
            <a:r>
              <a:rPr sz="2800" spc="-5" dirty="0">
                <a:latin typeface="Verdana"/>
                <a:cs typeface="Verdana"/>
              </a:rPr>
              <a:t>for</a:t>
            </a:r>
            <a:r>
              <a:rPr sz="2800" dirty="0">
                <a:latin typeface="Verdana"/>
                <a:cs typeface="Verdana"/>
              </a:rPr>
              <a:t> </a:t>
            </a:r>
            <a:r>
              <a:rPr sz="2800" spc="-10" dirty="0">
                <a:latin typeface="Verdana"/>
                <a:cs typeface="Verdana"/>
              </a:rPr>
              <a:t>this</a:t>
            </a:r>
            <a:r>
              <a:rPr sz="2800" dirty="0">
                <a:latin typeface="Verdana"/>
                <a:cs typeface="Verdana"/>
              </a:rPr>
              <a:t> </a:t>
            </a:r>
            <a:r>
              <a:rPr sz="2800" spc="-10" dirty="0">
                <a:latin typeface="Verdana"/>
                <a:cs typeface="Verdana"/>
              </a:rPr>
              <a:t>data</a:t>
            </a:r>
            <a:endParaRPr sz="2800">
              <a:latin typeface="Verdana"/>
              <a:cs typeface="Verdana"/>
            </a:endParaRPr>
          </a:p>
          <a:p>
            <a:pPr marL="355600" indent="-342900">
              <a:lnSpc>
                <a:spcPct val="100000"/>
              </a:lnSpc>
              <a:spcBef>
                <a:spcPts val="2350"/>
              </a:spcBef>
              <a:buClr>
                <a:srgbClr val="FF0000"/>
              </a:buClr>
              <a:buChar char="•"/>
              <a:tabLst>
                <a:tab pos="355600" algn="l"/>
              </a:tabLst>
            </a:pPr>
            <a:r>
              <a:rPr sz="2800" dirty="0">
                <a:latin typeface="Verdana"/>
                <a:cs typeface="Verdana"/>
              </a:rPr>
              <a:t>If</a:t>
            </a:r>
            <a:r>
              <a:rPr sz="2800" spc="-15" dirty="0">
                <a:latin typeface="Verdana"/>
                <a:cs typeface="Verdana"/>
              </a:rPr>
              <a:t> </a:t>
            </a:r>
            <a:r>
              <a:rPr sz="2800" spc="-10" dirty="0">
                <a:latin typeface="Verdana"/>
                <a:cs typeface="Verdana"/>
              </a:rPr>
              <a:t>present,</a:t>
            </a:r>
            <a:r>
              <a:rPr sz="2800" spc="35" dirty="0">
                <a:latin typeface="Verdana"/>
                <a:cs typeface="Verdana"/>
              </a:rPr>
              <a:t> </a:t>
            </a:r>
            <a:r>
              <a:rPr sz="2800" spc="-10" dirty="0">
                <a:latin typeface="Verdana"/>
                <a:cs typeface="Verdana"/>
              </a:rPr>
              <a:t>get</a:t>
            </a:r>
            <a:r>
              <a:rPr sz="2800" spc="-5" dirty="0">
                <a:latin typeface="Verdana"/>
                <a:cs typeface="Verdana"/>
              </a:rPr>
              <a:t> from</a:t>
            </a:r>
            <a:r>
              <a:rPr sz="2800" spc="20" dirty="0">
                <a:latin typeface="Verdana"/>
                <a:cs typeface="Verdana"/>
              </a:rPr>
              <a:t> </a:t>
            </a:r>
            <a:r>
              <a:rPr sz="2800" spc="-10" dirty="0">
                <a:latin typeface="Verdana"/>
                <a:cs typeface="Verdana"/>
              </a:rPr>
              <a:t>cache</a:t>
            </a:r>
            <a:r>
              <a:rPr sz="2800" spc="25" dirty="0">
                <a:latin typeface="Verdana"/>
                <a:cs typeface="Verdana"/>
              </a:rPr>
              <a:t> </a:t>
            </a:r>
            <a:r>
              <a:rPr sz="2800" spc="-10" dirty="0">
                <a:latin typeface="Verdana"/>
                <a:cs typeface="Verdana"/>
              </a:rPr>
              <a:t>(fast)</a:t>
            </a:r>
            <a:endParaRPr sz="2800">
              <a:latin typeface="Verdana"/>
              <a:cs typeface="Verdana"/>
            </a:endParaRPr>
          </a:p>
          <a:p>
            <a:pPr marL="355600" marR="638810" indent="-342900">
              <a:lnSpc>
                <a:spcPct val="150000"/>
              </a:lnSpc>
              <a:spcBef>
                <a:spcPts val="675"/>
              </a:spcBef>
              <a:buClr>
                <a:srgbClr val="FF0000"/>
              </a:buClr>
              <a:buChar char="•"/>
              <a:tabLst>
                <a:tab pos="355600" algn="l"/>
              </a:tabLst>
            </a:pPr>
            <a:r>
              <a:rPr sz="2800" dirty="0">
                <a:latin typeface="Verdana"/>
                <a:cs typeface="Verdana"/>
              </a:rPr>
              <a:t>If</a:t>
            </a:r>
            <a:r>
              <a:rPr sz="2800" spc="-15" dirty="0">
                <a:latin typeface="Verdana"/>
                <a:cs typeface="Verdana"/>
              </a:rPr>
              <a:t> </a:t>
            </a:r>
            <a:r>
              <a:rPr sz="2800" spc="-10" dirty="0">
                <a:latin typeface="Verdana"/>
                <a:cs typeface="Verdana"/>
              </a:rPr>
              <a:t>not</a:t>
            </a:r>
            <a:r>
              <a:rPr sz="2800" spc="20" dirty="0">
                <a:latin typeface="Verdana"/>
                <a:cs typeface="Verdana"/>
              </a:rPr>
              <a:t> </a:t>
            </a:r>
            <a:r>
              <a:rPr sz="2800" spc="-10" dirty="0">
                <a:latin typeface="Verdana"/>
                <a:cs typeface="Verdana"/>
              </a:rPr>
              <a:t>present,</a:t>
            </a:r>
            <a:r>
              <a:rPr sz="2800" spc="15" dirty="0">
                <a:latin typeface="Verdana"/>
                <a:cs typeface="Verdana"/>
              </a:rPr>
              <a:t> </a:t>
            </a:r>
            <a:r>
              <a:rPr sz="2800" spc="-5" dirty="0">
                <a:latin typeface="Verdana"/>
                <a:cs typeface="Verdana"/>
              </a:rPr>
              <a:t>read</a:t>
            </a:r>
            <a:r>
              <a:rPr sz="2800" spc="15" dirty="0">
                <a:latin typeface="Verdana"/>
                <a:cs typeface="Verdana"/>
              </a:rPr>
              <a:t> </a:t>
            </a:r>
            <a:r>
              <a:rPr sz="2800" spc="-10" dirty="0">
                <a:latin typeface="Verdana"/>
                <a:cs typeface="Verdana"/>
              </a:rPr>
              <a:t>required</a:t>
            </a:r>
            <a:r>
              <a:rPr sz="2800" spc="55" dirty="0">
                <a:latin typeface="Verdana"/>
                <a:cs typeface="Verdana"/>
              </a:rPr>
              <a:t> </a:t>
            </a:r>
            <a:r>
              <a:rPr sz="2800" spc="-10" dirty="0">
                <a:latin typeface="Verdana"/>
                <a:cs typeface="Verdana"/>
              </a:rPr>
              <a:t>block</a:t>
            </a:r>
            <a:r>
              <a:rPr sz="2800" spc="35" dirty="0">
                <a:latin typeface="Verdana"/>
                <a:cs typeface="Verdana"/>
              </a:rPr>
              <a:t> </a:t>
            </a:r>
            <a:r>
              <a:rPr sz="2800" spc="-5" dirty="0">
                <a:latin typeface="Verdana"/>
                <a:cs typeface="Verdana"/>
              </a:rPr>
              <a:t>from </a:t>
            </a:r>
            <a:r>
              <a:rPr sz="2800" spc="-969" dirty="0">
                <a:latin typeface="Verdana"/>
                <a:cs typeface="Verdana"/>
              </a:rPr>
              <a:t> </a:t>
            </a:r>
            <a:r>
              <a:rPr sz="2800" spc="-5" dirty="0">
                <a:latin typeface="Verdana"/>
                <a:cs typeface="Verdana"/>
              </a:rPr>
              <a:t>main</a:t>
            </a:r>
            <a:r>
              <a:rPr sz="2800" spc="10" dirty="0">
                <a:latin typeface="Verdana"/>
                <a:cs typeface="Verdana"/>
              </a:rPr>
              <a:t> </a:t>
            </a:r>
            <a:r>
              <a:rPr sz="2800" spc="-5" dirty="0">
                <a:latin typeface="Verdana"/>
                <a:cs typeface="Verdana"/>
              </a:rPr>
              <a:t>memory</a:t>
            </a:r>
            <a:r>
              <a:rPr sz="2800" spc="30" dirty="0">
                <a:latin typeface="Verdana"/>
                <a:cs typeface="Verdana"/>
              </a:rPr>
              <a:t> </a:t>
            </a:r>
            <a:r>
              <a:rPr sz="2800" spc="-5" dirty="0">
                <a:latin typeface="Verdana"/>
                <a:cs typeface="Verdana"/>
              </a:rPr>
              <a:t>to</a:t>
            </a:r>
            <a:r>
              <a:rPr sz="2800" spc="-10" dirty="0">
                <a:latin typeface="Verdana"/>
                <a:cs typeface="Verdana"/>
              </a:rPr>
              <a:t> cache</a:t>
            </a:r>
            <a:endParaRPr sz="2800">
              <a:latin typeface="Verdana"/>
              <a:cs typeface="Verdana"/>
            </a:endParaRPr>
          </a:p>
          <a:p>
            <a:pPr marL="355600" indent="-342900">
              <a:lnSpc>
                <a:spcPct val="100000"/>
              </a:lnSpc>
              <a:spcBef>
                <a:spcPts val="2355"/>
              </a:spcBef>
              <a:buClr>
                <a:srgbClr val="FF0000"/>
              </a:buClr>
              <a:buChar char="•"/>
              <a:tabLst>
                <a:tab pos="355600" algn="l"/>
              </a:tabLst>
            </a:pPr>
            <a:r>
              <a:rPr sz="2800" spc="-10" dirty="0">
                <a:latin typeface="Verdana"/>
                <a:cs typeface="Verdana"/>
              </a:rPr>
              <a:t>Then deliver</a:t>
            </a:r>
            <a:r>
              <a:rPr sz="2800" spc="20" dirty="0">
                <a:latin typeface="Verdana"/>
                <a:cs typeface="Verdana"/>
              </a:rPr>
              <a:t> </a:t>
            </a:r>
            <a:r>
              <a:rPr sz="2800" spc="-5" dirty="0">
                <a:latin typeface="Verdana"/>
                <a:cs typeface="Verdana"/>
              </a:rPr>
              <a:t>from</a:t>
            </a:r>
            <a:r>
              <a:rPr sz="2800" spc="30" dirty="0">
                <a:latin typeface="Verdana"/>
                <a:cs typeface="Verdana"/>
              </a:rPr>
              <a:t> </a:t>
            </a:r>
            <a:r>
              <a:rPr sz="2800" spc="-10" dirty="0">
                <a:latin typeface="Verdana"/>
                <a:cs typeface="Verdana"/>
              </a:rPr>
              <a:t>cache</a:t>
            </a:r>
            <a:r>
              <a:rPr sz="2800" spc="20" dirty="0">
                <a:latin typeface="Verdana"/>
                <a:cs typeface="Verdana"/>
              </a:rPr>
              <a:t> </a:t>
            </a:r>
            <a:r>
              <a:rPr sz="2800" spc="-5" dirty="0">
                <a:latin typeface="Verdana"/>
                <a:cs typeface="Verdana"/>
              </a:rPr>
              <a:t>to</a:t>
            </a:r>
            <a:r>
              <a:rPr sz="2800" spc="-10" dirty="0">
                <a:latin typeface="Verdana"/>
                <a:cs typeface="Verdana"/>
              </a:rPr>
              <a:t> CPU</a:t>
            </a:r>
            <a:endParaRPr sz="2800">
              <a:latin typeface="Verdana"/>
              <a:cs typeface="Verdana"/>
            </a:endParaRPr>
          </a:p>
          <a:p>
            <a:pPr marL="355600" marR="5080" indent="-342900">
              <a:lnSpc>
                <a:spcPct val="150000"/>
              </a:lnSpc>
              <a:spcBef>
                <a:spcPts val="675"/>
              </a:spcBef>
              <a:buClr>
                <a:srgbClr val="FF0000"/>
              </a:buClr>
              <a:buChar char="•"/>
              <a:tabLst>
                <a:tab pos="355600" algn="l"/>
              </a:tabLst>
            </a:pPr>
            <a:r>
              <a:rPr sz="2800" spc="-10" dirty="0">
                <a:latin typeface="Verdana"/>
                <a:cs typeface="Verdana"/>
              </a:rPr>
              <a:t>Cache</a:t>
            </a:r>
            <a:r>
              <a:rPr sz="2800" spc="10" dirty="0">
                <a:latin typeface="Verdana"/>
                <a:cs typeface="Verdana"/>
              </a:rPr>
              <a:t> </a:t>
            </a:r>
            <a:r>
              <a:rPr sz="2800" spc="-10" dirty="0">
                <a:latin typeface="Verdana"/>
                <a:cs typeface="Verdana"/>
              </a:rPr>
              <a:t>includes</a:t>
            </a:r>
            <a:r>
              <a:rPr sz="2800" spc="55" dirty="0">
                <a:latin typeface="Verdana"/>
                <a:cs typeface="Verdana"/>
              </a:rPr>
              <a:t> </a:t>
            </a:r>
            <a:r>
              <a:rPr sz="2800" b="1" spc="-5" dirty="0">
                <a:solidFill>
                  <a:srgbClr val="FF0000"/>
                </a:solidFill>
                <a:latin typeface="Verdana"/>
                <a:cs typeface="Verdana"/>
              </a:rPr>
              <a:t>tags</a:t>
            </a:r>
            <a:r>
              <a:rPr sz="2800" b="1" spc="45" dirty="0">
                <a:solidFill>
                  <a:srgbClr val="FF0000"/>
                </a:solidFill>
                <a:latin typeface="Verdana"/>
                <a:cs typeface="Verdana"/>
              </a:rPr>
              <a:t> </a:t>
            </a:r>
            <a:r>
              <a:rPr sz="2800" spc="-5" dirty="0">
                <a:latin typeface="Verdana"/>
                <a:cs typeface="Verdana"/>
              </a:rPr>
              <a:t>to</a:t>
            </a:r>
            <a:r>
              <a:rPr sz="2800" dirty="0">
                <a:latin typeface="Verdana"/>
                <a:cs typeface="Verdana"/>
              </a:rPr>
              <a:t> </a:t>
            </a:r>
            <a:r>
              <a:rPr sz="2800" spc="-10" dirty="0">
                <a:latin typeface="Verdana"/>
                <a:cs typeface="Verdana"/>
              </a:rPr>
              <a:t>identify</a:t>
            </a:r>
            <a:r>
              <a:rPr sz="2800" spc="30" dirty="0">
                <a:latin typeface="Verdana"/>
                <a:cs typeface="Verdana"/>
              </a:rPr>
              <a:t> </a:t>
            </a:r>
            <a:r>
              <a:rPr sz="2800" spc="-10" dirty="0">
                <a:latin typeface="Verdana"/>
                <a:cs typeface="Verdana"/>
              </a:rPr>
              <a:t>which</a:t>
            </a:r>
            <a:r>
              <a:rPr sz="2800" spc="20" dirty="0">
                <a:latin typeface="Verdana"/>
                <a:cs typeface="Verdana"/>
              </a:rPr>
              <a:t> </a:t>
            </a:r>
            <a:r>
              <a:rPr sz="2800" spc="-10" dirty="0">
                <a:latin typeface="Verdana"/>
                <a:cs typeface="Verdana"/>
              </a:rPr>
              <a:t>block </a:t>
            </a:r>
            <a:r>
              <a:rPr sz="2800" spc="-969" dirty="0">
                <a:latin typeface="Verdana"/>
                <a:cs typeface="Verdana"/>
              </a:rPr>
              <a:t> </a:t>
            </a:r>
            <a:r>
              <a:rPr sz="2800" spc="-5" dirty="0">
                <a:latin typeface="Verdana"/>
                <a:cs typeface="Verdana"/>
              </a:rPr>
              <a:t>of main</a:t>
            </a:r>
            <a:r>
              <a:rPr sz="2800" spc="20" dirty="0">
                <a:latin typeface="Verdana"/>
                <a:cs typeface="Verdana"/>
              </a:rPr>
              <a:t> </a:t>
            </a:r>
            <a:r>
              <a:rPr sz="2800" spc="-5" dirty="0">
                <a:latin typeface="Verdana"/>
                <a:cs typeface="Verdana"/>
              </a:rPr>
              <a:t>memory</a:t>
            </a:r>
            <a:r>
              <a:rPr sz="2800" spc="20" dirty="0">
                <a:latin typeface="Verdana"/>
                <a:cs typeface="Verdana"/>
              </a:rPr>
              <a:t> </a:t>
            </a:r>
            <a:r>
              <a:rPr sz="2800" spc="-10" dirty="0">
                <a:latin typeface="Verdana"/>
                <a:cs typeface="Verdana"/>
              </a:rPr>
              <a:t>is</a:t>
            </a:r>
            <a:r>
              <a:rPr sz="2800" dirty="0">
                <a:latin typeface="Verdana"/>
                <a:cs typeface="Verdana"/>
              </a:rPr>
              <a:t> </a:t>
            </a:r>
            <a:r>
              <a:rPr sz="2800" spc="-10" dirty="0">
                <a:latin typeface="Verdana"/>
                <a:cs typeface="Verdana"/>
              </a:rPr>
              <a:t>in </a:t>
            </a:r>
            <a:r>
              <a:rPr sz="2800" spc="-5" dirty="0">
                <a:latin typeface="Verdana"/>
                <a:cs typeface="Verdana"/>
              </a:rPr>
              <a:t>each</a:t>
            </a:r>
            <a:r>
              <a:rPr sz="2800" spc="25" dirty="0">
                <a:latin typeface="Verdana"/>
                <a:cs typeface="Verdana"/>
              </a:rPr>
              <a:t> </a:t>
            </a:r>
            <a:r>
              <a:rPr sz="2800" spc="-10" dirty="0">
                <a:latin typeface="Verdana"/>
                <a:cs typeface="Verdana"/>
              </a:rPr>
              <a:t>cache</a:t>
            </a:r>
            <a:r>
              <a:rPr sz="2800" spc="20" dirty="0">
                <a:latin typeface="Verdana"/>
                <a:cs typeface="Verdana"/>
              </a:rPr>
              <a:t> </a:t>
            </a:r>
            <a:r>
              <a:rPr sz="2800" spc="-5" dirty="0">
                <a:latin typeface="Verdana"/>
                <a:cs typeface="Verdana"/>
              </a:rPr>
              <a:t>slot</a:t>
            </a:r>
            <a:endParaRPr sz="2800">
              <a:latin typeface="Verdana"/>
              <a:cs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018921"/>
            <a:ext cx="8161655" cy="4982845"/>
          </a:xfrm>
          <a:prstGeom prst="rect">
            <a:avLst/>
          </a:prstGeom>
        </p:spPr>
        <p:txBody>
          <a:bodyPr vert="horz" wrap="square" lIns="0" tIns="182245" rIns="0" bIns="0" rtlCol="0">
            <a:spAutoFit/>
          </a:bodyPr>
          <a:lstStyle/>
          <a:p>
            <a:pPr marL="355600" indent="-343535">
              <a:lnSpc>
                <a:spcPct val="100000"/>
              </a:lnSpc>
              <a:spcBef>
                <a:spcPts val="1435"/>
              </a:spcBef>
              <a:buChar char="•"/>
              <a:tabLst>
                <a:tab pos="355600" algn="l"/>
                <a:tab pos="356235" algn="l"/>
              </a:tabLst>
            </a:pPr>
            <a:r>
              <a:rPr sz="2000" dirty="0">
                <a:latin typeface="Verdana"/>
                <a:cs typeface="Verdana"/>
              </a:rPr>
              <a:t>CPU</a:t>
            </a:r>
            <a:r>
              <a:rPr sz="2000" spc="-25" dirty="0">
                <a:latin typeface="Verdana"/>
                <a:cs typeface="Verdana"/>
              </a:rPr>
              <a:t> </a:t>
            </a:r>
            <a:r>
              <a:rPr sz="2000" dirty="0">
                <a:latin typeface="Verdana"/>
                <a:cs typeface="Verdana"/>
              </a:rPr>
              <a:t>cache</a:t>
            </a:r>
            <a:r>
              <a:rPr sz="2000" spc="-40" dirty="0">
                <a:latin typeface="Verdana"/>
                <a:cs typeface="Verdana"/>
              </a:rPr>
              <a:t> </a:t>
            </a:r>
            <a:r>
              <a:rPr sz="2000" spc="-5" dirty="0">
                <a:latin typeface="Verdana"/>
                <a:cs typeface="Verdana"/>
              </a:rPr>
              <a:t>is</a:t>
            </a:r>
            <a:r>
              <a:rPr sz="2000" spc="-10" dirty="0">
                <a:latin typeface="Verdana"/>
                <a:cs typeface="Verdana"/>
              </a:rPr>
              <a:t> </a:t>
            </a:r>
            <a:r>
              <a:rPr sz="2000" spc="-5" dirty="0">
                <a:latin typeface="Verdana"/>
                <a:cs typeface="Verdana"/>
              </a:rPr>
              <a:t>divided</a:t>
            </a:r>
            <a:r>
              <a:rPr sz="2000" spc="15" dirty="0">
                <a:latin typeface="Verdana"/>
                <a:cs typeface="Verdana"/>
              </a:rPr>
              <a:t> </a:t>
            </a:r>
            <a:r>
              <a:rPr sz="2000" spc="-10" dirty="0">
                <a:latin typeface="Verdana"/>
                <a:cs typeface="Verdana"/>
              </a:rPr>
              <a:t>into</a:t>
            </a:r>
            <a:r>
              <a:rPr sz="2000" spc="-25" dirty="0">
                <a:latin typeface="Verdana"/>
                <a:cs typeface="Verdana"/>
              </a:rPr>
              <a:t> </a:t>
            </a:r>
            <a:r>
              <a:rPr sz="2000" spc="-5" dirty="0">
                <a:latin typeface="Verdana"/>
                <a:cs typeface="Verdana"/>
              </a:rPr>
              <a:t>three</a:t>
            </a:r>
            <a:r>
              <a:rPr sz="2000" spc="-30" dirty="0">
                <a:latin typeface="Verdana"/>
                <a:cs typeface="Verdana"/>
              </a:rPr>
              <a:t> </a:t>
            </a:r>
            <a:r>
              <a:rPr sz="2000" spc="-5" dirty="0">
                <a:latin typeface="Verdana"/>
                <a:cs typeface="Verdana"/>
              </a:rPr>
              <a:t>main 'Levels',</a:t>
            </a:r>
            <a:r>
              <a:rPr sz="2000" spc="-35" dirty="0">
                <a:latin typeface="Verdana"/>
                <a:cs typeface="Verdana"/>
              </a:rPr>
              <a:t> </a:t>
            </a:r>
            <a:r>
              <a:rPr sz="2000" dirty="0">
                <a:latin typeface="Verdana"/>
                <a:cs typeface="Verdana"/>
              </a:rPr>
              <a:t>L1,</a:t>
            </a:r>
            <a:r>
              <a:rPr sz="2000" spc="-10" dirty="0">
                <a:latin typeface="Verdana"/>
                <a:cs typeface="Verdana"/>
              </a:rPr>
              <a:t> </a:t>
            </a:r>
            <a:r>
              <a:rPr sz="2000" dirty="0">
                <a:latin typeface="Verdana"/>
                <a:cs typeface="Verdana"/>
              </a:rPr>
              <a:t>L2,</a:t>
            </a:r>
            <a:r>
              <a:rPr sz="2000" spc="-15" dirty="0">
                <a:latin typeface="Verdana"/>
                <a:cs typeface="Verdana"/>
              </a:rPr>
              <a:t> </a:t>
            </a:r>
            <a:r>
              <a:rPr sz="2000" dirty="0">
                <a:latin typeface="Verdana"/>
                <a:cs typeface="Verdana"/>
              </a:rPr>
              <a:t>and</a:t>
            </a:r>
            <a:r>
              <a:rPr sz="2000" spc="-10" dirty="0">
                <a:latin typeface="Verdana"/>
                <a:cs typeface="Verdana"/>
              </a:rPr>
              <a:t> </a:t>
            </a:r>
            <a:r>
              <a:rPr sz="2000" dirty="0">
                <a:latin typeface="Verdana"/>
                <a:cs typeface="Verdana"/>
              </a:rPr>
              <a:t>L3.</a:t>
            </a:r>
          </a:p>
          <a:p>
            <a:pPr marL="1099185" marR="382270" indent="-342900">
              <a:lnSpc>
                <a:spcPct val="150200"/>
              </a:lnSpc>
              <a:spcBef>
                <a:spcPts val="100"/>
              </a:spcBef>
              <a:tabLst>
                <a:tab pos="1099185" algn="l"/>
              </a:tabLst>
            </a:pPr>
            <a:r>
              <a:rPr sz="1600" spc="-5" dirty="0">
                <a:latin typeface="Verdana"/>
                <a:cs typeface="Verdana"/>
              </a:rPr>
              <a:t>—	</a:t>
            </a:r>
            <a:r>
              <a:rPr sz="1600" spc="-10" dirty="0">
                <a:latin typeface="Verdana"/>
                <a:cs typeface="Verdana"/>
              </a:rPr>
              <a:t>The</a:t>
            </a:r>
            <a:r>
              <a:rPr sz="1600" spc="5" dirty="0">
                <a:latin typeface="Verdana"/>
                <a:cs typeface="Verdana"/>
              </a:rPr>
              <a:t> </a:t>
            </a:r>
            <a:r>
              <a:rPr sz="1600" spc="-10" dirty="0">
                <a:latin typeface="Verdana"/>
                <a:cs typeface="Verdana"/>
              </a:rPr>
              <a:t>hierarchy</a:t>
            </a:r>
            <a:r>
              <a:rPr sz="1600" spc="25" dirty="0">
                <a:latin typeface="Verdana"/>
                <a:cs typeface="Verdana"/>
              </a:rPr>
              <a:t> </a:t>
            </a:r>
            <a:r>
              <a:rPr sz="1600" spc="-5" dirty="0">
                <a:latin typeface="Verdana"/>
                <a:cs typeface="Verdana"/>
              </a:rPr>
              <a:t>is</a:t>
            </a:r>
            <a:r>
              <a:rPr sz="1600" dirty="0">
                <a:latin typeface="Verdana"/>
                <a:cs typeface="Verdana"/>
              </a:rPr>
              <a:t> </a:t>
            </a:r>
            <a:r>
              <a:rPr sz="1600" spc="-5" dirty="0">
                <a:latin typeface="Verdana"/>
                <a:cs typeface="Verdana"/>
              </a:rPr>
              <a:t>according</a:t>
            </a:r>
            <a:r>
              <a:rPr sz="1600" spc="45" dirty="0">
                <a:latin typeface="Verdana"/>
                <a:cs typeface="Verdana"/>
              </a:rPr>
              <a:t> </a:t>
            </a:r>
            <a:r>
              <a:rPr sz="1600" spc="-5" dirty="0">
                <a:latin typeface="Verdana"/>
                <a:cs typeface="Verdana"/>
              </a:rPr>
              <a:t>to</a:t>
            </a:r>
            <a:r>
              <a:rPr sz="1600" dirty="0">
                <a:latin typeface="Verdana"/>
                <a:cs typeface="Verdana"/>
              </a:rPr>
              <a:t> </a:t>
            </a:r>
            <a:r>
              <a:rPr sz="1600" spc="-5" dirty="0">
                <a:latin typeface="Verdana"/>
                <a:cs typeface="Verdana"/>
              </a:rPr>
              <a:t>the</a:t>
            </a:r>
            <a:r>
              <a:rPr sz="1600" spc="5" dirty="0">
                <a:latin typeface="Verdana"/>
                <a:cs typeface="Verdana"/>
              </a:rPr>
              <a:t> </a:t>
            </a:r>
            <a:r>
              <a:rPr sz="1600" spc="-5" dirty="0">
                <a:latin typeface="Verdana"/>
                <a:cs typeface="Verdana"/>
              </a:rPr>
              <a:t>speed,</a:t>
            </a:r>
            <a:r>
              <a:rPr sz="1600" spc="15" dirty="0">
                <a:latin typeface="Verdana"/>
                <a:cs typeface="Verdana"/>
              </a:rPr>
              <a:t> </a:t>
            </a:r>
            <a:r>
              <a:rPr sz="1600" spc="-5" dirty="0">
                <a:latin typeface="Verdana"/>
                <a:cs typeface="Verdana"/>
              </a:rPr>
              <a:t>and</a:t>
            </a:r>
            <a:r>
              <a:rPr sz="1600" spc="10" dirty="0">
                <a:latin typeface="Verdana"/>
                <a:cs typeface="Verdana"/>
              </a:rPr>
              <a:t> </a:t>
            </a:r>
            <a:r>
              <a:rPr sz="1600" spc="-5" dirty="0">
                <a:latin typeface="Verdana"/>
                <a:cs typeface="Verdana"/>
              </a:rPr>
              <a:t>thus,</a:t>
            </a:r>
            <a:r>
              <a:rPr sz="1600" spc="30" dirty="0">
                <a:latin typeface="Verdana"/>
                <a:cs typeface="Verdana"/>
              </a:rPr>
              <a:t> </a:t>
            </a:r>
            <a:r>
              <a:rPr sz="1600" spc="-5" dirty="0">
                <a:latin typeface="Verdana"/>
                <a:cs typeface="Verdana"/>
              </a:rPr>
              <a:t>the</a:t>
            </a:r>
            <a:r>
              <a:rPr sz="1600" spc="-10" dirty="0">
                <a:latin typeface="Verdana"/>
                <a:cs typeface="Verdana"/>
              </a:rPr>
              <a:t> size</a:t>
            </a:r>
            <a:r>
              <a:rPr sz="1600" spc="5" dirty="0">
                <a:latin typeface="Verdana"/>
                <a:cs typeface="Verdana"/>
              </a:rPr>
              <a:t> </a:t>
            </a:r>
            <a:r>
              <a:rPr sz="1600" spc="-5" dirty="0">
                <a:latin typeface="Verdana"/>
                <a:cs typeface="Verdana"/>
              </a:rPr>
              <a:t>of</a:t>
            </a:r>
            <a:r>
              <a:rPr sz="1600" dirty="0">
                <a:latin typeface="Verdana"/>
                <a:cs typeface="Verdana"/>
              </a:rPr>
              <a:t> </a:t>
            </a:r>
            <a:r>
              <a:rPr sz="1600" spc="-10" dirty="0">
                <a:latin typeface="Verdana"/>
                <a:cs typeface="Verdana"/>
              </a:rPr>
              <a:t>the </a:t>
            </a:r>
            <a:r>
              <a:rPr sz="1600" spc="-550" dirty="0">
                <a:latin typeface="Verdana"/>
                <a:cs typeface="Verdana"/>
              </a:rPr>
              <a:t> </a:t>
            </a:r>
            <a:r>
              <a:rPr sz="1600" spc="-5" dirty="0">
                <a:latin typeface="Verdana"/>
                <a:cs typeface="Verdana"/>
              </a:rPr>
              <a:t>cache.</a:t>
            </a:r>
            <a:endParaRPr sz="1600" dirty="0">
              <a:latin typeface="Verdana"/>
              <a:cs typeface="Verdana"/>
            </a:endParaRPr>
          </a:p>
          <a:p>
            <a:pPr marL="355600" marR="112395" indent="-343535">
              <a:lnSpc>
                <a:spcPts val="4320"/>
              </a:lnSpc>
              <a:spcBef>
                <a:spcPts val="185"/>
              </a:spcBef>
              <a:buFont typeface="Wingdings"/>
              <a:buChar char=""/>
              <a:tabLst>
                <a:tab pos="356235" algn="l"/>
              </a:tabLst>
            </a:pPr>
            <a:r>
              <a:rPr sz="2400" b="1" spc="-10" dirty="0">
                <a:latin typeface="Calibri"/>
                <a:cs typeface="Calibri"/>
              </a:rPr>
              <a:t>Level </a:t>
            </a:r>
            <a:r>
              <a:rPr sz="2400" b="1" dirty="0">
                <a:latin typeface="Calibri"/>
                <a:cs typeface="Calibri"/>
              </a:rPr>
              <a:t>1 (L1) </a:t>
            </a:r>
            <a:r>
              <a:rPr sz="2400" b="1" spc="-5" dirty="0">
                <a:latin typeface="Calibri"/>
                <a:cs typeface="Calibri"/>
              </a:rPr>
              <a:t>cache </a:t>
            </a:r>
            <a:r>
              <a:rPr sz="2400" spc="-20" dirty="0">
                <a:latin typeface="Calibri"/>
                <a:cs typeface="Calibri"/>
              </a:rPr>
              <a:t>-fast </a:t>
            </a:r>
            <a:r>
              <a:rPr sz="2400" spc="-5" dirty="0">
                <a:latin typeface="Calibri"/>
                <a:cs typeface="Calibri"/>
              </a:rPr>
              <a:t>small, </a:t>
            </a:r>
            <a:r>
              <a:rPr sz="2400" b="1" spc="-5" dirty="0">
                <a:solidFill>
                  <a:srgbClr val="FF0000"/>
                </a:solidFill>
                <a:latin typeface="Calibri"/>
                <a:cs typeface="Calibri"/>
              </a:rPr>
              <a:t>embedded </a:t>
            </a:r>
            <a:r>
              <a:rPr sz="2400" dirty="0">
                <a:latin typeface="Calibri"/>
                <a:cs typeface="Calibri"/>
              </a:rPr>
              <a:t>in the </a:t>
            </a:r>
            <a:r>
              <a:rPr sz="2400" spc="-10" dirty="0">
                <a:latin typeface="Calibri"/>
                <a:cs typeface="Calibri"/>
              </a:rPr>
              <a:t>processor </a:t>
            </a:r>
            <a:r>
              <a:rPr sz="2400" dirty="0">
                <a:latin typeface="Calibri"/>
                <a:cs typeface="Calibri"/>
              </a:rPr>
              <a:t>chip </a:t>
            </a:r>
            <a:r>
              <a:rPr sz="2400" spc="-530" dirty="0">
                <a:latin typeface="Calibri"/>
                <a:cs typeface="Calibri"/>
              </a:rPr>
              <a:t> </a:t>
            </a:r>
            <a:r>
              <a:rPr sz="2400" spc="-5" dirty="0">
                <a:latin typeface="Calibri"/>
                <a:cs typeface="Calibri"/>
              </a:rPr>
              <a:t>(CPU).</a:t>
            </a:r>
            <a:endParaRPr sz="2400" dirty="0">
              <a:latin typeface="Calibri"/>
              <a:cs typeface="Calibri"/>
            </a:endParaRPr>
          </a:p>
          <a:p>
            <a:pPr marL="355600" marR="194310" indent="-343535">
              <a:lnSpc>
                <a:spcPts val="4320"/>
              </a:lnSpc>
              <a:buFont typeface="Wingdings"/>
              <a:buChar char=""/>
              <a:tabLst>
                <a:tab pos="356235" algn="l"/>
                <a:tab pos="5575935" algn="l"/>
              </a:tabLst>
            </a:pPr>
            <a:r>
              <a:rPr sz="2400" b="1" spc="-10" dirty="0">
                <a:latin typeface="Calibri"/>
                <a:cs typeface="Calibri"/>
              </a:rPr>
              <a:t>Level </a:t>
            </a:r>
            <a:r>
              <a:rPr sz="2400" b="1" dirty="0">
                <a:latin typeface="Calibri"/>
                <a:cs typeface="Calibri"/>
              </a:rPr>
              <a:t>2</a:t>
            </a:r>
            <a:r>
              <a:rPr sz="2400" b="1" spc="-5" dirty="0">
                <a:latin typeface="Calibri"/>
                <a:cs typeface="Calibri"/>
              </a:rPr>
              <a:t> </a:t>
            </a:r>
            <a:r>
              <a:rPr sz="2400" b="1" dirty="0">
                <a:latin typeface="Calibri"/>
                <a:cs typeface="Calibri"/>
              </a:rPr>
              <a:t>(L2) </a:t>
            </a:r>
            <a:r>
              <a:rPr sz="2400" b="1" spc="-5" dirty="0">
                <a:latin typeface="Calibri"/>
                <a:cs typeface="Calibri"/>
              </a:rPr>
              <a:t>cache</a:t>
            </a:r>
            <a:r>
              <a:rPr sz="2400" b="1" spc="-10" dirty="0">
                <a:latin typeface="Calibri"/>
                <a:cs typeface="Calibri"/>
              </a:rPr>
              <a:t> </a:t>
            </a:r>
            <a:r>
              <a:rPr sz="2400" spc="-10" dirty="0">
                <a:latin typeface="Calibri"/>
                <a:cs typeface="Calibri"/>
              </a:rPr>
              <a:t>more</a:t>
            </a:r>
            <a:r>
              <a:rPr sz="2400" dirty="0">
                <a:latin typeface="Calibri"/>
                <a:cs typeface="Calibri"/>
              </a:rPr>
              <a:t> </a:t>
            </a:r>
            <a:r>
              <a:rPr sz="2400" spc="-5" dirty="0">
                <a:latin typeface="Calibri"/>
                <a:cs typeface="Calibri"/>
              </a:rPr>
              <a:t>capacity</a:t>
            </a:r>
            <a:r>
              <a:rPr sz="2400" spc="-15" dirty="0">
                <a:latin typeface="Calibri"/>
                <a:cs typeface="Calibri"/>
              </a:rPr>
              <a:t> </a:t>
            </a:r>
            <a:r>
              <a:rPr sz="2400" dirty="0">
                <a:latin typeface="Calibri"/>
                <a:cs typeface="Calibri"/>
              </a:rPr>
              <a:t>than</a:t>
            </a:r>
            <a:r>
              <a:rPr sz="2400" spc="10" dirty="0">
                <a:latin typeface="Calibri"/>
                <a:cs typeface="Calibri"/>
              </a:rPr>
              <a:t> </a:t>
            </a:r>
            <a:r>
              <a:rPr sz="2400" spc="-5" dirty="0">
                <a:latin typeface="Calibri"/>
                <a:cs typeface="Calibri"/>
              </a:rPr>
              <a:t>L1;	</a:t>
            </a:r>
            <a:r>
              <a:rPr sz="2400" b="1" spc="-10" dirty="0">
                <a:solidFill>
                  <a:srgbClr val="FF0000"/>
                </a:solidFill>
                <a:latin typeface="Calibri"/>
                <a:cs typeface="Calibri"/>
              </a:rPr>
              <a:t>located</a:t>
            </a:r>
            <a:r>
              <a:rPr sz="2400" b="1" spc="-45" dirty="0">
                <a:solidFill>
                  <a:srgbClr val="FF0000"/>
                </a:solidFill>
                <a:latin typeface="Calibri"/>
                <a:cs typeface="Calibri"/>
              </a:rPr>
              <a:t> </a:t>
            </a:r>
            <a:r>
              <a:rPr sz="2400" spc="-5" dirty="0">
                <a:latin typeface="Calibri"/>
                <a:cs typeface="Calibri"/>
              </a:rPr>
              <a:t>on</a:t>
            </a:r>
            <a:r>
              <a:rPr sz="2400" spc="-30" dirty="0">
                <a:latin typeface="Calibri"/>
                <a:cs typeface="Calibri"/>
              </a:rPr>
              <a:t> </a:t>
            </a:r>
            <a:r>
              <a:rPr sz="2400" dirty="0">
                <a:latin typeface="Calibri"/>
                <a:cs typeface="Calibri"/>
              </a:rPr>
              <a:t>the</a:t>
            </a:r>
            <a:r>
              <a:rPr sz="2400" spc="-30" dirty="0">
                <a:latin typeface="Calibri"/>
                <a:cs typeface="Calibri"/>
              </a:rPr>
              <a:t> </a:t>
            </a:r>
            <a:r>
              <a:rPr sz="2400" spc="-5" dirty="0">
                <a:latin typeface="Calibri"/>
                <a:cs typeface="Calibri"/>
              </a:rPr>
              <a:t>CPU </a:t>
            </a:r>
            <a:r>
              <a:rPr sz="2400" spc="-525" dirty="0">
                <a:latin typeface="Calibri"/>
                <a:cs typeface="Calibri"/>
              </a:rPr>
              <a:t> </a:t>
            </a:r>
            <a:r>
              <a:rPr sz="2400" spc="-5" dirty="0">
                <a:latin typeface="Calibri"/>
                <a:cs typeface="Calibri"/>
              </a:rPr>
              <a:t>or</a:t>
            </a:r>
            <a:r>
              <a:rPr sz="2400" spc="-10" dirty="0">
                <a:latin typeface="Calibri"/>
                <a:cs typeface="Calibri"/>
              </a:rPr>
              <a:t> on</a:t>
            </a:r>
            <a:r>
              <a:rPr sz="2400" spc="-5" dirty="0">
                <a:latin typeface="Calibri"/>
                <a:cs typeface="Calibri"/>
              </a:rPr>
              <a:t> </a:t>
            </a:r>
            <a:r>
              <a:rPr sz="2400" dirty="0">
                <a:latin typeface="Calibri"/>
                <a:cs typeface="Calibri"/>
              </a:rPr>
              <a:t>a</a:t>
            </a:r>
            <a:r>
              <a:rPr sz="2400" spc="-5" dirty="0">
                <a:latin typeface="Calibri"/>
                <a:cs typeface="Calibri"/>
              </a:rPr>
              <a:t> </a:t>
            </a:r>
            <a:r>
              <a:rPr sz="2400" spc="-15" dirty="0">
                <a:latin typeface="Calibri"/>
                <a:cs typeface="Calibri"/>
              </a:rPr>
              <a:t>separate </a:t>
            </a:r>
            <a:r>
              <a:rPr sz="2400" dirty="0">
                <a:latin typeface="Calibri"/>
                <a:cs typeface="Calibri"/>
              </a:rPr>
              <a:t>chip</a:t>
            </a:r>
            <a:r>
              <a:rPr sz="2400" spc="-10" dirty="0">
                <a:latin typeface="Calibri"/>
                <a:cs typeface="Calibri"/>
              </a:rPr>
              <a:t> </a:t>
            </a:r>
            <a:r>
              <a:rPr sz="2400" spc="-5" dirty="0">
                <a:latin typeface="Calibri"/>
                <a:cs typeface="Calibri"/>
              </a:rPr>
              <a:t>or</a:t>
            </a:r>
            <a:r>
              <a:rPr sz="2400" dirty="0">
                <a:latin typeface="Calibri"/>
                <a:cs typeface="Calibri"/>
              </a:rPr>
              <a:t> </a:t>
            </a:r>
            <a:r>
              <a:rPr sz="2400" spc="-30" dirty="0">
                <a:latin typeface="Calibri"/>
                <a:cs typeface="Calibri"/>
              </a:rPr>
              <a:t>coprocessor.</a:t>
            </a:r>
            <a:endParaRPr sz="2400" dirty="0">
              <a:latin typeface="Calibri"/>
              <a:cs typeface="Calibri"/>
            </a:endParaRPr>
          </a:p>
          <a:p>
            <a:pPr marL="355600" marR="1172845" indent="-343535">
              <a:lnSpc>
                <a:spcPts val="4320"/>
              </a:lnSpc>
              <a:spcBef>
                <a:spcPts val="5"/>
              </a:spcBef>
              <a:buFont typeface="Wingdings"/>
              <a:buChar char=""/>
              <a:tabLst>
                <a:tab pos="356235" algn="l"/>
              </a:tabLst>
            </a:pPr>
            <a:r>
              <a:rPr sz="2400" b="1" spc="-10" dirty="0">
                <a:latin typeface="Calibri"/>
                <a:cs typeface="Calibri"/>
              </a:rPr>
              <a:t>Level </a:t>
            </a:r>
            <a:r>
              <a:rPr sz="2400" b="1" dirty="0">
                <a:latin typeface="Calibri"/>
                <a:cs typeface="Calibri"/>
              </a:rPr>
              <a:t>3 (L3) </a:t>
            </a:r>
            <a:r>
              <a:rPr sz="2400" b="1" spc="-5" dirty="0">
                <a:latin typeface="Calibri"/>
                <a:cs typeface="Calibri"/>
              </a:rPr>
              <a:t>cache </a:t>
            </a:r>
            <a:r>
              <a:rPr sz="2400" spc="-10" dirty="0">
                <a:latin typeface="Calibri"/>
                <a:cs typeface="Calibri"/>
              </a:rPr>
              <a:t>specialized </a:t>
            </a:r>
            <a:r>
              <a:rPr sz="2400" dirty="0">
                <a:latin typeface="Calibri"/>
                <a:cs typeface="Calibri"/>
              </a:rPr>
              <a:t>memory </a:t>
            </a:r>
            <a:r>
              <a:rPr sz="2400" spc="-15" dirty="0">
                <a:latin typeface="Calibri"/>
                <a:cs typeface="Calibri"/>
              </a:rPr>
              <a:t>to improve </a:t>
            </a:r>
            <a:r>
              <a:rPr sz="2400" dirty="0">
                <a:latin typeface="Calibri"/>
                <a:cs typeface="Calibri"/>
              </a:rPr>
              <a:t>the </a:t>
            </a:r>
            <a:r>
              <a:rPr sz="2400" spc="-530" dirty="0">
                <a:latin typeface="Calibri"/>
                <a:cs typeface="Calibri"/>
              </a:rPr>
              <a:t> </a:t>
            </a:r>
            <a:r>
              <a:rPr sz="2400" spc="-10" dirty="0">
                <a:latin typeface="Calibri"/>
                <a:cs typeface="Calibri"/>
              </a:rPr>
              <a:t>performance</a:t>
            </a:r>
            <a:r>
              <a:rPr sz="2400" spc="-15" dirty="0">
                <a:latin typeface="Calibri"/>
                <a:cs typeface="Calibri"/>
              </a:rPr>
              <a:t> </a:t>
            </a:r>
            <a:r>
              <a:rPr sz="2400" spc="-5" dirty="0">
                <a:latin typeface="Calibri"/>
                <a:cs typeface="Calibri"/>
              </a:rPr>
              <a:t>of L1</a:t>
            </a:r>
            <a:r>
              <a:rPr sz="2400" spc="-10" dirty="0">
                <a:latin typeface="Calibri"/>
                <a:cs typeface="Calibri"/>
              </a:rPr>
              <a:t> </a:t>
            </a:r>
            <a:r>
              <a:rPr sz="2400" dirty="0">
                <a:latin typeface="Calibri"/>
                <a:cs typeface="Calibri"/>
              </a:rPr>
              <a:t>and</a:t>
            </a:r>
            <a:r>
              <a:rPr sz="2400" spc="-5" dirty="0">
                <a:latin typeface="Calibri"/>
                <a:cs typeface="Calibri"/>
              </a:rPr>
              <a:t> L2.</a:t>
            </a:r>
            <a:endParaRPr sz="2400" dirty="0">
              <a:latin typeface="Calibri"/>
              <a:cs typeface="Calibri"/>
            </a:endParaRPr>
          </a:p>
          <a:p>
            <a:pPr marL="1099185" lvl="1" indent="-343535">
              <a:lnSpc>
                <a:spcPct val="100000"/>
              </a:lnSpc>
              <a:spcBef>
                <a:spcPts val="915"/>
              </a:spcBef>
              <a:buFont typeface="Wingdings"/>
              <a:buChar char=""/>
              <a:tabLst>
                <a:tab pos="1099185" algn="l"/>
                <a:tab pos="1099820" algn="l"/>
              </a:tabLst>
            </a:pPr>
            <a:r>
              <a:rPr sz="2000" spc="-10" dirty="0">
                <a:latin typeface="Calibri"/>
                <a:cs typeface="Calibri"/>
              </a:rPr>
              <a:t>Slower</a:t>
            </a:r>
            <a:r>
              <a:rPr sz="2000" spc="-15" dirty="0">
                <a:latin typeface="Calibri"/>
                <a:cs typeface="Calibri"/>
              </a:rPr>
              <a:t> </a:t>
            </a:r>
            <a:r>
              <a:rPr sz="2000" dirty="0">
                <a:latin typeface="Calibri"/>
                <a:cs typeface="Calibri"/>
              </a:rPr>
              <a:t>than</a:t>
            </a:r>
            <a:r>
              <a:rPr sz="2000" spc="-5" dirty="0">
                <a:latin typeface="Calibri"/>
                <a:cs typeface="Calibri"/>
              </a:rPr>
              <a:t> </a:t>
            </a:r>
            <a:r>
              <a:rPr sz="2000" dirty="0">
                <a:latin typeface="Calibri"/>
                <a:cs typeface="Calibri"/>
              </a:rPr>
              <a:t>L1</a:t>
            </a:r>
            <a:r>
              <a:rPr sz="2000" spc="-15" dirty="0">
                <a:latin typeface="Calibri"/>
                <a:cs typeface="Calibri"/>
              </a:rPr>
              <a:t> </a:t>
            </a:r>
            <a:r>
              <a:rPr sz="2000" dirty="0">
                <a:latin typeface="Calibri"/>
                <a:cs typeface="Calibri"/>
              </a:rPr>
              <a:t>or</a:t>
            </a:r>
            <a:r>
              <a:rPr sz="2000" spc="-20" dirty="0">
                <a:latin typeface="Calibri"/>
                <a:cs typeface="Calibri"/>
              </a:rPr>
              <a:t> </a:t>
            </a:r>
            <a:r>
              <a:rPr sz="2000" spc="-5" dirty="0">
                <a:latin typeface="Calibri"/>
                <a:cs typeface="Calibri"/>
              </a:rPr>
              <a:t>L2,</a:t>
            </a:r>
            <a:r>
              <a:rPr sz="2000" spc="-20" dirty="0">
                <a:latin typeface="Calibri"/>
                <a:cs typeface="Calibri"/>
              </a:rPr>
              <a:t> </a:t>
            </a:r>
            <a:r>
              <a:rPr sz="2000" dirty="0">
                <a:latin typeface="Calibri"/>
                <a:cs typeface="Calibri"/>
              </a:rPr>
              <a:t>double</a:t>
            </a:r>
            <a:r>
              <a:rPr sz="2000" spc="-20"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speed </a:t>
            </a:r>
            <a:r>
              <a:rPr sz="2000" dirty="0">
                <a:latin typeface="Calibri"/>
                <a:cs typeface="Calibri"/>
              </a:rPr>
              <a:t>of</a:t>
            </a:r>
            <a:r>
              <a:rPr sz="2000" spc="-5" dirty="0">
                <a:latin typeface="Calibri"/>
                <a:cs typeface="Calibri"/>
              </a:rPr>
              <a:t> </a:t>
            </a:r>
            <a:r>
              <a:rPr sz="2000" dirty="0">
                <a:latin typeface="Calibri"/>
                <a:cs typeface="Calibri"/>
              </a:rPr>
              <a:t>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358482"/>
            <a:ext cx="6753657" cy="2787943"/>
          </a:xfrm>
          <a:prstGeom prst="rect">
            <a:avLst/>
          </a:prstGeom>
        </p:spPr>
        <p:txBody>
          <a:bodyPr vert="horz" wrap="square" lIns="0" tIns="200660" rIns="0" bIns="0" rtlCol="0">
            <a:spAutoFit/>
          </a:bodyPr>
          <a:lstStyle/>
          <a:p>
            <a:pPr marL="12700">
              <a:lnSpc>
                <a:spcPct val="100000"/>
              </a:lnSpc>
              <a:spcBef>
                <a:spcPts val="1580"/>
              </a:spcBef>
            </a:pPr>
            <a:r>
              <a:rPr sz="2400" spc="-5" dirty="0">
                <a:latin typeface="Times New Roman" pitchFamily="18" charset="0"/>
                <a:cs typeface="Times New Roman" pitchFamily="18" charset="0"/>
              </a:rPr>
              <a:t>1.</a:t>
            </a:r>
            <a:r>
              <a:rPr sz="2400" spc="-60" dirty="0">
                <a:latin typeface="Times New Roman" pitchFamily="18" charset="0"/>
                <a:cs typeface="Times New Roman" pitchFamily="18" charset="0"/>
              </a:rPr>
              <a:t> </a:t>
            </a:r>
            <a:r>
              <a:rPr sz="2400" spc="-10" dirty="0">
                <a:latin typeface="Times New Roman" pitchFamily="18" charset="0"/>
                <a:cs typeface="Times New Roman" pitchFamily="18" charset="0"/>
              </a:rPr>
              <a:t>Location</a:t>
            </a:r>
            <a:endParaRPr sz="2400" dirty="0">
              <a:latin typeface="Times New Roman" pitchFamily="18" charset="0"/>
              <a:cs typeface="Times New Roman" pitchFamily="18" charset="0"/>
            </a:endParaRPr>
          </a:p>
          <a:p>
            <a:pPr>
              <a:buFont typeface="Arial" pitchFamily="34" charset="0"/>
              <a:buChar char="•"/>
            </a:pPr>
            <a:r>
              <a:rPr lang="en-US" sz="2400" spc="-5" dirty="0">
                <a:latin typeface="Times New Roman" pitchFamily="18" charset="0"/>
                <a:cs typeface="Times New Roman" pitchFamily="18" charset="0"/>
              </a:rPr>
              <a:t>Internal memory/External</a:t>
            </a:r>
          </a:p>
          <a:p>
            <a:pPr>
              <a:buFont typeface="Arial" pitchFamily="34" charset="0"/>
              <a:buChar char="•"/>
            </a:pPr>
            <a:r>
              <a:rPr lang="en-US" sz="2400" spc="-5" dirty="0">
                <a:latin typeface="Times New Roman" pitchFamily="18" charset="0"/>
                <a:cs typeface="Times New Roman" pitchFamily="18" charset="0"/>
              </a:rPr>
              <a:t>Local </a:t>
            </a:r>
            <a:r>
              <a:rPr lang="en-US" sz="2400" spc="-5" dirty="0" err="1">
                <a:latin typeface="Times New Roman" pitchFamily="18" charset="0"/>
                <a:cs typeface="Times New Roman" pitchFamily="18" charset="0"/>
              </a:rPr>
              <a:t>M</a:t>
            </a:r>
            <a:r>
              <a:rPr lang="en-US" sz="2400" spc="-5" dirty="0" err="1" smtClean="0">
                <a:latin typeface="Times New Roman" pitchFamily="18" charset="0"/>
                <a:cs typeface="Times New Roman" pitchFamily="18" charset="0"/>
              </a:rPr>
              <a:t>em</a:t>
            </a:r>
            <a:r>
              <a:rPr lang="en-US" sz="2400" spc="-5" dirty="0" smtClean="0">
                <a:latin typeface="Times New Roman" pitchFamily="18" charset="0"/>
                <a:cs typeface="Times New Roman" pitchFamily="18" charset="0"/>
              </a:rPr>
              <a:t>-Registers</a:t>
            </a:r>
            <a:endParaRPr lang="en-US" sz="2400" dirty="0">
              <a:latin typeface="Times New Roman" pitchFamily="18" charset="0"/>
              <a:cs typeface="Times New Roman" pitchFamily="18" charset="0"/>
            </a:endParaRPr>
          </a:p>
          <a:p>
            <a:pPr>
              <a:buFont typeface="Arial" pitchFamily="34" charset="0"/>
              <a:buChar char="•"/>
            </a:pPr>
            <a:r>
              <a:rPr lang="en-US" sz="2400" dirty="0">
                <a:latin typeface="Times New Roman" pitchFamily="18" charset="0"/>
                <a:cs typeface="Times New Roman" pitchFamily="18" charset="0"/>
              </a:rPr>
              <a:t>Cache -internal.</a:t>
            </a:r>
          </a:p>
          <a:p>
            <a:pPr>
              <a:buFont typeface="Arial" pitchFamily="34" charset="0"/>
              <a:buChar char="•"/>
            </a:pPr>
            <a:r>
              <a:rPr lang="en-US" sz="2400" dirty="0">
                <a:latin typeface="Times New Roman" pitchFamily="18" charset="0"/>
                <a:cs typeface="Times New Roman" pitchFamily="18" charset="0"/>
              </a:rPr>
              <a:t> External memory-peripheral storage devices, such as disk and tape, that are accessible to the processor via I/O </a:t>
            </a:r>
            <a:r>
              <a:rPr lang="en-US" sz="2400" dirty="0" smtClean="0">
                <a:latin typeface="Times New Roman" pitchFamily="18" charset="0"/>
                <a:cs typeface="Times New Roman" pitchFamily="18" charset="0"/>
              </a:rPr>
              <a:t>controllers</a:t>
            </a:r>
            <a:endParaRPr sz="2400" dirty="0">
              <a:latin typeface="Times New Roman" pitchFamily="18" charset="0"/>
              <a:cs typeface="Times New Roman" pitchFamily="18" charset="0"/>
            </a:endParaRPr>
          </a:p>
        </p:txBody>
      </p:sp>
      <p:pic>
        <p:nvPicPr>
          <p:cNvPr id="3" name="object 3"/>
          <p:cNvPicPr/>
          <p:nvPr/>
        </p:nvPicPr>
        <p:blipFill>
          <a:blip r:embed="rId2" cstate="print"/>
          <a:stretch>
            <a:fillRect/>
          </a:stretch>
        </p:blipFill>
        <p:spPr>
          <a:xfrm>
            <a:off x="4953000" y="3146425"/>
            <a:ext cx="3657600" cy="3330575"/>
          </a:xfrm>
          <a:prstGeom prst="rect">
            <a:avLst/>
          </a:prstGeom>
        </p:spPr>
      </p:pic>
      <p:pic>
        <p:nvPicPr>
          <p:cNvPr id="4" name="object 4"/>
          <p:cNvPicPr/>
          <p:nvPr/>
        </p:nvPicPr>
        <p:blipFill>
          <a:blip r:embed="rId3" cstate="print"/>
          <a:stretch>
            <a:fillRect/>
          </a:stretch>
        </p:blipFill>
        <p:spPr>
          <a:xfrm>
            <a:off x="457200" y="4038600"/>
            <a:ext cx="3870325" cy="22098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7620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675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447" y="4545"/>
            <a:ext cx="9143999" cy="6857937"/>
          </a:xfrm>
          <a:prstGeom prst="rect">
            <a:avLst/>
          </a:prstGeom>
        </p:spPr>
      </p:pic>
      <p:sp>
        <p:nvSpPr>
          <p:cNvPr id="3" name="object 3"/>
          <p:cNvSpPr txBox="1"/>
          <p:nvPr/>
        </p:nvSpPr>
        <p:spPr>
          <a:xfrm>
            <a:off x="718515" y="4676394"/>
            <a:ext cx="4209415" cy="1000125"/>
          </a:xfrm>
          <a:prstGeom prst="rect">
            <a:avLst/>
          </a:prstGeom>
        </p:spPr>
        <p:txBody>
          <a:bodyPr vert="horz" wrap="square" lIns="0" tIns="12065" rIns="0" bIns="0" rtlCol="0">
            <a:spAutoFit/>
          </a:bodyPr>
          <a:lstStyle/>
          <a:p>
            <a:pPr marL="12700">
              <a:lnSpc>
                <a:spcPct val="100000"/>
              </a:lnSpc>
              <a:spcBef>
                <a:spcPts val="95"/>
              </a:spcBef>
            </a:pPr>
            <a:r>
              <a:rPr sz="1600" b="1" spc="-45" dirty="0">
                <a:latin typeface="Times New Roman"/>
                <a:cs typeface="Times New Roman"/>
              </a:rPr>
              <a:t>TAG</a:t>
            </a:r>
            <a:r>
              <a:rPr sz="1600" b="1" dirty="0">
                <a:latin typeface="Times New Roman"/>
                <a:cs typeface="Times New Roman"/>
              </a:rPr>
              <a:t> </a:t>
            </a:r>
            <a:r>
              <a:rPr sz="1600" b="1" spc="-5" dirty="0">
                <a:solidFill>
                  <a:srgbClr val="FF0000"/>
                </a:solidFill>
                <a:latin typeface="Times New Roman"/>
                <a:cs typeface="Times New Roman"/>
              </a:rPr>
              <a:t>-</a:t>
            </a:r>
            <a:r>
              <a:rPr sz="1600" b="1" spc="-80" dirty="0">
                <a:solidFill>
                  <a:srgbClr val="FF0000"/>
                </a:solidFill>
                <a:latin typeface="Times New Roman"/>
                <a:cs typeface="Times New Roman"/>
              </a:rPr>
              <a:t> </a:t>
            </a:r>
            <a:r>
              <a:rPr sz="1600" b="1" spc="-5" dirty="0">
                <a:solidFill>
                  <a:srgbClr val="FF0000"/>
                </a:solidFill>
                <a:latin typeface="Times New Roman"/>
                <a:cs typeface="Times New Roman"/>
              </a:rPr>
              <a:t>A</a:t>
            </a:r>
            <a:r>
              <a:rPr sz="1600" b="1" spc="-105" dirty="0">
                <a:solidFill>
                  <a:srgbClr val="FF0000"/>
                </a:solidFill>
                <a:latin typeface="Times New Roman"/>
                <a:cs typeface="Times New Roman"/>
              </a:rPr>
              <a:t> </a:t>
            </a:r>
            <a:r>
              <a:rPr sz="1600" b="1" spc="-5" dirty="0">
                <a:solidFill>
                  <a:srgbClr val="FF0000"/>
                </a:solidFill>
                <a:latin typeface="Times New Roman"/>
                <a:cs typeface="Times New Roman"/>
              </a:rPr>
              <a:t>unique</a:t>
            </a:r>
            <a:r>
              <a:rPr sz="1600" b="1" spc="10" dirty="0">
                <a:solidFill>
                  <a:srgbClr val="FF0000"/>
                </a:solidFill>
                <a:latin typeface="Times New Roman"/>
                <a:cs typeface="Times New Roman"/>
              </a:rPr>
              <a:t> </a:t>
            </a:r>
            <a:r>
              <a:rPr sz="1600" b="1" spc="-5" dirty="0">
                <a:solidFill>
                  <a:srgbClr val="FF0000"/>
                </a:solidFill>
                <a:latin typeface="Times New Roman"/>
                <a:cs typeface="Times New Roman"/>
              </a:rPr>
              <a:t>identifier</a:t>
            </a:r>
            <a:r>
              <a:rPr sz="1600" b="1" spc="15" dirty="0">
                <a:solidFill>
                  <a:srgbClr val="FF0000"/>
                </a:solidFill>
                <a:latin typeface="Times New Roman"/>
                <a:cs typeface="Times New Roman"/>
              </a:rPr>
              <a:t> </a:t>
            </a:r>
            <a:r>
              <a:rPr sz="1600" b="1" spc="-5" dirty="0">
                <a:solidFill>
                  <a:srgbClr val="FF0000"/>
                </a:solidFill>
                <a:latin typeface="Times New Roman"/>
                <a:cs typeface="Times New Roman"/>
              </a:rPr>
              <a:t>for</a:t>
            </a:r>
            <a:r>
              <a:rPr sz="1600" b="1" spc="-30" dirty="0">
                <a:solidFill>
                  <a:srgbClr val="FF0000"/>
                </a:solidFill>
                <a:latin typeface="Times New Roman"/>
                <a:cs typeface="Times New Roman"/>
              </a:rPr>
              <a:t> </a:t>
            </a:r>
            <a:r>
              <a:rPr sz="1600" b="1" spc="-5" dirty="0">
                <a:solidFill>
                  <a:srgbClr val="FF0000"/>
                </a:solidFill>
                <a:latin typeface="Times New Roman"/>
                <a:cs typeface="Times New Roman"/>
              </a:rPr>
              <a:t>a</a:t>
            </a:r>
            <a:r>
              <a:rPr sz="1600" b="1" dirty="0">
                <a:solidFill>
                  <a:srgbClr val="FF0000"/>
                </a:solidFill>
                <a:latin typeface="Times New Roman"/>
                <a:cs typeface="Times New Roman"/>
              </a:rPr>
              <a:t> </a:t>
            </a:r>
            <a:r>
              <a:rPr sz="1600" b="1" spc="-10" dirty="0">
                <a:solidFill>
                  <a:srgbClr val="FF0000"/>
                </a:solidFill>
                <a:latin typeface="Times New Roman"/>
                <a:cs typeface="Times New Roman"/>
              </a:rPr>
              <a:t>group</a:t>
            </a:r>
            <a:r>
              <a:rPr sz="1600" b="1" dirty="0">
                <a:solidFill>
                  <a:srgbClr val="FF0000"/>
                </a:solidFill>
                <a:latin typeface="Times New Roman"/>
                <a:cs typeface="Times New Roman"/>
              </a:rPr>
              <a:t> of</a:t>
            </a:r>
            <a:r>
              <a:rPr sz="1600" b="1" spc="5" dirty="0">
                <a:solidFill>
                  <a:srgbClr val="FF0000"/>
                </a:solidFill>
                <a:latin typeface="Times New Roman"/>
                <a:cs typeface="Times New Roman"/>
              </a:rPr>
              <a:t> </a:t>
            </a:r>
            <a:r>
              <a:rPr sz="1600" b="1" spc="-5" dirty="0">
                <a:solidFill>
                  <a:srgbClr val="FF0000"/>
                </a:solidFill>
                <a:latin typeface="Times New Roman"/>
                <a:cs typeface="Times New Roman"/>
              </a:rPr>
              <a:t>data.</a:t>
            </a:r>
            <a:endParaRPr sz="1600">
              <a:latin typeface="Times New Roman"/>
              <a:cs typeface="Times New Roman"/>
            </a:endParaRPr>
          </a:p>
          <a:p>
            <a:pPr marL="572135" marR="5080">
              <a:lnSpc>
                <a:spcPct val="100000"/>
              </a:lnSpc>
            </a:pPr>
            <a:r>
              <a:rPr sz="1600" b="1" spc="-5" dirty="0">
                <a:solidFill>
                  <a:srgbClr val="FF0000"/>
                </a:solidFill>
                <a:latin typeface="Times New Roman"/>
                <a:cs typeface="Times New Roman"/>
              </a:rPr>
              <a:t>Since different</a:t>
            </a:r>
            <a:r>
              <a:rPr sz="1600" b="1" spc="30" dirty="0">
                <a:solidFill>
                  <a:srgbClr val="FF0000"/>
                </a:solidFill>
                <a:latin typeface="Times New Roman"/>
                <a:cs typeface="Times New Roman"/>
              </a:rPr>
              <a:t> </a:t>
            </a:r>
            <a:r>
              <a:rPr sz="1600" b="1" spc="-10" dirty="0">
                <a:solidFill>
                  <a:srgbClr val="FF0000"/>
                </a:solidFill>
                <a:latin typeface="Times New Roman"/>
                <a:cs typeface="Times New Roman"/>
              </a:rPr>
              <a:t>regions</a:t>
            </a:r>
            <a:r>
              <a:rPr sz="1600" b="1" spc="5" dirty="0">
                <a:solidFill>
                  <a:srgbClr val="FF0000"/>
                </a:solidFill>
                <a:latin typeface="Times New Roman"/>
                <a:cs typeface="Times New Roman"/>
              </a:rPr>
              <a:t> </a:t>
            </a:r>
            <a:r>
              <a:rPr sz="1600" b="1" dirty="0">
                <a:solidFill>
                  <a:srgbClr val="FF0000"/>
                </a:solidFill>
                <a:latin typeface="Times New Roman"/>
                <a:cs typeface="Times New Roman"/>
              </a:rPr>
              <a:t>of</a:t>
            </a:r>
            <a:r>
              <a:rPr sz="1600" b="1" spc="-15" dirty="0">
                <a:solidFill>
                  <a:srgbClr val="FF0000"/>
                </a:solidFill>
                <a:latin typeface="Times New Roman"/>
                <a:cs typeface="Times New Roman"/>
              </a:rPr>
              <a:t> </a:t>
            </a:r>
            <a:r>
              <a:rPr sz="1600" b="1" spc="-10" dirty="0">
                <a:solidFill>
                  <a:srgbClr val="FF0000"/>
                </a:solidFill>
                <a:latin typeface="Times New Roman"/>
                <a:cs typeface="Times New Roman"/>
              </a:rPr>
              <a:t>memory</a:t>
            </a:r>
            <a:r>
              <a:rPr sz="1600" b="1" spc="55" dirty="0">
                <a:solidFill>
                  <a:srgbClr val="FF0000"/>
                </a:solidFill>
                <a:latin typeface="Times New Roman"/>
                <a:cs typeface="Times New Roman"/>
              </a:rPr>
              <a:t> </a:t>
            </a:r>
            <a:r>
              <a:rPr sz="1600" b="1" spc="-10" dirty="0">
                <a:solidFill>
                  <a:srgbClr val="FF0000"/>
                </a:solidFill>
                <a:latin typeface="Times New Roman"/>
                <a:cs typeface="Times New Roman"/>
              </a:rPr>
              <a:t>may</a:t>
            </a:r>
            <a:r>
              <a:rPr sz="1600" b="1" spc="15" dirty="0">
                <a:solidFill>
                  <a:srgbClr val="FF0000"/>
                </a:solidFill>
                <a:latin typeface="Times New Roman"/>
                <a:cs typeface="Times New Roman"/>
              </a:rPr>
              <a:t> </a:t>
            </a:r>
            <a:r>
              <a:rPr sz="1600" b="1" spc="-5" dirty="0">
                <a:solidFill>
                  <a:srgbClr val="FF0000"/>
                </a:solidFill>
                <a:latin typeface="Times New Roman"/>
                <a:cs typeface="Times New Roman"/>
              </a:rPr>
              <a:t>be </a:t>
            </a:r>
            <a:r>
              <a:rPr sz="1600" b="1" spc="-385" dirty="0">
                <a:solidFill>
                  <a:srgbClr val="FF0000"/>
                </a:solidFill>
                <a:latin typeface="Times New Roman"/>
                <a:cs typeface="Times New Roman"/>
              </a:rPr>
              <a:t> </a:t>
            </a:r>
            <a:r>
              <a:rPr sz="1600" b="1" spc="-10" dirty="0">
                <a:solidFill>
                  <a:srgbClr val="FF0000"/>
                </a:solidFill>
                <a:latin typeface="Times New Roman"/>
                <a:cs typeface="Times New Roman"/>
              </a:rPr>
              <a:t>mapped</a:t>
            </a:r>
            <a:r>
              <a:rPr sz="1600" b="1" spc="15" dirty="0">
                <a:solidFill>
                  <a:srgbClr val="FF0000"/>
                </a:solidFill>
                <a:latin typeface="Times New Roman"/>
                <a:cs typeface="Times New Roman"/>
              </a:rPr>
              <a:t> </a:t>
            </a:r>
            <a:r>
              <a:rPr sz="1600" b="1" spc="-5" dirty="0">
                <a:solidFill>
                  <a:srgbClr val="FF0000"/>
                </a:solidFill>
                <a:latin typeface="Times New Roman"/>
                <a:cs typeface="Times New Roman"/>
              </a:rPr>
              <a:t>into</a:t>
            </a:r>
            <a:r>
              <a:rPr sz="1600" b="1" spc="20" dirty="0">
                <a:solidFill>
                  <a:srgbClr val="FF0000"/>
                </a:solidFill>
                <a:latin typeface="Times New Roman"/>
                <a:cs typeface="Times New Roman"/>
              </a:rPr>
              <a:t> </a:t>
            </a:r>
            <a:r>
              <a:rPr sz="1600" b="1" spc="-5" dirty="0">
                <a:solidFill>
                  <a:srgbClr val="FF0000"/>
                </a:solidFill>
                <a:latin typeface="Times New Roman"/>
                <a:cs typeface="Times New Roman"/>
              </a:rPr>
              <a:t>a</a:t>
            </a:r>
            <a:r>
              <a:rPr sz="1600" b="1" dirty="0">
                <a:solidFill>
                  <a:srgbClr val="FF0000"/>
                </a:solidFill>
                <a:latin typeface="Times New Roman"/>
                <a:cs typeface="Times New Roman"/>
              </a:rPr>
              <a:t> </a:t>
            </a:r>
            <a:r>
              <a:rPr sz="1600" b="1" spc="-5" dirty="0">
                <a:solidFill>
                  <a:srgbClr val="FF0000"/>
                </a:solidFill>
                <a:latin typeface="Times New Roman"/>
                <a:cs typeface="Times New Roman"/>
              </a:rPr>
              <a:t>block,</a:t>
            </a:r>
            <a:r>
              <a:rPr sz="1600" b="1" spc="10" dirty="0">
                <a:solidFill>
                  <a:srgbClr val="FF0000"/>
                </a:solidFill>
                <a:latin typeface="Times New Roman"/>
                <a:cs typeface="Times New Roman"/>
              </a:rPr>
              <a:t> </a:t>
            </a:r>
            <a:r>
              <a:rPr sz="1600" b="1" spc="-5" dirty="0">
                <a:solidFill>
                  <a:srgbClr val="FF0000"/>
                </a:solidFill>
                <a:latin typeface="Times New Roman"/>
                <a:cs typeface="Times New Roman"/>
              </a:rPr>
              <a:t>the</a:t>
            </a:r>
            <a:r>
              <a:rPr sz="1600" b="1" dirty="0">
                <a:solidFill>
                  <a:srgbClr val="FF0000"/>
                </a:solidFill>
                <a:latin typeface="Times New Roman"/>
                <a:cs typeface="Times New Roman"/>
              </a:rPr>
              <a:t> </a:t>
            </a:r>
            <a:r>
              <a:rPr sz="1600" b="1" spc="-5" dirty="0">
                <a:solidFill>
                  <a:srgbClr val="FF0000"/>
                </a:solidFill>
                <a:latin typeface="Times New Roman"/>
                <a:cs typeface="Times New Roman"/>
              </a:rPr>
              <a:t>tag</a:t>
            </a:r>
            <a:r>
              <a:rPr sz="1600" b="1" spc="15" dirty="0">
                <a:solidFill>
                  <a:srgbClr val="FF0000"/>
                </a:solidFill>
                <a:latin typeface="Times New Roman"/>
                <a:cs typeface="Times New Roman"/>
              </a:rPr>
              <a:t> </a:t>
            </a:r>
            <a:r>
              <a:rPr sz="1600" b="1" spc="-5" dirty="0">
                <a:solidFill>
                  <a:srgbClr val="FF0000"/>
                </a:solidFill>
                <a:latin typeface="Times New Roman"/>
                <a:cs typeface="Times New Roman"/>
              </a:rPr>
              <a:t>is</a:t>
            </a:r>
            <a:r>
              <a:rPr sz="1600" b="1" spc="10" dirty="0">
                <a:solidFill>
                  <a:srgbClr val="FF0000"/>
                </a:solidFill>
                <a:latin typeface="Times New Roman"/>
                <a:cs typeface="Times New Roman"/>
              </a:rPr>
              <a:t> </a:t>
            </a:r>
            <a:r>
              <a:rPr sz="1600" b="1" spc="-5" dirty="0">
                <a:solidFill>
                  <a:srgbClr val="FF0000"/>
                </a:solidFill>
                <a:latin typeface="Times New Roman"/>
                <a:cs typeface="Times New Roman"/>
              </a:rPr>
              <a:t>used </a:t>
            </a:r>
            <a:r>
              <a:rPr sz="1600" b="1" spc="-10" dirty="0">
                <a:solidFill>
                  <a:srgbClr val="FF0000"/>
                </a:solidFill>
                <a:latin typeface="Times New Roman"/>
                <a:cs typeface="Times New Roman"/>
              </a:rPr>
              <a:t>to </a:t>
            </a:r>
            <a:r>
              <a:rPr sz="1600" b="1" spc="-5" dirty="0">
                <a:solidFill>
                  <a:srgbClr val="FF0000"/>
                </a:solidFill>
                <a:latin typeface="Times New Roman"/>
                <a:cs typeface="Times New Roman"/>
              </a:rPr>
              <a:t> differentiate</a:t>
            </a:r>
            <a:r>
              <a:rPr sz="1600" b="1" spc="40" dirty="0">
                <a:solidFill>
                  <a:srgbClr val="FF0000"/>
                </a:solidFill>
                <a:latin typeface="Times New Roman"/>
                <a:cs typeface="Times New Roman"/>
              </a:rPr>
              <a:t> </a:t>
            </a:r>
            <a:r>
              <a:rPr sz="1600" b="1" dirty="0">
                <a:solidFill>
                  <a:srgbClr val="FF0000"/>
                </a:solidFill>
                <a:latin typeface="Times New Roman"/>
                <a:cs typeface="Times New Roman"/>
              </a:rPr>
              <a:t>between</a:t>
            </a:r>
            <a:r>
              <a:rPr sz="1600" b="1" spc="-15" dirty="0">
                <a:solidFill>
                  <a:srgbClr val="FF0000"/>
                </a:solidFill>
                <a:latin typeface="Times New Roman"/>
                <a:cs typeface="Times New Roman"/>
              </a:rPr>
              <a:t> </a:t>
            </a:r>
            <a:r>
              <a:rPr sz="1600" b="1" spc="-10" dirty="0">
                <a:solidFill>
                  <a:srgbClr val="FF0000"/>
                </a:solidFill>
                <a:latin typeface="Times New Roman"/>
                <a:cs typeface="Times New Roman"/>
              </a:rPr>
              <a:t>them.</a:t>
            </a:r>
            <a:endParaRPr sz="16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762000"/>
            <a:ext cx="8093710" cy="4616648"/>
          </a:xfrm>
        </p:spPr>
        <p:txBody>
          <a:bodyPr>
            <a:noAutofit/>
          </a:bodyPr>
          <a:lstStyle/>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 memory </a:t>
            </a:r>
            <a:r>
              <a:rPr lang="en-US" sz="2400" dirty="0">
                <a:latin typeface="Times New Roman" panose="02020603050405020304" pitchFamily="18" charset="0"/>
                <a:cs typeface="Times New Roman" panose="02020603050405020304" pitchFamily="18" charset="0"/>
              </a:rPr>
              <a:t>consists of up to 2</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addressable words, with each word having a unique </a:t>
            </a:r>
            <a:r>
              <a:rPr lang="en-US" sz="2400" i="1" dirty="0">
                <a:latin typeface="Times New Roman" panose="02020603050405020304" pitchFamily="18" charset="0"/>
                <a:cs typeface="Times New Roman" panose="02020603050405020304" pitchFamily="18" charset="0"/>
              </a:rPr>
              <a:t>n-</a:t>
            </a:r>
            <a:r>
              <a:rPr lang="en-IN" sz="2400" dirty="0">
                <a:latin typeface="Times New Roman" panose="02020603050405020304" pitchFamily="18" charset="0"/>
                <a:cs typeface="Times New Roman" panose="02020603050405020304" pitchFamily="18" charset="0"/>
              </a:rPr>
              <a:t>bit </a:t>
            </a:r>
            <a:r>
              <a:rPr lang="en-US" sz="2400" dirty="0">
                <a:latin typeface="Times New Roman" panose="02020603050405020304" pitchFamily="18" charset="0"/>
                <a:cs typeface="Times New Roman" panose="02020603050405020304" pitchFamily="18" charset="0"/>
              </a:rPr>
              <a:t>address.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mapping purposes, this memory is considered to consist of </a:t>
            </a:r>
            <a:r>
              <a:rPr lang="en-US" sz="2400" b="1" dirty="0">
                <a:latin typeface="Times New Roman" panose="02020603050405020304" pitchFamily="18" charset="0"/>
                <a:cs typeface="Times New Roman" panose="02020603050405020304" pitchFamily="18" charset="0"/>
              </a:rPr>
              <a:t>a number </a:t>
            </a:r>
            <a:r>
              <a:rPr lang="en-IN" sz="2400" b="1" dirty="0">
                <a:latin typeface="Times New Roman" panose="02020603050405020304" pitchFamily="18" charset="0"/>
                <a:cs typeface="Times New Roman" panose="02020603050405020304" pitchFamily="18" charset="0"/>
              </a:rPr>
              <a:t>of fixed-length </a:t>
            </a:r>
            <a:r>
              <a:rPr lang="en-US" sz="2400" b="1" dirty="0">
                <a:latin typeface="Times New Roman" panose="02020603050405020304" pitchFamily="18" charset="0"/>
                <a:cs typeface="Times New Roman" panose="02020603050405020304" pitchFamily="18" charset="0"/>
              </a:rPr>
              <a:t>blocks of </a:t>
            </a:r>
            <a:r>
              <a:rPr lang="en-US" sz="2400" b="1" i="1" dirty="0">
                <a:latin typeface="Times New Roman" panose="02020603050405020304" pitchFamily="18" charset="0"/>
                <a:cs typeface="Times New Roman" panose="02020603050405020304" pitchFamily="18" charset="0"/>
              </a:rPr>
              <a:t>K </a:t>
            </a:r>
            <a:r>
              <a:rPr lang="en-US" sz="2400" b="1" dirty="0">
                <a:latin typeface="Times New Roman" panose="02020603050405020304" pitchFamily="18" charset="0"/>
                <a:cs typeface="Times New Roman" panose="02020603050405020304" pitchFamily="18" charset="0"/>
              </a:rPr>
              <a:t>words each</a:t>
            </a:r>
            <a:r>
              <a:rPr lang="en-US" sz="24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That is, there are </a:t>
            </a:r>
            <a:r>
              <a:rPr lang="en-US" sz="2400" i="1" dirty="0">
                <a:latin typeface="Times New Roman" panose="02020603050405020304" pitchFamily="18" charset="0"/>
                <a:cs typeface="Times New Roman" panose="02020603050405020304" pitchFamily="18" charset="0"/>
              </a:rPr>
              <a:t>M </a:t>
            </a:r>
            <a:r>
              <a:rPr lang="en-US" sz="2400" dirty="0">
                <a:latin typeface="Times New Roman" panose="02020603050405020304" pitchFamily="18" charset="0"/>
                <a:cs typeface="Times New Roman" panose="02020603050405020304" pitchFamily="18" charset="0"/>
              </a:rPr>
              <a:t>= 2</a:t>
            </a:r>
            <a:r>
              <a:rPr lang="en-US" sz="2400" i="1"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K </a:t>
            </a:r>
            <a:r>
              <a:rPr lang="en-US" sz="2400" dirty="0">
                <a:latin typeface="Times New Roman" panose="02020603050405020304" pitchFamily="18" charset="0"/>
                <a:cs typeface="Times New Roman" panose="02020603050405020304" pitchFamily="18" charset="0"/>
              </a:rPr>
              <a:t>blocks in main </a:t>
            </a:r>
            <a:r>
              <a:rPr lang="en-IN" sz="2400" dirty="0">
                <a:latin typeface="Times New Roman" panose="02020603050405020304" pitchFamily="18" charset="0"/>
                <a:cs typeface="Times New Roman" panose="02020603050405020304" pitchFamily="18" charset="0"/>
              </a:rPr>
              <a:t>memory.</a:t>
            </a:r>
          </a:p>
          <a:p>
            <a:pPr algn="just"/>
            <a:endParaRPr lang="en-I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cache consists of </a:t>
            </a:r>
            <a:r>
              <a:rPr lang="en-US" sz="2400" i="1" dirty="0">
                <a:latin typeface="Times New Roman" panose="02020603050405020304" pitchFamily="18" charset="0"/>
                <a:cs typeface="Times New Roman" panose="02020603050405020304" pitchFamily="18" charset="0"/>
              </a:rPr>
              <a:t>m </a:t>
            </a:r>
            <a:r>
              <a:rPr lang="en-US" sz="2400" dirty="0">
                <a:latin typeface="Times New Roman" panose="02020603050405020304" pitchFamily="18" charset="0"/>
                <a:cs typeface="Times New Roman" panose="02020603050405020304" pitchFamily="18" charset="0"/>
              </a:rPr>
              <a:t>blocks, called </a:t>
            </a:r>
            <a:r>
              <a:rPr lang="en-US" sz="2400" b="1" dirty="0">
                <a:latin typeface="Times New Roman" panose="02020603050405020304" pitchFamily="18" charset="0"/>
                <a:cs typeface="Times New Roman" panose="02020603050405020304" pitchFamily="18" charset="0"/>
              </a:rPr>
              <a:t>lines</a:t>
            </a:r>
            <a:r>
              <a:rPr lang="en-US" sz="24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Each line contains </a:t>
            </a:r>
            <a:r>
              <a:rPr lang="en-US" sz="2400" i="1" dirty="0">
                <a:latin typeface="Times New Roman" panose="02020603050405020304" pitchFamily="18" charset="0"/>
                <a:cs typeface="Times New Roman" panose="02020603050405020304" pitchFamily="18" charset="0"/>
              </a:rPr>
              <a:t>K </a:t>
            </a:r>
            <a:r>
              <a:rPr lang="en-US" sz="2400" dirty="0">
                <a:latin typeface="Times New Roman" panose="02020603050405020304" pitchFamily="18" charset="0"/>
                <a:cs typeface="Times New Roman" panose="02020603050405020304" pitchFamily="18" charset="0"/>
              </a:rPr>
              <a:t>words plus a tag of a few bits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number of lines is considerably less than the number of main memory blocks (m &lt;&lt;M).</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line includes a tag that identifies which particular block is currently being stored</a:t>
            </a:r>
            <a:r>
              <a:rPr lang="en-US" sz="2400" dirty="0" smtClean="0">
                <a:latin typeface="Times New Roman" panose="02020603050405020304" pitchFamily="18" charset="0"/>
                <a:cs typeface="Times New Roman" panose="02020603050405020304" pitchFamily="18" charset="0"/>
              </a:rPr>
              <a:t>.</a:t>
            </a:r>
            <a:endParaRPr lang="en-IN" sz="2400" dirty="0"/>
          </a:p>
        </p:txBody>
      </p:sp>
    </p:spTree>
    <p:extLst>
      <p:ext uri="{BB962C8B-B14F-4D97-AF65-F5344CB8AC3E}">
        <p14:creationId xmlns:p14="http://schemas.microsoft.com/office/powerpoint/2010/main" val="1059338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33400"/>
            <a:ext cx="71628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42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25144" y="1188465"/>
            <a:ext cx="8093710" cy="1538883"/>
          </a:xfrm>
        </p:spPr>
        <p:txBody>
          <a:bodyPr>
            <a:normAutofit fontScale="925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processor generates the read address (RA) of a word to be read. If the word is contained in the cache, it is delivered to the processor.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Otherwise, the block containing that word is loaded into the cache, and the word is delivered to the processor.</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888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5257800" cy="563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257800" y="1295400"/>
            <a:ext cx="3886200" cy="3416320"/>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a:t>
            </a:r>
            <a:r>
              <a:rPr lang="en-IN" dirty="0" smtClean="0">
                <a:latin typeface="Times New Roman" panose="02020603050405020304" pitchFamily="18" charset="0"/>
                <a:cs typeface="Times New Roman" panose="02020603050405020304" pitchFamily="18" charset="0"/>
              </a:rPr>
              <a:t>cache </a:t>
            </a:r>
            <a:r>
              <a:rPr lang="en-US" dirty="0" smtClean="0">
                <a:latin typeface="Times New Roman" panose="02020603050405020304" pitchFamily="18" charset="0"/>
                <a:cs typeface="Times New Roman" panose="02020603050405020304" pitchFamily="18" charset="0"/>
              </a:rPr>
              <a:t>connects </a:t>
            </a:r>
            <a:r>
              <a:rPr lang="en-US" dirty="0">
                <a:latin typeface="Times New Roman" panose="02020603050405020304" pitchFamily="18" charset="0"/>
                <a:cs typeface="Times New Roman" panose="02020603050405020304" pitchFamily="18" charset="0"/>
              </a:rPr>
              <a:t>to the processor via data, control, and address lines.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a cache hit occurs, the data and address buffers are disabled and communication is only between processor and cache, with no system bus traffic.</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When a cache miss occurs, the desired address is loaded onto the system bus and the data are returned through the data buffer to both the cache and </a:t>
            </a:r>
            <a:r>
              <a:rPr lang="en-IN" dirty="0">
                <a:latin typeface="Times New Roman" panose="02020603050405020304" pitchFamily="18" charset="0"/>
                <a:cs typeface="Times New Roman" panose="02020603050405020304" pitchFamily="18" charset="0"/>
              </a:rPr>
              <a:t>the processor.</a:t>
            </a:r>
          </a:p>
        </p:txBody>
      </p:sp>
    </p:spTree>
    <p:extLst>
      <p:ext uri="{BB962C8B-B14F-4D97-AF65-F5344CB8AC3E}">
        <p14:creationId xmlns:p14="http://schemas.microsoft.com/office/powerpoint/2010/main" val="164925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2" y="484073"/>
            <a:ext cx="6525057" cy="5980483"/>
          </a:xfrm>
          <a:prstGeom prst="rect">
            <a:avLst/>
          </a:prstGeom>
        </p:spPr>
        <p:txBody>
          <a:bodyPr vert="horz" wrap="square" lIns="0" tIns="12065" rIns="0" bIns="0" rtlCol="0">
            <a:spAutoFit/>
          </a:bodyPr>
          <a:lstStyle/>
          <a:p>
            <a:pPr marL="12700">
              <a:lnSpc>
                <a:spcPct val="100000"/>
              </a:lnSpc>
              <a:spcBef>
                <a:spcPts val="95"/>
              </a:spcBef>
            </a:pPr>
            <a:r>
              <a:rPr lang="en-US" sz="2800" spc="-10" dirty="0">
                <a:latin typeface="Arial Black"/>
                <a:cs typeface="Arial Black"/>
              </a:rPr>
              <a:t>Elements of </a:t>
            </a:r>
            <a:r>
              <a:rPr sz="2800" spc="-10" dirty="0">
                <a:latin typeface="Arial Black"/>
                <a:cs typeface="Arial Black"/>
              </a:rPr>
              <a:t>Cache</a:t>
            </a:r>
            <a:r>
              <a:rPr sz="2800" spc="-40" dirty="0">
                <a:latin typeface="Arial Black"/>
                <a:cs typeface="Arial Black"/>
              </a:rPr>
              <a:t> </a:t>
            </a:r>
            <a:r>
              <a:rPr sz="2800" spc="-5" dirty="0">
                <a:latin typeface="Arial Black"/>
                <a:cs typeface="Arial Black"/>
              </a:rPr>
              <a:t>Design</a:t>
            </a:r>
            <a:endParaRPr sz="2800" dirty="0">
              <a:latin typeface="Arial Black"/>
              <a:cs typeface="Arial Black"/>
            </a:endParaRPr>
          </a:p>
          <a:p>
            <a:pPr>
              <a:lnSpc>
                <a:spcPct val="100000"/>
              </a:lnSpc>
              <a:spcBef>
                <a:spcPts val="65"/>
              </a:spcBef>
            </a:pPr>
            <a:endParaRPr sz="2600" dirty="0">
              <a:latin typeface="Arial Black"/>
              <a:cs typeface="Arial Black"/>
            </a:endParaRPr>
          </a:p>
          <a:p>
            <a:pPr marL="406400" indent="-344170">
              <a:lnSpc>
                <a:spcPct val="100000"/>
              </a:lnSpc>
              <a:buClr>
                <a:srgbClr val="FF0000"/>
              </a:buClr>
              <a:buChar char="•"/>
              <a:tabLst>
                <a:tab pos="407034" algn="l"/>
              </a:tabLst>
            </a:pPr>
            <a:r>
              <a:rPr lang="en-US" sz="2800" spc="-10" dirty="0">
                <a:latin typeface="Verdana"/>
                <a:cs typeface="Verdana"/>
              </a:rPr>
              <a:t>Cache address &amp; </a:t>
            </a:r>
            <a:r>
              <a:rPr sz="2800" spc="-10" dirty="0">
                <a:latin typeface="Verdana"/>
                <a:cs typeface="Verdana"/>
              </a:rPr>
              <a:t>Size</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10" dirty="0">
                <a:latin typeface="Verdana"/>
                <a:cs typeface="Verdana"/>
              </a:rPr>
              <a:t>Mapping</a:t>
            </a:r>
            <a:r>
              <a:rPr sz="2800" spc="35" dirty="0">
                <a:latin typeface="Verdana"/>
                <a:cs typeface="Verdana"/>
              </a:rPr>
              <a:t> </a:t>
            </a:r>
            <a:r>
              <a:rPr sz="2800" spc="-10" dirty="0">
                <a:latin typeface="Verdana"/>
                <a:cs typeface="Verdana"/>
              </a:rPr>
              <a:t>Function</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5" dirty="0">
                <a:latin typeface="Verdana"/>
                <a:cs typeface="Verdana"/>
              </a:rPr>
              <a:t>Replacement</a:t>
            </a:r>
            <a:r>
              <a:rPr sz="2800" spc="-35" dirty="0">
                <a:latin typeface="Verdana"/>
                <a:cs typeface="Verdana"/>
              </a:rPr>
              <a:t> </a:t>
            </a:r>
            <a:r>
              <a:rPr sz="2800" spc="-10" dirty="0">
                <a:latin typeface="Verdana"/>
                <a:cs typeface="Verdana"/>
              </a:rPr>
              <a:t>Algorithm</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15" dirty="0">
                <a:latin typeface="Verdana"/>
                <a:cs typeface="Verdana"/>
              </a:rPr>
              <a:t>Write</a:t>
            </a:r>
            <a:r>
              <a:rPr sz="2800" spc="-45" dirty="0">
                <a:latin typeface="Verdana"/>
                <a:cs typeface="Verdana"/>
              </a:rPr>
              <a:t> </a:t>
            </a:r>
            <a:r>
              <a:rPr sz="2800" spc="-10" dirty="0">
                <a:latin typeface="Verdana"/>
                <a:cs typeface="Verdana"/>
              </a:rPr>
              <a:t>Policy</a:t>
            </a:r>
            <a:endParaRPr sz="2800" dirty="0">
              <a:latin typeface="Verdana"/>
              <a:cs typeface="Verdana"/>
            </a:endParaRPr>
          </a:p>
          <a:p>
            <a:pPr>
              <a:lnSpc>
                <a:spcPct val="100000"/>
              </a:lnSpc>
              <a:spcBef>
                <a:spcPts val="20"/>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5" dirty="0">
                <a:latin typeface="Verdana"/>
                <a:cs typeface="Verdana"/>
              </a:rPr>
              <a:t>Block</a:t>
            </a:r>
            <a:r>
              <a:rPr sz="2800" spc="-15" dirty="0">
                <a:latin typeface="Verdana"/>
                <a:cs typeface="Verdana"/>
              </a:rPr>
              <a:t> </a:t>
            </a:r>
            <a:r>
              <a:rPr sz="2800" spc="-10" dirty="0">
                <a:latin typeface="Verdana"/>
                <a:cs typeface="Verdana"/>
              </a:rPr>
              <a:t>Size</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10" dirty="0">
                <a:latin typeface="Verdana"/>
                <a:cs typeface="Verdana"/>
              </a:rPr>
              <a:t>Number</a:t>
            </a:r>
            <a:r>
              <a:rPr sz="2800" spc="25" dirty="0">
                <a:latin typeface="Verdana"/>
                <a:cs typeface="Verdana"/>
              </a:rPr>
              <a:t> </a:t>
            </a:r>
            <a:r>
              <a:rPr sz="2800" spc="-5" dirty="0">
                <a:latin typeface="Verdana"/>
                <a:cs typeface="Verdana"/>
              </a:rPr>
              <a:t>of</a:t>
            </a:r>
            <a:r>
              <a:rPr sz="2800" spc="-20" dirty="0">
                <a:latin typeface="Verdana"/>
                <a:cs typeface="Verdana"/>
              </a:rPr>
              <a:t> </a:t>
            </a:r>
            <a:r>
              <a:rPr sz="2800" spc="-5" dirty="0">
                <a:latin typeface="Verdana"/>
                <a:cs typeface="Verdana"/>
              </a:rPr>
              <a:t>Caches</a:t>
            </a:r>
            <a:endParaRPr sz="2800" dirty="0">
              <a:latin typeface="Verdana"/>
              <a:cs typeface="Verdan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lstStyle/>
          <a:p>
            <a:r>
              <a:rPr lang="en-US" dirty="0"/>
              <a:t>Cache Address</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82" y="1447800"/>
            <a:ext cx="4806950" cy="283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273632" y="1524000"/>
            <a:ext cx="320040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Cache addresses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virtual memory is a facility</a:t>
            </a:r>
          </a:p>
          <a:p>
            <a:pPr algn="just"/>
            <a:r>
              <a:rPr lang="en-US" dirty="0">
                <a:latin typeface="Times New Roman" panose="02020603050405020304" pitchFamily="18" charset="0"/>
                <a:cs typeface="Times New Roman" panose="02020603050405020304" pitchFamily="18" charset="0"/>
              </a:rPr>
              <a:t>that </a:t>
            </a:r>
            <a:r>
              <a:rPr lang="en-US" dirty="0">
                <a:solidFill>
                  <a:srgbClr val="FF0000"/>
                </a:solidFill>
                <a:latin typeface="Times New Roman" panose="02020603050405020304" pitchFamily="18" charset="0"/>
                <a:cs typeface="Times New Roman" panose="02020603050405020304" pitchFamily="18" charset="0"/>
              </a:rPr>
              <a:t>allows programs to address memory from a logical point of view, without regard to the  amount of main memory physically available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hardware memory management unit (MMU) translates each virtual address into a physical address in main memory</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292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7169150" cy="285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4724400"/>
            <a:ext cx="8534400" cy="1015663"/>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logical cache</a:t>
            </a:r>
            <a:r>
              <a:rPr lang="en-US" sz="2000" dirty="0">
                <a:latin typeface="Times New Roman" panose="02020603050405020304" pitchFamily="18" charset="0"/>
                <a:cs typeface="Times New Roman" panose="02020603050405020304" pitchFamily="18" charset="0"/>
              </a:rPr>
              <a:t>, also known as a </a:t>
            </a:r>
            <a:r>
              <a:rPr lang="en-US" sz="2000" b="1" dirty="0">
                <a:latin typeface="Times New Roman" panose="02020603050405020304" pitchFamily="18" charset="0"/>
                <a:cs typeface="Times New Roman" panose="02020603050405020304" pitchFamily="18" charset="0"/>
              </a:rPr>
              <a:t>virtual cache</a:t>
            </a:r>
            <a:r>
              <a:rPr lang="en-US" sz="2000" dirty="0">
                <a:latin typeface="Times New Roman" panose="02020603050405020304" pitchFamily="18" charset="0"/>
                <a:cs typeface="Times New Roman" panose="02020603050405020304" pitchFamily="18" charset="0"/>
              </a:rPr>
              <a:t>, stores data using </a:t>
            </a:r>
            <a:r>
              <a:rPr lang="en-US" sz="2000" b="1" dirty="0">
                <a:latin typeface="Times New Roman" panose="02020603050405020304" pitchFamily="18" charset="0"/>
                <a:cs typeface="Times New Roman" panose="02020603050405020304" pitchFamily="18" charset="0"/>
              </a:rPr>
              <a:t>virtual addresses</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The processor accesses the cache directly, without going through </a:t>
            </a:r>
            <a:r>
              <a:rPr lang="en-IN" sz="2000" dirty="0">
                <a:latin typeface="Times New Roman" panose="02020603050405020304" pitchFamily="18" charset="0"/>
                <a:cs typeface="Times New Roman" panose="02020603050405020304" pitchFamily="18" charset="0"/>
              </a:rPr>
              <a:t>the MMU.</a:t>
            </a:r>
          </a:p>
        </p:txBody>
      </p:sp>
    </p:spTree>
    <p:extLst>
      <p:ext uri="{BB962C8B-B14F-4D97-AF65-F5344CB8AC3E}">
        <p14:creationId xmlns:p14="http://schemas.microsoft.com/office/powerpoint/2010/main" val="2589622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762000" y="4419600"/>
            <a:ext cx="7543800" cy="615553"/>
          </a:xfrm>
        </p:spPr>
        <p:txBody>
          <a:bodyPr>
            <a:normAutofit fontScale="77500" lnSpcReduction="20000"/>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physical cache </a:t>
            </a:r>
            <a:r>
              <a:rPr lang="en-US" dirty="0">
                <a:latin typeface="Times New Roman" panose="02020603050405020304" pitchFamily="18" charset="0"/>
                <a:cs typeface="Times New Roman" panose="02020603050405020304" pitchFamily="18" charset="0"/>
              </a:rPr>
              <a:t>stores data using main memory </a:t>
            </a:r>
            <a:r>
              <a:rPr lang="en-US" b="1" dirty="0">
                <a:latin typeface="Times New Roman" panose="02020603050405020304" pitchFamily="18" charset="0"/>
                <a:cs typeface="Times New Roman" panose="02020603050405020304" pitchFamily="18" charset="0"/>
              </a:rPr>
              <a:t>physical addresses</a:t>
            </a:r>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Advantage &amp; disadvantage-refer text</a:t>
            </a:r>
            <a:endParaRPr lang="en-IN"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66" y="1219200"/>
            <a:ext cx="701675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240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372657" cy="720069"/>
          </a:xfrm>
          <a:prstGeom prst="rect">
            <a:avLst/>
          </a:prstGeom>
        </p:spPr>
        <p:txBody>
          <a:bodyPr vert="horz" wrap="square" lIns="0" tIns="12065" rIns="0" bIns="0" rtlCol="0">
            <a:spAutoFit/>
          </a:bodyPr>
          <a:lstStyle/>
          <a:p>
            <a:pPr marL="12700">
              <a:lnSpc>
                <a:spcPct val="100000"/>
              </a:lnSpc>
              <a:spcBef>
                <a:spcPts val="95"/>
              </a:spcBef>
            </a:pPr>
            <a:r>
              <a:rPr spc="-5" dirty="0"/>
              <a:t>2.</a:t>
            </a:r>
            <a:r>
              <a:rPr spc="-60" dirty="0"/>
              <a:t> </a:t>
            </a:r>
            <a:r>
              <a:rPr spc="-10" dirty="0"/>
              <a:t>Capacity</a:t>
            </a:r>
          </a:p>
        </p:txBody>
      </p:sp>
      <p:sp>
        <p:nvSpPr>
          <p:cNvPr id="3" name="object 3"/>
          <p:cNvSpPr txBox="1"/>
          <p:nvPr/>
        </p:nvSpPr>
        <p:spPr>
          <a:xfrm>
            <a:off x="459740" y="860217"/>
            <a:ext cx="7388860" cy="5205271"/>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10" dirty="0">
                <a:latin typeface="Verdana"/>
                <a:cs typeface="Verdana"/>
              </a:rPr>
              <a:t>Word size</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The</a:t>
            </a:r>
            <a:r>
              <a:rPr sz="2400" spc="-15" dirty="0">
                <a:latin typeface="Verdana"/>
                <a:cs typeface="Verdana"/>
              </a:rPr>
              <a:t> </a:t>
            </a:r>
            <a:r>
              <a:rPr sz="2400" spc="-5" dirty="0">
                <a:latin typeface="Verdana"/>
                <a:cs typeface="Verdana"/>
              </a:rPr>
              <a:t>natural</a:t>
            </a:r>
            <a:r>
              <a:rPr sz="2400" spc="-10" dirty="0">
                <a:latin typeface="Verdana"/>
                <a:cs typeface="Verdana"/>
              </a:rPr>
              <a:t> </a:t>
            </a:r>
            <a:r>
              <a:rPr sz="2400" spc="-5" dirty="0">
                <a:latin typeface="Verdana"/>
                <a:cs typeface="Verdana"/>
              </a:rPr>
              <a:t>unit</a:t>
            </a:r>
            <a:r>
              <a:rPr sz="2400" spc="-10" dirty="0">
                <a:latin typeface="Verdana"/>
                <a:cs typeface="Verdana"/>
              </a:rPr>
              <a:t> </a:t>
            </a:r>
            <a:r>
              <a:rPr sz="2400" dirty="0">
                <a:latin typeface="Verdana"/>
                <a:cs typeface="Verdana"/>
              </a:rPr>
              <a:t>of</a:t>
            </a:r>
            <a:r>
              <a:rPr sz="2400" spc="10" dirty="0">
                <a:latin typeface="Verdana"/>
                <a:cs typeface="Verdana"/>
              </a:rPr>
              <a:t> </a:t>
            </a:r>
            <a:r>
              <a:rPr sz="2400" spc="-5" dirty="0">
                <a:latin typeface="Verdana"/>
                <a:cs typeface="Verdana"/>
              </a:rPr>
              <a:t>organisation</a:t>
            </a:r>
            <a:endParaRPr sz="2400">
              <a:latin typeface="Verdana"/>
              <a:cs typeface="Verdana"/>
            </a:endParaRPr>
          </a:p>
          <a:p>
            <a:pPr marL="355600" indent="-343535">
              <a:lnSpc>
                <a:spcPct val="100000"/>
              </a:lnSpc>
              <a:spcBef>
                <a:spcPts val="670"/>
              </a:spcBef>
              <a:buClr>
                <a:srgbClr val="FF0000"/>
              </a:buClr>
              <a:buChar char="•"/>
              <a:tabLst>
                <a:tab pos="356235" algn="l"/>
              </a:tabLst>
            </a:pPr>
            <a:r>
              <a:rPr lang="en-US" sz="2800" spc="-5" dirty="0">
                <a:latin typeface="Verdana"/>
                <a:cs typeface="Verdana"/>
              </a:rPr>
              <a:t>Internal </a:t>
            </a:r>
            <a:r>
              <a:rPr lang="en-US" sz="2800" spc="-5" dirty="0" err="1">
                <a:latin typeface="Verdana"/>
                <a:cs typeface="Verdana"/>
              </a:rPr>
              <a:t>mem</a:t>
            </a:r>
            <a:r>
              <a:rPr lang="en-US" sz="2800" spc="-5" dirty="0">
                <a:latin typeface="Verdana"/>
                <a:cs typeface="Verdana"/>
              </a:rPr>
              <a:t>-bytes/words</a:t>
            </a:r>
          </a:p>
          <a:p>
            <a:pPr marL="355600" indent="-343535">
              <a:lnSpc>
                <a:spcPct val="100000"/>
              </a:lnSpc>
              <a:spcBef>
                <a:spcPts val="670"/>
              </a:spcBef>
              <a:buClr>
                <a:srgbClr val="FF0000"/>
              </a:buClr>
              <a:buChar char="•"/>
              <a:tabLst>
                <a:tab pos="356235" algn="l"/>
              </a:tabLst>
            </a:pPr>
            <a:r>
              <a:rPr lang="en-US" sz="2800" spc="-5" dirty="0">
                <a:latin typeface="Verdana"/>
                <a:cs typeface="Verdana"/>
              </a:rPr>
              <a:t>External </a:t>
            </a:r>
            <a:r>
              <a:rPr lang="en-US" sz="2800" spc="-5" dirty="0" err="1">
                <a:latin typeface="Verdana"/>
                <a:cs typeface="Verdana"/>
              </a:rPr>
              <a:t>mem</a:t>
            </a:r>
            <a:r>
              <a:rPr lang="en-US" sz="2800" spc="-5" dirty="0">
                <a:latin typeface="Verdana"/>
                <a:cs typeface="Verdana"/>
              </a:rPr>
              <a:t>-bytes</a:t>
            </a:r>
          </a:p>
          <a:p>
            <a:pPr marL="355600" indent="-343535">
              <a:lnSpc>
                <a:spcPct val="100000"/>
              </a:lnSpc>
              <a:spcBef>
                <a:spcPts val="670"/>
              </a:spcBef>
              <a:buClr>
                <a:srgbClr val="FF0000"/>
              </a:buClr>
              <a:buChar char="•"/>
              <a:tabLst>
                <a:tab pos="356235" algn="l"/>
              </a:tabLst>
            </a:pPr>
            <a:r>
              <a:rPr sz="2800" spc="-5">
                <a:latin typeface="Verdana"/>
                <a:cs typeface="Verdana"/>
              </a:rPr>
              <a:t>Number</a:t>
            </a:r>
            <a:r>
              <a:rPr sz="2800" spc="5">
                <a:latin typeface="Verdana"/>
                <a:cs typeface="Verdana"/>
              </a:rPr>
              <a:t> </a:t>
            </a:r>
            <a:r>
              <a:rPr sz="2800" spc="-5" dirty="0">
                <a:latin typeface="Verdana"/>
                <a:cs typeface="Verdana"/>
              </a:rPr>
              <a:t>of</a:t>
            </a:r>
            <a:r>
              <a:rPr sz="2800" spc="-20" dirty="0">
                <a:latin typeface="Verdana"/>
                <a:cs typeface="Verdana"/>
              </a:rPr>
              <a:t> </a:t>
            </a:r>
            <a:r>
              <a:rPr sz="2800" spc="-10" dirty="0">
                <a:latin typeface="Verdana"/>
                <a:cs typeface="Verdana"/>
              </a:rPr>
              <a:t>words</a:t>
            </a:r>
            <a:endParaRPr sz="2800">
              <a:latin typeface="Verdana"/>
              <a:cs typeface="Verdana"/>
            </a:endParaRPr>
          </a:p>
          <a:p>
            <a:pPr marL="469900">
              <a:lnSpc>
                <a:spcPct val="100000"/>
              </a:lnSpc>
              <a:spcBef>
                <a:spcPts val="580"/>
              </a:spcBef>
            </a:pPr>
            <a:r>
              <a:rPr sz="2400" dirty="0">
                <a:solidFill>
                  <a:srgbClr val="FF0000"/>
                </a:solidFill>
                <a:latin typeface="Verdana"/>
                <a:cs typeface="Verdana"/>
              </a:rPr>
              <a:t>—</a:t>
            </a:r>
            <a:r>
              <a:rPr sz="2400" dirty="0">
                <a:latin typeface="Verdana"/>
                <a:cs typeface="Verdana"/>
              </a:rPr>
              <a:t>or</a:t>
            </a:r>
            <a:r>
              <a:rPr sz="2400" spc="-50" dirty="0">
                <a:latin typeface="Verdana"/>
                <a:cs typeface="Verdana"/>
              </a:rPr>
              <a:t> </a:t>
            </a:r>
            <a:r>
              <a:rPr sz="2400" spc="-5" dirty="0">
                <a:latin typeface="Verdana"/>
                <a:cs typeface="Verdana"/>
              </a:rPr>
              <a:t>Bytes</a:t>
            </a:r>
            <a:endParaRPr sz="2400">
              <a:latin typeface="Verdana"/>
              <a:cs typeface="Verdana"/>
            </a:endParaRPr>
          </a:p>
          <a:p>
            <a:pPr marL="12700">
              <a:lnSpc>
                <a:spcPct val="100000"/>
              </a:lnSpc>
              <a:spcBef>
                <a:spcPts val="475"/>
              </a:spcBef>
            </a:pPr>
            <a:r>
              <a:rPr sz="2000" b="1" dirty="0">
                <a:latin typeface="Verdana"/>
                <a:cs typeface="Verdana"/>
              </a:rPr>
              <a:t>Types</a:t>
            </a:r>
            <a:r>
              <a:rPr sz="2000" b="1" spc="-40" dirty="0">
                <a:latin typeface="Verdana"/>
                <a:cs typeface="Verdana"/>
              </a:rPr>
              <a:t> </a:t>
            </a:r>
            <a:r>
              <a:rPr sz="2000" b="1" dirty="0">
                <a:latin typeface="Verdana"/>
                <a:cs typeface="Verdana"/>
              </a:rPr>
              <a:t>of various</a:t>
            </a:r>
            <a:r>
              <a:rPr sz="2000" b="1" spc="-20" dirty="0">
                <a:latin typeface="Verdana"/>
                <a:cs typeface="Verdana"/>
              </a:rPr>
              <a:t> </a:t>
            </a:r>
            <a:r>
              <a:rPr sz="2000" b="1" dirty="0">
                <a:latin typeface="Verdana"/>
                <a:cs typeface="Verdana"/>
              </a:rPr>
              <a:t>Units</a:t>
            </a:r>
            <a:r>
              <a:rPr sz="2000" b="1" spc="-10" dirty="0">
                <a:latin typeface="Verdana"/>
                <a:cs typeface="Verdana"/>
              </a:rPr>
              <a:t> </a:t>
            </a:r>
            <a:r>
              <a:rPr sz="2000" b="1" dirty="0">
                <a:latin typeface="Verdana"/>
                <a:cs typeface="Verdana"/>
              </a:rPr>
              <a:t>of</a:t>
            </a:r>
            <a:r>
              <a:rPr sz="2000" b="1" spc="-15" dirty="0">
                <a:latin typeface="Verdana"/>
                <a:cs typeface="Verdana"/>
              </a:rPr>
              <a:t> </a:t>
            </a:r>
            <a:r>
              <a:rPr sz="2000" b="1" spc="5" dirty="0">
                <a:latin typeface="Verdana"/>
                <a:cs typeface="Verdana"/>
              </a:rPr>
              <a:t>Memory-</a:t>
            </a:r>
            <a:endParaRPr sz="2000">
              <a:latin typeface="Verdana"/>
              <a:cs typeface="Verdana"/>
            </a:endParaRPr>
          </a:p>
          <a:p>
            <a:pPr marL="12700">
              <a:lnSpc>
                <a:spcPct val="100000"/>
              </a:lnSpc>
              <a:spcBef>
                <a:spcPts val="480"/>
              </a:spcBef>
            </a:pPr>
            <a:r>
              <a:rPr sz="2000" dirty="0">
                <a:latin typeface="Verdana"/>
                <a:cs typeface="Verdana"/>
              </a:rPr>
              <a:t>Byte</a:t>
            </a:r>
            <a:endParaRPr sz="2000">
              <a:latin typeface="Verdana"/>
              <a:cs typeface="Verdana"/>
            </a:endParaRPr>
          </a:p>
          <a:p>
            <a:pPr marL="12700" marR="4271645">
              <a:lnSpc>
                <a:spcPct val="120000"/>
              </a:lnSpc>
            </a:pPr>
            <a:r>
              <a:rPr sz="2000" spc="-5" dirty="0">
                <a:latin typeface="Verdana"/>
                <a:cs typeface="Verdana"/>
              </a:rPr>
              <a:t>Kilo Byte </a:t>
            </a:r>
            <a:r>
              <a:rPr sz="2000" dirty="0">
                <a:latin typeface="Verdana"/>
                <a:cs typeface="Verdana"/>
              </a:rPr>
              <a:t> Mega</a:t>
            </a:r>
            <a:r>
              <a:rPr sz="2000" spc="-95" dirty="0">
                <a:latin typeface="Verdana"/>
                <a:cs typeface="Verdana"/>
              </a:rPr>
              <a:t> </a:t>
            </a:r>
            <a:r>
              <a:rPr sz="2000" spc="-5" dirty="0">
                <a:latin typeface="Verdana"/>
                <a:cs typeface="Verdana"/>
              </a:rPr>
              <a:t>Byte</a:t>
            </a:r>
            <a:endParaRPr sz="2000">
              <a:latin typeface="Verdana"/>
              <a:cs typeface="Verdana"/>
            </a:endParaRPr>
          </a:p>
          <a:p>
            <a:pPr marL="12700" marR="4269105">
              <a:lnSpc>
                <a:spcPct val="120000"/>
              </a:lnSpc>
              <a:spcBef>
                <a:spcPts val="5"/>
              </a:spcBef>
            </a:pPr>
            <a:r>
              <a:rPr sz="2000" spc="-5" dirty="0">
                <a:latin typeface="Verdana"/>
                <a:cs typeface="Verdana"/>
              </a:rPr>
              <a:t>Giga Byte </a:t>
            </a:r>
            <a:r>
              <a:rPr sz="2000" dirty="0">
                <a:latin typeface="Verdana"/>
                <a:cs typeface="Verdana"/>
              </a:rPr>
              <a:t> </a:t>
            </a:r>
            <a:r>
              <a:rPr sz="2000" spc="-5" dirty="0">
                <a:latin typeface="Verdana"/>
                <a:cs typeface="Verdana"/>
              </a:rPr>
              <a:t>Tera Byte </a:t>
            </a:r>
            <a:r>
              <a:rPr sz="2000" dirty="0">
                <a:latin typeface="Verdana"/>
                <a:cs typeface="Verdana"/>
              </a:rPr>
              <a:t> </a:t>
            </a:r>
            <a:r>
              <a:rPr sz="2000" spc="-5" dirty="0">
                <a:latin typeface="Verdana"/>
                <a:cs typeface="Verdana"/>
              </a:rPr>
              <a:t>Peta Byte </a:t>
            </a:r>
            <a:r>
              <a:rPr sz="2000" dirty="0">
                <a:latin typeface="Verdana"/>
                <a:cs typeface="Verdana"/>
              </a:rPr>
              <a:t> Exa </a:t>
            </a:r>
            <a:r>
              <a:rPr sz="2000" spc="-5" dirty="0">
                <a:latin typeface="Verdana"/>
                <a:cs typeface="Verdana"/>
              </a:rPr>
              <a:t>Byte </a:t>
            </a:r>
            <a:r>
              <a:rPr sz="2000" dirty="0">
                <a:latin typeface="Verdana"/>
                <a:cs typeface="Verdana"/>
              </a:rPr>
              <a:t> </a:t>
            </a:r>
            <a:r>
              <a:rPr sz="2000" spc="-5" dirty="0">
                <a:latin typeface="Verdana"/>
                <a:cs typeface="Verdana"/>
              </a:rPr>
              <a:t>Zetta</a:t>
            </a:r>
            <a:r>
              <a:rPr sz="2000" spc="-90" dirty="0">
                <a:latin typeface="Verdana"/>
                <a:cs typeface="Verdana"/>
              </a:rPr>
              <a:t> </a:t>
            </a:r>
            <a:r>
              <a:rPr sz="2000" dirty="0">
                <a:latin typeface="Verdana"/>
                <a:cs typeface="Verdana"/>
              </a:rPr>
              <a:t>Byte </a:t>
            </a:r>
            <a:r>
              <a:rPr sz="2000" spc="-690" dirty="0">
                <a:latin typeface="Verdana"/>
                <a:cs typeface="Verdana"/>
              </a:rPr>
              <a:t> </a:t>
            </a:r>
            <a:r>
              <a:rPr sz="2000" spc="-5" dirty="0">
                <a:latin typeface="Verdana"/>
                <a:cs typeface="Verdana"/>
              </a:rPr>
              <a:t>Yotta</a:t>
            </a:r>
            <a:r>
              <a:rPr sz="2000" spc="-85" dirty="0">
                <a:latin typeface="Verdana"/>
                <a:cs typeface="Verdana"/>
              </a:rPr>
              <a:t> </a:t>
            </a:r>
            <a:r>
              <a:rPr sz="2000" spc="-5" dirty="0">
                <a:latin typeface="Verdana"/>
                <a:cs typeface="Verdana"/>
              </a:rPr>
              <a:t>Byte</a:t>
            </a:r>
            <a:endParaRPr sz="2000">
              <a:latin typeface="Verdana"/>
              <a:cs typeface="Verdan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296457" cy="720069"/>
          </a:xfrm>
          <a:prstGeom prst="rect">
            <a:avLst/>
          </a:prstGeom>
        </p:spPr>
        <p:txBody>
          <a:bodyPr vert="horz" wrap="square" lIns="0" tIns="12065" rIns="0" bIns="0" rtlCol="0">
            <a:spAutoFit/>
          </a:bodyPr>
          <a:lstStyle/>
          <a:p>
            <a:pPr marL="12700">
              <a:lnSpc>
                <a:spcPct val="100000"/>
              </a:lnSpc>
              <a:spcBef>
                <a:spcPts val="95"/>
              </a:spcBef>
            </a:pPr>
            <a:r>
              <a:rPr spc="-5" dirty="0" smtClean="0"/>
              <a:t>Size</a:t>
            </a:r>
            <a:endParaRPr spc="-10" dirty="0"/>
          </a:p>
        </p:txBody>
      </p:sp>
      <p:sp>
        <p:nvSpPr>
          <p:cNvPr id="3" name="object 3"/>
          <p:cNvSpPr txBox="1"/>
          <p:nvPr/>
        </p:nvSpPr>
        <p:spPr>
          <a:xfrm>
            <a:off x="500771" y="1981200"/>
            <a:ext cx="8150860" cy="3497111"/>
          </a:xfrm>
          <a:prstGeom prst="rect">
            <a:avLst/>
          </a:prstGeom>
        </p:spPr>
        <p:txBody>
          <a:bodyPr vert="horz" wrap="square" lIns="0" tIns="97790" rIns="0" bIns="0" rtlCol="0">
            <a:spAutoFit/>
          </a:bodyPr>
          <a:lstStyle/>
          <a:p>
            <a:pPr marL="355600" indent="-343535" algn="just">
              <a:lnSpc>
                <a:spcPct val="100000"/>
              </a:lnSpc>
              <a:spcBef>
                <a:spcPts val="770"/>
              </a:spcBef>
              <a:buClr>
                <a:srgbClr val="FF0000"/>
              </a:buClr>
              <a:buChar char="•"/>
              <a:tabLst>
                <a:tab pos="356235" algn="l"/>
              </a:tabLst>
            </a:pPr>
            <a:r>
              <a:rPr sz="2000" spc="-10" dirty="0">
                <a:latin typeface="Times New Roman" panose="02020603050405020304" pitchFamily="18" charset="0"/>
                <a:cs typeface="Times New Roman" panose="02020603050405020304" pitchFamily="18" charset="0"/>
              </a:rPr>
              <a:t>Cost</a:t>
            </a:r>
            <a:endParaRPr sz="2000" dirty="0">
              <a:latin typeface="Times New Roman" panose="02020603050405020304" pitchFamily="18" charset="0"/>
              <a:cs typeface="Times New Roman" panose="02020603050405020304" pitchFamily="18" charset="0"/>
            </a:endParaRPr>
          </a:p>
          <a:p>
            <a:pPr marL="469900" algn="just">
              <a:lnSpc>
                <a:spcPct val="100000"/>
              </a:lnSpc>
              <a:spcBef>
                <a:spcPts val="580"/>
              </a:spcBef>
            </a:pPr>
            <a:r>
              <a:rPr sz="2000" spc="-5" dirty="0">
                <a:latin typeface="Times New Roman" panose="02020603050405020304" pitchFamily="18" charset="0"/>
                <a:cs typeface="Times New Roman" panose="02020603050405020304" pitchFamily="18" charset="0"/>
              </a:rPr>
              <a:t>—More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expensive</a:t>
            </a:r>
            <a:endParaRPr lang="en-US" sz="2000" spc="-5" dirty="0">
              <a:latin typeface="Times New Roman" panose="02020603050405020304" pitchFamily="18" charset="0"/>
              <a:cs typeface="Times New Roman" panose="02020603050405020304" pitchFamily="18" charset="0"/>
            </a:endParaRPr>
          </a:p>
          <a:p>
            <a:pPr marL="469900" algn="just">
              <a:lnSpc>
                <a:spcPct val="100000"/>
              </a:lnSpc>
              <a:spcBef>
                <a:spcPts val="580"/>
              </a:spcBef>
            </a:pPr>
            <a:endParaRPr sz="2000" dirty="0">
              <a:latin typeface="Times New Roman" panose="02020603050405020304" pitchFamily="18" charset="0"/>
              <a:cs typeface="Times New Roman" panose="02020603050405020304" pitchFamily="18" charset="0"/>
            </a:endParaRPr>
          </a:p>
          <a:p>
            <a:pPr marL="355600" indent="-343535" algn="just">
              <a:lnSpc>
                <a:spcPct val="100000"/>
              </a:lnSpc>
              <a:spcBef>
                <a:spcPts val="670"/>
              </a:spcBef>
              <a:buClr>
                <a:srgbClr val="FF0000"/>
              </a:buClr>
              <a:buChar char="•"/>
              <a:tabLst>
                <a:tab pos="356235" algn="l"/>
              </a:tabLst>
            </a:pPr>
            <a:r>
              <a:rPr sz="2000" spc="-5" dirty="0">
                <a:latin typeface="Times New Roman" panose="02020603050405020304" pitchFamily="18" charset="0"/>
                <a:cs typeface="Times New Roman" panose="02020603050405020304" pitchFamily="18" charset="0"/>
              </a:rPr>
              <a:t>Speed</a:t>
            </a:r>
            <a:endParaRPr sz="2000" dirty="0">
              <a:latin typeface="Times New Roman" panose="02020603050405020304" pitchFamily="18" charset="0"/>
              <a:cs typeface="Times New Roman" panose="02020603050405020304" pitchFamily="18" charset="0"/>
            </a:endParaRPr>
          </a:p>
          <a:p>
            <a:pPr marL="469900" algn="just">
              <a:lnSpc>
                <a:spcPct val="100000"/>
              </a:lnSpc>
              <a:spcBef>
                <a:spcPts val="580"/>
              </a:spcBef>
            </a:pPr>
            <a:r>
              <a:rPr sz="2000" spc="-5" dirty="0">
                <a:latin typeface="Times New Roman" panose="02020603050405020304" pitchFamily="18" charset="0"/>
                <a:cs typeface="Times New Roman" panose="02020603050405020304" pitchFamily="18" charset="0"/>
              </a:rPr>
              <a:t>—</a:t>
            </a:r>
            <a:r>
              <a:rPr lang="en-US" sz="2000" spc="-5" dirty="0">
                <a:latin typeface="Times New Roman" panose="02020603050405020304" pitchFamily="18" charset="0"/>
                <a:cs typeface="Times New Roman" panose="02020603050405020304" pitchFamily="18" charset="0"/>
              </a:rPr>
              <a:t>The larger the cache, the larger the number of gates involved in addressing the cache. </a:t>
            </a:r>
          </a:p>
          <a:p>
            <a:pPr marL="469900" algn="just">
              <a:lnSpc>
                <a:spcPct val="100000"/>
              </a:lnSpc>
              <a:spcBef>
                <a:spcPts val="580"/>
              </a:spcBef>
            </a:pPr>
            <a:r>
              <a:rPr lang="en-US" sz="2000" spc="-5" dirty="0">
                <a:latin typeface="Times New Roman" panose="02020603050405020304" pitchFamily="18" charset="0"/>
                <a:cs typeface="Times New Roman" panose="02020603050405020304" pitchFamily="18" charset="0"/>
              </a:rPr>
              <a:t>The result is that </a:t>
            </a:r>
            <a:r>
              <a:rPr lang="en-US" sz="2000" spc="-5" dirty="0">
                <a:solidFill>
                  <a:srgbClr val="FF0000"/>
                </a:solidFill>
                <a:latin typeface="Times New Roman" panose="02020603050405020304" pitchFamily="18" charset="0"/>
                <a:cs typeface="Times New Roman" panose="02020603050405020304" pitchFamily="18" charset="0"/>
              </a:rPr>
              <a:t>large caches tend to be slightly slower than small ones</a:t>
            </a:r>
            <a:r>
              <a:rPr lang="en-US" sz="2000" spc="-5" dirty="0">
                <a:latin typeface="Times New Roman" panose="02020603050405020304" pitchFamily="18" charset="0"/>
                <a:cs typeface="Times New Roman" panose="02020603050405020304" pitchFamily="18" charset="0"/>
              </a:rPr>
              <a:t>—</a:t>
            </a:r>
          </a:p>
          <a:p>
            <a:pPr marL="469900" algn="just">
              <a:lnSpc>
                <a:spcPct val="100000"/>
              </a:lnSpc>
              <a:spcBef>
                <a:spcPts val="580"/>
              </a:spcBef>
            </a:pPr>
            <a:r>
              <a:rPr sz="2000" spc="-5" dirty="0">
                <a:latin typeface="Times New Roman" panose="02020603050405020304" pitchFamily="18" charset="0"/>
                <a:cs typeface="Times New Roman" panose="02020603050405020304" pitchFamily="18" charset="0"/>
              </a:rPr>
              <a:t>More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 </a:t>
            </a:r>
            <a:r>
              <a:rPr sz="2000" spc="-10" dirty="0">
                <a:latin typeface="Times New Roman" panose="02020603050405020304" pitchFamily="18" charset="0"/>
                <a:cs typeface="Times New Roman" panose="02020603050405020304" pitchFamily="18" charset="0"/>
              </a:rPr>
              <a:t>is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faster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(up to</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 point)</a:t>
            </a:r>
          </a:p>
          <a:p>
            <a:pPr marL="469900" algn="just">
              <a:lnSpc>
                <a:spcPct val="100000"/>
              </a:lnSpc>
              <a:spcBef>
                <a:spcPts val="580"/>
              </a:spcBef>
            </a:pPr>
            <a:r>
              <a:rPr sz="2000" spc="-10" dirty="0">
                <a:latin typeface="Times New Roman" panose="02020603050405020304" pitchFamily="18" charset="0"/>
                <a:cs typeface="Times New Roman" panose="02020603050405020304" pitchFamily="18" charset="0"/>
              </a:rPr>
              <a:t>—Checking</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for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takes</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time</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A7E636-2D49-7131-8663-EB8FEB334BEA}"/>
              </a:ext>
            </a:extLst>
          </p:cNvPr>
          <p:cNvSpPr>
            <a:spLocks noGrp="1"/>
          </p:cNvSpPr>
          <p:nvPr>
            <p:ph type="title"/>
          </p:nvPr>
        </p:nvSpPr>
        <p:spPr>
          <a:xfrm>
            <a:off x="485343" y="57404"/>
            <a:ext cx="8173313" cy="430887"/>
          </a:xfrm>
        </p:spPr>
        <p:txBody>
          <a:bodyPr/>
          <a:lstStyle/>
          <a:p>
            <a:r>
              <a:rPr lang="en-US" dirty="0"/>
              <a:t>Line size</a:t>
            </a:r>
            <a:endParaRPr lang="en-IN" dirty="0"/>
          </a:p>
        </p:txBody>
      </p:sp>
      <p:sp>
        <p:nvSpPr>
          <p:cNvPr id="3" name="Text Placeholder 2">
            <a:extLst>
              <a:ext uri="{FF2B5EF4-FFF2-40B4-BE49-F238E27FC236}">
                <a16:creationId xmlns="" xmlns:a16="http://schemas.microsoft.com/office/drawing/2014/main" id="{46CC5518-95E4-D0C1-E0B2-4585CD281E36}"/>
              </a:ext>
            </a:extLst>
          </p:cNvPr>
          <p:cNvSpPr>
            <a:spLocks noGrp="1"/>
          </p:cNvSpPr>
          <p:nvPr>
            <p:ph sz="quarter" idx="13"/>
          </p:nvPr>
        </p:nvSpPr>
        <p:spPr>
          <a:xfrm>
            <a:off x="525144" y="1295399"/>
            <a:ext cx="8093710" cy="5786199"/>
          </a:xfrm>
        </p:spPr>
        <p:txBody>
          <a:bodyPr>
            <a:normAutofit fontScale="92500" lnSpcReduction="20000"/>
          </a:bodyPr>
          <a:lstStyle/>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When a block of data is retrieved and placed in the cache, not only the desired word but also </a:t>
            </a:r>
            <a:r>
              <a:rPr lang="en-US" sz="1800" b="0" i="0" dirty="0">
                <a:solidFill>
                  <a:srgbClr val="FF0000"/>
                </a:solidFill>
                <a:effectLst/>
                <a:latin typeface="Times New Roman" panose="02020603050405020304" pitchFamily="18" charset="0"/>
                <a:cs typeface="Times New Roman" panose="02020603050405020304" pitchFamily="18" charset="0"/>
              </a:rPr>
              <a:t>some number of adjacent words are retrieved</a:t>
            </a:r>
            <a:r>
              <a:rPr lang="en-US" sz="1800" b="0" i="0" dirty="0">
                <a:solidFill>
                  <a:srgbClr val="242021"/>
                </a:solidFill>
                <a:effectLst/>
                <a:latin typeface="Times New Roman" panose="02020603050405020304" pitchFamily="18" charset="0"/>
                <a:cs typeface="Times New Roman" panose="02020603050405020304" pitchFamily="18" charset="0"/>
              </a:rPr>
              <a:t>. </a:t>
            </a:r>
          </a:p>
          <a:p>
            <a:pPr algn="just"/>
            <a:endParaRPr lang="en-US" sz="1800" b="0" i="0" dirty="0">
              <a:solidFill>
                <a:srgbClr val="24202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the </a:t>
            </a:r>
            <a:r>
              <a:rPr lang="en-US" sz="1800" b="0" i="0" dirty="0">
                <a:solidFill>
                  <a:srgbClr val="FF0000"/>
                </a:solidFill>
                <a:effectLst/>
                <a:latin typeface="Times New Roman" panose="02020603050405020304" pitchFamily="18" charset="0"/>
                <a:cs typeface="Times New Roman" panose="02020603050405020304" pitchFamily="18" charset="0"/>
              </a:rPr>
              <a:t>hit ratio will at first increase </a:t>
            </a:r>
            <a:r>
              <a:rPr lang="en-US" sz="1800" b="0" i="0" dirty="0">
                <a:solidFill>
                  <a:srgbClr val="242021"/>
                </a:solidFill>
                <a:effectLst/>
                <a:latin typeface="Times New Roman" panose="02020603050405020304" pitchFamily="18" charset="0"/>
                <a:cs typeface="Times New Roman" panose="02020603050405020304" pitchFamily="18" charset="0"/>
              </a:rPr>
              <a:t>because of the principle of locality</a:t>
            </a:r>
          </a:p>
          <a:p>
            <a:pPr algn="just"/>
            <a:endParaRPr lang="en-US" sz="1800" b="0" i="0" dirty="0">
              <a:solidFill>
                <a:srgbClr val="24202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As the </a:t>
            </a:r>
            <a:r>
              <a:rPr lang="en-US" sz="1800" b="1" i="0" dirty="0">
                <a:solidFill>
                  <a:srgbClr val="242021"/>
                </a:solidFill>
                <a:effectLst/>
                <a:latin typeface="Times New Roman" panose="02020603050405020304" pitchFamily="18" charset="0"/>
                <a:cs typeface="Times New Roman" panose="02020603050405020304" pitchFamily="18" charset="0"/>
              </a:rPr>
              <a:t>block size increases, more useful data are brought into the cache, hit ratio will begin to decrease</a:t>
            </a:r>
            <a:r>
              <a:rPr lang="en-US" b="1"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FF0000"/>
                </a:solidFill>
                <a:effectLst/>
                <a:latin typeface="Times New Roman" panose="02020603050405020304" pitchFamily="18" charset="0"/>
                <a:cs typeface="Times New Roman" panose="02020603050405020304" pitchFamily="18" charset="0"/>
              </a:rPr>
              <a:t>probability of using the newly fetched information </a:t>
            </a:r>
            <a:r>
              <a:rPr lang="en-US" sz="1800" b="0" i="0" dirty="0">
                <a:solidFill>
                  <a:srgbClr val="242021"/>
                </a:solidFill>
                <a:effectLst/>
                <a:latin typeface="Times New Roman" panose="02020603050405020304" pitchFamily="18" charset="0"/>
                <a:cs typeface="Times New Roman" panose="02020603050405020304" pitchFamily="18" charset="0"/>
              </a:rPr>
              <a:t>becomes </a:t>
            </a:r>
            <a:r>
              <a:rPr lang="en-US" sz="1800" b="1" i="0" dirty="0">
                <a:solidFill>
                  <a:srgbClr val="242021"/>
                </a:solidFill>
                <a:effectLst/>
                <a:latin typeface="Times New Roman" panose="02020603050405020304" pitchFamily="18" charset="0"/>
                <a:cs typeface="Times New Roman" panose="02020603050405020304" pitchFamily="18" charset="0"/>
              </a:rPr>
              <a:t>less</a:t>
            </a:r>
            <a:r>
              <a:rPr lang="en-US" sz="1800" b="0" i="0" dirty="0">
                <a:solidFill>
                  <a:srgbClr val="242021"/>
                </a:solidFill>
                <a:effectLst/>
                <a:latin typeface="Times New Roman" panose="02020603050405020304" pitchFamily="18" charset="0"/>
                <a:cs typeface="Times New Roman" panose="02020603050405020304" pitchFamily="18" charset="0"/>
              </a:rPr>
              <a:t> than the probability of reusing the information that has to be replaced. </a:t>
            </a:r>
          </a:p>
          <a:p>
            <a:pPr algn="just"/>
            <a:endParaRPr lang="en-US" sz="1800" b="0" i="0" dirty="0">
              <a:solidFill>
                <a:srgbClr val="24202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Larger blocks reduce the number of blocks that fit into a cache</a:t>
            </a:r>
          </a:p>
          <a:p>
            <a:pPr algn="just"/>
            <a:endParaRPr lang="en-US" sz="1800" b="0" i="0" dirty="0">
              <a:solidFill>
                <a:srgbClr val="24202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As a block becomes larger, each additional word is farther from </a:t>
            </a:r>
            <a:r>
              <a:rPr lang="en-US" sz="1800" b="0" i="0">
                <a:solidFill>
                  <a:srgbClr val="242021"/>
                </a:solidFill>
                <a:effectLst/>
                <a:latin typeface="Times New Roman" panose="02020603050405020304" pitchFamily="18" charset="0"/>
                <a:cs typeface="Times New Roman" panose="02020603050405020304" pitchFamily="18" charset="0"/>
              </a:rPr>
              <a:t>the </a:t>
            </a:r>
            <a:r>
              <a:rPr lang="en-US" sz="1800" b="0" i="0" smtClean="0">
                <a:solidFill>
                  <a:srgbClr val="242021"/>
                </a:solidFill>
                <a:effectLst/>
                <a:latin typeface="Times New Roman" panose="02020603050405020304" pitchFamily="18" charset="0"/>
                <a:cs typeface="Times New Roman" panose="02020603050405020304" pitchFamily="18" charset="0"/>
              </a:rPr>
              <a:t>requested word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1237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9B0591-FA42-5C25-6FA3-2C6890AC97EF}"/>
              </a:ext>
            </a:extLst>
          </p:cNvPr>
          <p:cNvSpPr>
            <a:spLocks noGrp="1"/>
          </p:cNvSpPr>
          <p:nvPr>
            <p:ph type="title"/>
          </p:nvPr>
        </p:nvSpPr>
        <p:spPr>
          <a:xfrm>
            <a:off x="485343" y="57404"/>
            <a:ext cx="8173313" cy="430887"/>
          </a:xfrm>
        </p:spPr>
        <p:txBody>
          <a:bodyPr/>
          <a:lstStyle/>
          <a:p>
            <a:r>
              <a:rPr lang="en-US" dirty="0"/>
              <a:t>Number of caches</a:t>
            </a:r>
            <a:endParaRPr lang="en-IN" dirty="0"/>
          </a:p>
        </p:txBody>
      </p:sp>
      <p:sp>
        <p:nvSpPr>
          <p:cNvPr id="3" name="Text Placeholder 2">
            <a:extLst>
              <a:ext uri="{FF2B5EF4-FFF2-40B4-BE49-F238E27FC236}">
                <a16:creationId xmlns="" xmlns:a16="http://schemas.microsoft.com/office/drawing/2014/main" id="{6CDF3C9A-036B-C8CD-C9B7-DE0168D03A3C}"/>
              </a:ext>
            </a:extLst>
          </p:cNvPr>
          <p:cNvSpPr>
            <a:spLocks noGrp="1"/>
          </p:cNvSpPr>
          <p:nvPr>
            <p:ph sz="quarter" idx="13"/>
          </p:nvPr>
        </p:nvSpPr>
        <p:spPr>
          <a:xfrm>
            <a:off x="525144" y="1188465"/>
            <a:ext cx="8093710" cy="7909858"/>
          </a:xfrm>
        </p:spPr>
        <p:txBody>
          <a:bodyPr>
            <a:normAutofit fontScale="92500" lnSpcReduction="1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Single cache vs multi-level caches</a:t>
            </a: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two-level cache, with the </a:t>
            </a:r>
            <a:r>
              <a:rPr lang="en-US" sz="1800" b="0" i="0" dirty="0">
                <a:solidFill>
                  <a:srgbClr val="FF0000"/>
                </a:solidFill>
                <a:effectLst/>
                <a:latin typeface="Times New Roman" panose="02020603050405020304" pitchFamily="18" charset="0"/>
                <a:cs typeface="Times New Roman" panose="02020603050405020304" pitchFamily="18" charset="0"/>
              </a:rPr>
              <a:t>internal level 1 (L1) and the external cache designated as level 2 (L2). </a:t>
            </a:r>
          </a:p>
          <a:p>
            <a:pPr marL="800100" lvl="1" indent="-342900" algn="just">
              <a:buFont typeface="Arial" panose="020B0604020202020204" pitchFamily="34" charset="0"/>
              <a:buChar char="•"/>
            </a:pPr>
            <a:r>
              <a:rPr lang="en-US" sz="1600" b="0" i="0" dirty="0">
                <a:solidFill>
                  <a:srgbClr val="242021"/>
                </a:solidFill>
                <a:effectLst/>
                <a:latin typeface="Times New Roman" panose="02020603050405020304" pitchFamily="18" charset="0"/>
                <a:cs typeface="Times New Roman" panose="02020603050405020304" pitchFamily="18" charset="0"/>
              </a:rPr>
              <a:t>If there is no L2 cache and the processor makes an access request for a memory location not in the L1 cache, then the processor must access DRAM or</a:t>
            </a:r>
            <a:r>
              <a:rPr lang="en-US" dirty="0">
                <a:latin typeface="Times New Roman" panose="02020603050405020304" pitchFamily="18" charset="0"/>
                <a:cs typeface="Times New Roman" panose="02020603050405020304" pitchFamily="18" charset="0"/>
              </a:rPr>
              <a:t> </a:t>
            </a:r>
            <a:r>
              <a:rPr lang="en-US" sz="1600" b="0" i="0" dirty="0">
                <a:solidFill>
                  <a:srgbClr val="242021"/>
                </a:solidFill>
                <a:effectLst/>
                <a:latin typeface="Times New Roman" panose="02020603050405020304" pitchFamily="18" charset="0"/>
                <a:cs typeface="Times New Roman" panose="02020603050405020304" pitchFamily="18" charset="0"/>
              </a:rPr>
              <a:t>ROM memory across the bus. </a:t>
            </a:r>
          </a:p>
          <a:p>
            <a:pPr marL="800100" lvl="1" indent="-342900" algn="just">
              <a:buFont typeface="Arial" panose="020B0604020202020204" pitchFamily="34" charset="0"/>
              <a:buChar char="•"/>
            </a:pPr>
            <a:r>
              <a:rPr lang="en-US" sz="1600" b="0" i="0" dirty="0">
                <a:solidFill>
                  <a:srgbClr val="242021"/>
                </a:solidFill>
                <a:effectLst/>
                <a:latin typeface="Times New Roman" panose="02020603050405020304" pitchFamily="18" charset="0"/>
                <a:cs typeface="Times New Roman" panose="02020603050405020304" pitchFamily="18" charset="0"/>
              </a:rPr>
              <a:t>Due to the typically slow bus speed and slow memory access </a:t>
            </a:r>
            <a:r>
              <a:rPr lang="en-US" sz="1600" b="0" i="0" dirty="0">
                <a:solidFill>
                  <a:srgbClr val="FF0000"/>
                </a:solidFill>
                <a:effectLst/>
                <a:latin typeface="Times New Roman" panose="02020603050405020304" pitchFamily="18" charset="0"/>
                <a:cs typeface="Times New Roman" panose="02020603050405020304" pitchFamily="18" charset="0"/>
              </a:rPr>
              <a:t>time-poor performance</a:t>
            </a:r>
            <a:r>
              <a:rPr lang="en-US" dirty="0">
                <a:solidFill>
                  <a:srgbClr val="FF0000"/>
                </a:solidFill>
                <a:latin typeface="Times New Roman" panose="02020603050405020304" pitchFamily="18" charset="0"/>
                <a:cs typeface="Times New Roman" panose="02020603050405020304" pitchFamily="18" charset="0"/>
              </a:rPr>
              <a:t> </a:t>
            </a:r>
          </a:p>
          <a:p>
            <a:pPr lvl="1" algn="just"/>
            <a:endParaRPr lang="en-US"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L1,L2 &amp; L3 caches</a:t>
            </a:r>
          </a:p>
          <a:p>
            <a:pPr algn="just"/>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Split the cache into two: one dedicated to instructions and one dedicated to data. These two caches both exist at the same level, typically as two L1 caches. </a:t>
            </a: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When the processor attempts to fetch an instruction from main memory, it first consults the </a:t>
            </a:r>
            <a:r>
              <a:rPr lang="en-US" sz="1800" b="0" i="0" dirty="0">
                <a:solidFill>
                  <a:srgbClr val="FF0000"/>
                </a:solidFill>
                <a:effectLst/>
                <a:latin typeface="Times New Roman" panose="02020603050405020304" pitchFamily="18" charset="0"/>
                <a:cs typeface="Times New Roman" panose="02020603050405020304" pitchFamily="18" charset="0"/>
              </a:rPr>
              <a:t>instruction L1 cache</a:t>
            </a:r>
            <a:r>
              <a:rPr lang="en-US" sz="1800" b="0" i="0" dirty="0">
                <a:solidFill>
                  <a:srgbClr val="242021"/>
                </a:solidFill>
                <a:effectLst/>
                <a:latin typeface="Times New Roman" panose="02020603050405020304" pitchFamily="18" charset="0"/>
                <a:cs typeface="Times New Roman" panose="02020603050405020304" pitchFamily="18" charset="0"/>
              </a:rPr>
              <a:t>, and when the processor attempts to fetch data from main memory, it first consults the </a:t>
            </a:r>
            <a:r>
              <a:rPr lang="en-US" sz="1800" b="0" i="0" dirty="0">
                <a:solidFill>
                  <a:srgbClr val="FF0000"/>
                </a:solidFill>
                <a:effectLst/>
                <a:latin typeface="Times New Roman" panose="02020603050405020304" pitchFamily="18" charset="0"/>
                <a:cs typeface="Times New Roman" panose="02020603050405020304" pitchFamily="18" charset="0"/>
              </a:rPr>
              <a:t>data L1 cache</a:t>
            </a:r>
            <a:r>
              <a:rPr lang="en-US" dirty="0">
                <a:solidFill>
                  <a:srgbClr val="FF0000"/>
                </a:solidFill>
                <a:latin typeface="Times New Roman" panose="02020603050405020304" pitchFamily="18" charset="0"/>
                <a:cs typeface="Times New Roman" panose="02020603050405020304" pitchFamily="18" charset="0"/>
              </a:rPr>
              <a:t> </a:t>
            </a:r>
          </a:p>
          <a:p>
            <a:pPr algn="just"/>
            <a:endParaRPr lang="en-US"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unified cache has a higher hit rate than split caches</a:t>
            </a:r>
            <a:r>
              <a:rPr lang="en-US"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Only one cache needs to be designed and implemented</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036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457200" y="304800"/>
            <a:ext cx="8173313" cy="878840"/>
          </a:xfrm>
          <a:prstGeom prst="rect">
            <a:avLst/>
          </a:prstGeom>
        </p:spPr>
        <p:txBody>
          <a:bodyPr vert="horz" wrap="square" lIns="0" tIns="12065" rIns="0" bIns="0" rtlCol="0">
            <a:spAutoFit/>
          </a:bodyPr>
          <a:lstStyle/>
          <a:p>
            <a:pPr marL="12700">
              <a:lnSpc>
                <a:spcPct val="100000"/>
              </a:lnSpc>
              <a:spcBef>
                <a:spcPts val="95"/>
              </a:spcBef>
            </a:pPr>
            <a:r>
              <a:rPr spc="-10" dirty="0"/>
              <a:t>MAPPING TECHNIQUES</a:t>
            </a:r>
          </a:p>
        </p:txBody>
      </p:sp>
      <p:sp>
        <p:nvSpPr>
          <p:cNvPr id="3" name="Text Placeholder 2"/>
          <p:cNvSpPr>
            <a:spLocks noGrp="1"/>
          </p:cNvSpPr>
          <p:nvPr>
            <p:ph sz="quarter" idx="13"/>
          </p:nvPr>
        </p:nvSpPr>
        <p:spPr>
          <a:xfrm>
            <a:off x="497001" y="1981200"/>
            <a:ext cx="8093710" cy="2462213"/>
          </a:xfrm>
        </p:spPr>
        <p:txBody>
          <a:bodyPr>
            <a:normAutofit lnSpcReduction="10000"/>
          </a:bodyPr>
          <a:lstStyle/>
          <a:p>
            <a:pPr marL="342900" indent="-342900" algn="just">
              <a:buFont typeface="Arial" panose="020B0604020202020204" pitchFamily="34" charset="0"/>
              <a:buChar char="•"/>
            </a:pPr>
            <a:r>
              <a:rPr lang="en-US" dirty="0"/>
              <a:t>An algorithm is needed for mapping main memory blocks into cache lines because </a:t>
            </a:r>
            <a:r>
              <a:rPr lang="en-US" b="1" dirty="0"/>
              <a:t>there are fewer cache lines than main memory blocks</a:t>
            </a:r>
          </a:p>
          <a:p>
            <a:pPr marL="342900" indent="-342900" algn="just">
              <a:buFont typeface="Arial" panose="020B0604020202020204" pitchFamily="34" charset="0"/>
              <a:buChar char="•"/>
            </a:pPr>
            <a:r>
              <a:rPr lang="en-US" dirty="0"/>
              <a:t>Technique using which we bring the main memory into the cache memory.</a:t>
            </a:r>
            <a:endParaRPr lang="en-US" b="1" dirty="0"/>
          </a:p>
          <a:p>
            <a:pPr marL="342900" indent="-342900" algn="just">
              <a:buFont typeface="Arial" panose="020B0604020202020204" pitchFamily="34" charset="0"/>
              <a:buChar char="•"/>
            </a:pPr>
            <a:r>
              <a:rPr lang="en-US" dirty="0"/>
              <a:t>Determine </a:t>
            </a:r>
            <a:r>
              <a:rPr lang="en-US" dirty="0">
                <a:solidFill>
                  <a:srgbClr val="FF0000"/>
                </a:solidFill>
              </a:rPr>
              <a:t>which main memory block currently occupies a cache </a:t>
            </a:r>
            <a:r>
              <a:rPr lang="en-IN" dirty="0">
                <a:solidFill>
                  <a:srgbClr val="FF0000"/>
                </a:solidFill>
              </a:rPr>
              <a:t>line.</a:t>
            </a:r>
          </a:p>
          <a:p>
            <a:pPr marL="342900" indent="-342900" algn="just">
              <a:buFont typeface="Arial" panose="020B0604020202020204" pitchFamily="34" charset="0"/>
              <a:buChar char="•"/>
            </a:pPr>
            <a:endParaRPr lang="en-IN" dirty="0"/>
          </a:p>
        </p:txBody>
      </p:sp>
    </p:spTree>
    <p:extLst>
      <p:ext uri="{BB962C8B-B14F-4D97-AF65-F5344CB8AC3E}">
        <p14:creationId xmlns:p14="http://schemas.microsoft.com/office/powerpoint/2010/main" val="30894786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049057" cy="720069"/>
          </a:xfrm>
          <a:prstGeom prst="rect">
            <a:avLst/>
          </a:prstGeom>
        </p:spPr>
        <p:txBody>
          <a:bodyPr vert="horz" wrap="square" lIns="0" tIns="12065" rIns="0" bIns="0" rtlCol="0">
            <a:spAutoFit/>
          </a:bodyPr>
          <a:lstStyle/>
          <a:p>
            <a:pPr marL="12700">
              <a:lnSpc>
                <a:spcPct val="100000"/>
              </a:lnSpc>
              <a:spcBef>
                <a:spcPts val="95"/>
              </a:spcBef>
            </a:pPr>
            <a:r>
              <a:rPr spc="-10" dirty="0"/>
              <a:t>MAPPING TECHNIQUES</a:t>
            </a:r>
          </a:p>
        </p:txBody>
      </p:sp>
      <p:sp>
        <p:nvSpPr>
          <p:cNvPr id="3" name="object 3"/>
          <p:cNvSpPr txBox="1"/>
          <p:nvPr/>
        </p:nvSpPr>
        <p:spPr>
          <a:xfrm>
            <a:off x="535940" y="1545462"/>
            <a:ext cx="6273165" cy="4458970"/>
          </a:xfrm>
          <a:prstGeom prst="rect">
            <a:avLst/>
          </a:prstGeom>
        </p:spPr>
        <p:txBody>
          <a:bodyPr vert="horz" wrap="square" lIns="0" tIns="12065" rIns="0" bIns="0" rtlCol="0">
            <a:spAutoFit/>
          </a:bodyPr>
          <a:lstStyle/>
          <a:p>
            <a:pPr marL="355600" indent="-343535">
              <a:lnSpc>
                <a:spcPct val="100000"/>
              </a:lnSpc>
              <a:spcBef>
                <a:spcPts val="95"/>
              </a:spcBef>
              <a:buFont typeface="Verdana"/>
              <a:buChar char="•"/>
              <a:tabLst>
                <a:tab pos="356235" algn="l"/>
              </a:tabLst>
            </a:pPr>
            <a:r>
              <a:rPr sz="2800" b="1" spc="-10" dirty="0">
                <a:solidFill>
                  <a:srgbClr val="FF0000"/>
                </a:solidFill>
                <a:latin typeface="Verdana"/>
                <a:cs typeface="Verdana"/>
              </a:rPr>
              <a:t>DIRECT</a:t>
            </a:r>
            <a:r>
              <a:rPr sz="2800" b="1" spc="-15" dirty="0">
                <a:solidFill>
                  <a:srgbClr val="FF0000"/>
                </a:solidFill>
                <a:latin typeface="Verdana"/>
                <a:cs typeface="Verdana"/>
              </a:rPr>
              <a:t> </a:t>
            </a:r>
            <a:r>
              <a:rPr sz="2800" b="1" spc="-5" dirty="0">
                <a:solidFill>
                  <a:srgbClr val="FF0000"/>
                </a:solidFill>
                <a:latin typeface="Verdana"/>
                <a:cs typeface="Verdana"/>
              </a:rPr>
              <a:t>MAPPING</a:t>
            </a:r>
            <a:endParaRPr sz="2800" dirty="0">
              <a:latin typeface="Verdana"/>
              <a:cs typeface="Verdana"/>
            </a:endParaRPr>
          </a:p>
          <a:p>
            <a:pPr>
              <a:lnSpc>
                <a:spcPct val="100000"/>
              </a:lnSpc>
              <a:buClr>
                <a:srgbClr val="FF0000"/>
              </a:buClr>
              <a:buFont typeface="Verdana"/>
              <a:buChar char="•"/>
            </a:pPr>
            <a:endParaRPr sz="4700" dirty="0">
              <a:latin typeface="Verdana"/>
              <a:cs typeface="Verdana"/>
            </a:endParaRPr>
          </a:p>
          <a:p>
            <a:pPr marL="355600" indent="-343535">
              <a:lnSpc>
                <a:spcPct val="100000"/>
              </a:lnSpc>
              <a:buClr>
                <a:srgbClr val="FF0000"/>
              </a:buClr>
              <a:buChar char="•"/>
              <a:tabLst>
                <a:tab pos="356235" algn="l"/>
              </a:tabLst>
            </a:pPr>
            <a:r>
              <a:rPr sz="2800" spc="-5" dirty="0">
                <a:latin typeface="Verdana"/>
                <a:cs typeface="Verdana"/>
              </a:rPr>
              <a:t>ASSOCIATIVE</a:t>
            </a:r>
            <a:r>
              <a:rPr sz="2800" spc="-35" dirty="0">
                <a:latin typeface="Verdana"/>
                <a:cs typeface="Verdana"/>
              </a:rPr>
              <a:t> </a:t>
            </a:r>
            <a:r>
              <a:rPr sz="2800" spc="-5" dirty="0">
                <a:latin typeface="Verdana"/>
                <a:cs typeface="Verdana"/>
              </a:rPr>
              <a:t>MAPPING</a:t>
            </a:r>
            <a:endParaRPr sz="2800" dirty="0">
              <a:latin typeface="Verdana"/>
              <a:cs typeface="Verdana"/>
            </a:endParaRPr>
          </a:p>
          <a:p>
            <a:pPr>
              <a:lnSpc>
                <a:spcPct val="100000"/>
              </a:lnSpc>
              <a:spcBef>
                <a:spcPts val="10"/>
              </a:spcBef>
            </a:pPr>
            <a:endParaRPr sz="4200" dirty="0">
              <a:latin typeface="Verdana"/>
              <a:cs typeface="Verdana"/>
            </a:endParaRPr>
          </a:p>
          <a:p>
            <a:pPr marL="469900">
              <a:lnSpc>
                <a:spcPct val="100000"/>
              </a:lnSpc>
              <a:spcBef>
                <a:spcPts val="5"/>
              </a:spcBef>
            </a:pPr>
            <a:r>
              <a:rPr sz="2400" spc="-5" dirty="0">
                <a:solidFill>
                  <a:srgbClr val="FF0000"/>
                </a:solidFill>
                <a:latin typeface="Verdana"/>
                <a:cs typeface="Verdana"/>
              </a:rPr>
              <a:t>—</a:t>
            </a:r>
            <a:r>
              <a:rPr sz="2400" spc="-5" dirty="0">
                <a:latin typeface="Verdana"/>
                <a:cs typeface="Verdana"/>
              </a:rPr>
              <a:t>FULLY</a:t>
            </a:r>
            <a:r>
              <a:rPr sz="2400" spc="-10" dirty="0">
                <a:latin typeface="Verdana"/>
                <a:cs typeface="Verdana"/>
              </a:rPr>
              <a:t> </a:t>
            </a:r>
            <a:r>
              <a:rPr sz="2400" spc="-5" dirty="0">
                <a:latin typeface="Verdana"/>
                <a:cs typeface="Verdana"/>
              </a:rPr>
              <a:t>ASSOCIATIVE</a:t>
            </a:r>
            <a:r>
              <a:rPr sz="2400" spc="-15" dirty="0">
                <a:latin typeface="Verdana"/>
                <a:cs typeface="Verdana"/>
              </a:rPr>
              <a:t> </a:t>
            </a:r>
            <a:r>
              <a:rPr sz="2400" spc="-5" dirty="0">
                <a:latin typeface="Verdana"/>
                <a:cs typeface="Verdana"/>
              </a:rPr>
              <a:t>MAPPING</a:t>
            </a:r>
            <a:endParaRPr sz="2400" dirty="0">
              <a:latin typeface="Verdana"/>
              <a:cs typeface="Verdana"/>
            </a:endParaRPr>
          </a:p>
          <a:p>
            <a:pPr>
              <a:lnSpc>
                <a:spcPct val="100000"/>
              </a:lnSpc>
              <a:spcBef>
                <a:spcPts val="35"/>
              </a:spcBef>
            </a:pPr>
            <a:endParaRPr sz="4000" dirty="0">
              <a:latin typeface="Verdana"/>
              <a:cs typeface="Verdana"/>
            </a:endParaRPr>
          </a:p>
          <a:p>
            <a:pPr marL="469900">
              <a:lnSpc>
                <a:spcPct val="100000"/>
              </a:lnSpc>
            </a:pPr>
            <a:r>
              <a:rPr sz="2400" dirty="0">
                <a:solidFill>
                  <a:srgbClr val="FF0000"/>
                </a:solidFill>
                <a:latin typeface="Verdana"/>
                <a:cs typeface="Verdana"/>
              </a:rPr>
              <a:t>—</a:t>
            </a:r>
            <a:r>
              <a:rPr sz="2400" dirty="0">
                <a:latin typeface="Verdana"/>
                <a:cs typeface="Verdana"/>
              </a:rPr>
              <a:t>SET</a:t>
            </a:r>
            <a:r>
              <a:rPr sz="2400" spc="-30" dirty="0">
                <a:latin typeface="Verdana"/>
                <a:cs typeface="Verdana"/>
              </a:rPr>
              <a:t> </a:t>
            </a:r>
            <a:r>
              <a:rPr sz="2400" spc="-5" dirty="0">
                <a:latin typeface="Verdana"/>
                <a:cs typeface="Verdana"/>
              </a:rPr>
              <a:t>ASSOCIATIVE</a:t>
            </a:r>
            <a:r>
              <a:rPr sz="2400" spc="-20" dirty="0">
                <a:latin typeface="Verdana"/>
                <a:cs typeface="Verdana"/>
              </a:rPr>
              <a:t> </a:t>
            </a:r>
            <a:r>
              <a:rPr sz="2400" spc="-5" dirty="0">
                <a:latin typeface="Verdana"/>
                <a:cs typeface="Verdana"/>
              </a:rPr>
              <a:t>MAPPING</a:t>
            </a:r>
            <a:endParaRPr sz="2400" dirty="0">
              <a:latin typeface="Verdana"/>
              <a:cs typeface="Verdana"/>
            </a:endParaRPr>
          </a:p>
          <a:p>
            <a:pPr>
              <a:lnSpc>
                <a:spcPct val="100000"/>
              </a:lnSpc>
              <a:spcBef>
                <a:spcPts val="50"/>
              </a:spcBef>
            </a:pPr>
            <a:endParaRPr sz="3500" dirty="0">
              <a:latin typeface="Verdana"/>
              <a:cs typeface="Verdana"/>
            </a:endParaRPr>
          </a:p>
          <a:p>
            <a:pPr marL="927100">
              <a:lnSpc>
                <a:spcPct val="100000"/>
              </a:lnSpc>
            </a:pPr>
            <a:r>
              <a:rPr sz="2000" dirty="0">
                <a:solidFill>
                  <a:srgbClr val="FF0000"/>
                </a:solidFill>
                <a:latin typeface="Verdana"/>
                <a:cs typeface="Verdana"/>
              </a:rPr>
              <a:t>–</a:t>
            </a:r>
            <a:r>
              <a:rPr sz="2000" spc="-180" dirty="0">
                <a:solidFill>
                  <a:srgbClr val="FF0000"/>
                </a:solidFill>
                <a:latin typeface="Verdana"/>
                <a:cs typeface="Verdana"/>
              </a:rPr>
              <a:t> </a:t>
            </a:r>
            <a:r>
              <a:rPr sz="2000" b="1" dirty="0">
                <a:solidFill>
                  <a:srgbClr val="FF0000"/>
                </a:solidFill>
                <a:latin typeface="Verdana"/>
                <a:cs typeface="Verdana"/>
              </a:rPr>
              <a:t>2</a:t>
            </a:r>
            <a:r>
              <a:rPr sz="2000" b="1" spc="-5" dirty="0">
                <a:solidFill>
                  <a:srgbClr val="FF0000"/>
                </a:solidFill>
                <a:latin typeface="Verdana"/>
                <a:cs typeface="Verdana"/>
              </a:rPr>
              <a:t>-WA</a:t>
            </a:r>
            <a:r>
              <a:rPr sz="2000" b="1" dirty="0">
                <a:solidFill>
                  <a:srgbClr val="FF0000"/>
                </a:solidFill>
                <a:latin typeface="Verdana"/>
                <a:cs typeface="Verdana"/>
              </a:rPr>
              <a:t>Y </a:t>
            </a:r>
            <a:r>
              <a:rPr sz="2000" b="1" spc="-5" dirty="0">
                <a:solidFill>
                  <a:srgbClr val="FF0000"/>
                </a:solidFill>
                <a:latin typeface="Verdana"/>
                <a:cs typeface="Verdana"/>
              </a:rPr>
              <a:t>SE</a:t>
            </a:r>
            <a:r>
              <a:rPr sz="2000" b="1" dirty="0">
                <a:solidFill>
                  <a:srgbClr val="FF0000"/>
                </a:solidFill>
                <a:latin typeface="Verdana"/>
                <a:cs typeface="Verdana"/>
              </a:rPr>
              <a:t>T</a:t>
            </a:r>
            <a:r>
              <a:rPr sz="2000" b="1" spc="-10" dirty="0">
                <a:solidFill>
                  <a:srgbClr val="FF0000"/>
                </a:solidFill>
                <a:latin typeface="Verdana"/>
                <a:cs typeface="Verdana"/>
              </a:rPr>
              <a:t> </a:t>
            </a:r>
            <a:r>
              <a:rPr sz="2000" b="1" spc="-5" dirty="0">
                <a:solidFill>
                  <a:srgbClr val="FF0000"/>
                </a:solidFill>
                <a:latin typeface="Verdana"/>
                <a:cs typeface="Verdana"/>
              </a:rPr>
              <a:t>A</a:t>
            </a:r>
            <a:r>
              <a:rPr sz="2000" b="1" spc="5" dirty="0">
                <a:solidFill>
                  <a:srgbClr val="FF0000"/>
                </a:solidFill>
                <a:latin typeface="Verdana"/>
                <a:cs typeface="Verdana"/>
              </a:rPr>
              <a:t>S</a:t>
            </a:r>
            <a:r>
              <a:rPr sz="2000" b="1" spc="-5" dirty="0">
                <a:solidFill>
                  <a:srgbClr val="FF0000"/>
                </a:solidFill>
                <a:latin typeface="Verdana"/>
                <a:cs typeface="Verdana"/>
              </a:rPr>
              <a:t>SO</a:t>
            </a:r>
            <a:r>
              <a:rPr sz="2000" b="1" dirty="0">
                <a:solidFill>
                  <a:srgbClr val="FF0000"/>
                </a:solidFill>
                <a:latin typeface="Verdana"/>
                <a:cs typeface="Verdana"/>
              </a:rPr>
              <a:t>CIAT</a:t>
            </a:r>
            <a:r>
              <a:rPr sz="2000" b="1" spc="-10" dirty="0">
                <a:solidFill>
                  <a:srgbClr val="FF0000"/>
                </a:solidFill>
                <a:latin typeface="Verdana"/>
                <a:cs typeface="Verdana"/>
              </a:rPr>
              <a:t>IV</a:t>
            </a:r>
            <a:r>
              <a:rPr sz="2000" b="1" dirty="0">
                <a:solidFill>
                  <a:srgbClr val="FF0000"/>
                </a:solidFill>
                <a:latin typeface="Verdana"/>
                <a:cs typeface="Verdana"/>
              </a:rPr>
              <a:t>E</a:t>
            </a:r>
            <a:r>
              <a:rPr sz="2000" b="1" spc="-40" dirty="0">
                <a:solidFill>
                  <a:srgbClr val="FF0000"/>
                </a:solidFill>
                <a:latin typeface="Verdana"/>
                <a:cs typeface="Verdana"/>
              </a:rPr>
              <a:t> </a:t>
            </a:r>
            <a:r>
              <a:rPr sz="2000" b="1" dirty="0">
                <a:solidFill>
                  <a:srgbClr val="FF0000"/>
                </a:solidFill>
                <a:latin typeface="Verdana"/>
                <a:cs typeface="Verdana"/>
              </a:rPr>
              <a:t>MAP</a:t>
            </a:r>
            <a:r>
              <a:rPr sz="2000" b="1" spc="-10" dirty="0">
                <a:solidFill>
                  <a:srgbClr val="FF0000"/>
                </a:solidFill>
                <a:latin typeface="Verdana"/>
                <a:cs typeface="Verdana"/>
              </a:rPr>
              <a:t>P</a:t>
            </a:r>
            <a:r>
              <a:rPr sz="2000" b="1" dirty="0">
                <a:solidFill>
                  <a:srgbClr val="FF0000"/>
                </a:solidFill>
                <a:latin typeface="Verdana"/>
                <a:cs typeface="Verdana"/>
              </a:rPr>
              <a:t>I</a:t>
            </a:r>
            <a:r>
              <a:rPr sz="2000" b="1" spc="-10" dirty="0">
                <a:solidFill>
                  <a:srgbClr val="FF0000"/>
                </a:solidFill>
                <a:latin typeface="Verdana"/>
                <a:cs typeface="Verdana"/>
              </a:rPr>
              <a:t>N</a:t>
            </a:r>
            <a:r>
              <a:rPr sz="2000" b="1" dirty="0">
                <a:solidFill>
                  <a:srgbClr val="FF0000"/>
                </a:solidFill>
                <a:latin typeface="Verdana"/>
                <a:cs typeface="Verdana"/>
              </a:rPr>
              <a:t>G</a:t>
            </a:r>
            <a:endParaRPr sz="2000" dirty="0">
              <a:latin typeface="Verdana"/>
              <a:cs typeface="Verdan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173313" cy="430887"/>
          </a:xfrm>
        </p:spPr>
        <p:txBody>
          <a:bodyPr/>
          <a:lstStyle/>
          <a:p>
            <a:r>
              <a:rPr lang="en-US" dirty="0"/>
              <a:t>Direct Mapping</a:t>
            </a:r>
            <a:endParaRPr lang="en-IN" dirty="0"/>
          </a:p>
        </p:txBody>
      </p:sp>
      <p:sp>
        <p:nvSpPr>
          <p:cNvPr id="3" name="Text Placeholder 2"/>
          <p:cNvSpPr>
            <a:spLocks noGrp="1"/>
          </p:cNvSpPr>
          <p:nvPr>
            <p:ph sz="quarter" idx="13"/>
          </p:nvPr>
        </p:nvSpPr>
        <p:spPr>
          <a:xfrm>
            <a:off x="525144" y="1188465"/>
            <a:ext cx="8093710" cy="5170646"/>
          </a:xfrm>
        </p:spPr>
        <p:txBody>
          <a:bodyPr>
            <a:normAutofit fontScale="92500" lnSpcReduction="10000"/>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Assign each memory block to a </a:t>
            </a:r>
            <a:r>
              <a:rPr lang="en-US" sz="2400" b="1" dirty="0">
                <a:latin typeface="Times New Roman" panose="02020603050405020304" pitchFamily="18" charset="0"/>
                <a:cs typeface="Times New Roman" panose="02020603050405020304" pitchFamily="18" charset="0"/>
              </a:rPr>
              <a:t>specific line in the cache</a:t>
            </a:r>
            <a:r>
              <a:rPr lang="en-US" sz="24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a line is previously taken up by a memory block when a new block needs to be loaded, the old block is trashed.</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An address space is split into two parts </a:t>
            </a:r>
            <a:r>
              <a:rPr lang="en-US" sz="2400" b="1" dirty="0">
                <a:latin typeface="Times New Roman" panose="02020603050405020304" pitchFamily="18" charset="0"/>
                <a:cs typeface="Times New Roman" panose="02020603050405020304" pitchFamily="18" charset="0"/>
              </a:rPr>
              <a:t>index field and a tag field.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cache is used to store the tag field whereas the rest is stored in the main memory.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Direct mapping`s performance is </a:t>
            </a:r>
            <a:r>
              <a:rPr lang="en-US" sz="2400" dirty="0">
                <a:solidFill>
                  <a:srgbClr val="FF0000"/>
                </a:solidFill>
                <a:latin typeface="Times New Roman" panose="02020603050405020304" pitchFamily="18" charset="0"/>
                <a:cs typeface="Times New Roman" panose="02020603050405020304" pitchFamily="18" charset="0"/>
              </a:rPr>
              <a:t>directly proportional to the Hit ratio.</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Direct mapping is the most efficient cache mapping scheme, but it is also the least effective in its utilization of the cache - that is, it may leave some cache lines unused.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164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17662"/>
            <a:ext cx="7023100"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0558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201457" cy="720069"/>
          </a:xfrm>
          <a:prstGeom prst="rect">
            <a:avLst/>
          </a:prstGeom>
        </p:spPr>
        <p:txBody>
          <a:bodyPr vert="horz" wrap="square" lIns="0" tIns="12065" rIns="0" bIns="0" rtlCol="0">
            <a:spAutoFit/>
          </a:bodyPr>
          <a:lstStyle/>
          <a:p>
            <a:pPr marL="12700">
              <a:lnSpc>
                <a:spcPct val="100000"/>
              </a:lnSpc>
              <a:spcBef>
                <a:spcPts val="95"/>
              </a:spcBef>
            </a:pPr>
            <a:r>
              <a:rPr spc="-5" dirty="0"/>
              <a:t>Working</a:t>
            </a:r>
            <a:r>
              <a:rPr spc="-15" dirty="0"/>
              <a:t> </a:t>
            </a:r>
            <a:r>
              <a:rPr spc="-5" dirty="0"/>
              <a:t>of</a:t>
            </a:r>
            <a:r>
              <a:rPr spc="-30" dirty="0"/>
              <a:t> </a:t>
            </a:r>
            <a:r>
              <a:rPr spc="-5" dirty="0"/>
              <a:t>Direct</a:t>
            </a:r>
            <a:r>
              <a:rPr spc="-30" dirty="0"/>
              <a:t> </a:t>
            </a:r>
            <a:r>
              <a:rPr spc="-5" dirty="0"/>
              <a:t>Mapping</a:t>
            </a:r>
          </a:p>
        </p:txBody>
      </p:sp>
      <p:sp>
        <p:nvSpPr>
          <p:cNvPr id="3" name="object 3"/>
          <p:cNvSpPr txBox="1"/>
          <p:nvPr/>
        </p:nvSpPr>
        <p:spPr>
          <a:xfrm>
            <a:off x="533399" y="1828800"/>
            <a:ext cx="7966709" cy="4141470"/>
          </a:xfrm>
          <a:prstGeom prst="rect">
            <a:avLst/>
          </a:prstGeom>
        </p:spPr>
        <p:txBody>
          <a:bodyPr vert="horz" wrap="square" lIns="0" tIns="164465" rIns="0" bIns="0" rtlCol="0">
            <a:spAutoFit/>
          </a:bodyPr>
          <a:lstStyle/>
          <a:p>
            <a:pPr marL="355600" indent="-343535">
              <a:lnSpc>
                <a:spcPct val="100000"/>
              </a:lnSpc>
              <a:spcBef>
                <a:spcPts val="1295"/>
              </a:spcBef>
              <a:buClr>
                <a:srgbClr val="FF0000"/>
              </a:buClr>
              <a:buFont typeface="Verdana"/>
              <a:buChar char="•"/>
              <a:tabLst>
                <a:tab pos="355600" algn="l"/>
                <a:tab pos="356235" algn="l"/>
              </a:tabLst>
            </a:pPr>
            <a:r>
              <a:rPr sz="2000" b="1" spc="-5" dirty="0">
                <a:latin typeface="Verdana"/>
                <a:cs typeface="Verdana"/>
              </a:rPr>
              <a:t>Word</a:t>
            </a:r>
            <a:r>
              <a:rPr sz="2000" spc="-5" dirty="0">
                <a:latin typeface="Verdana"/>
                <a:cs typeface="Verdana"/>
              </a:rPr>
              <a:t>"</a:t>
            </a:r>
            <a:r>
              <a:rPr sz="2000" spc="-20" dirty="0">
                <a:latin typeface="Verdana"/>
                <a:cs typeface="Verdana"/>
              </a:rPr>
              <a:t> </a:t>
            </a:r>
            <a:r>
              <a:rPr sz="2000" spc="-5" dirty="0">
                <a:latin typeface="Verdana"/>
                <a:cs typeface="Verdana"/>
              </a:rPr>
              <a:t>field selects</a:t>
            </a:r>
            <a:r>
              <a:rPr sz="2000" spc="-15" dirty="0">
                <a:latin typeface="Verdana"/>
                <a:cs typeface="Verdana"/>
              </a:rPr>
              <a:t> </a:t>
            </a:r>
            <a:r>
              <a:rPr sz="2000" dirty="0">
                <a:latin typeface="Verdana"/>
                <a:cs typeface="Verdana"/>
              </a:rPr>
              <a:t>one</a:t>
            </a:r>
            <a:r>
              <a:rPr sz="2000" spc="-20" dirty="0">
                <a:latin typeface="Verdana"/>
                <a:cs typeface="Verdana"/>
              </a:rPr>
              <a:t> </a:t>
            </a:r>
            <a:r>
              <a:rPr sz="2000" dirty="0">
                <a:latin typeface="Verdana"/>
                <a:cs typeface="Verdana"/>
              </a:rPr>
              <a:t>from</a:t>
            </a:r>
            <a:r>
              <a:rPr sz="2000" spc="-20" dirty="0">
                <a:latin typeface="Verdana"/>
                <a:cs typeface="Verdana"/>
              </a:rPr>
              <a:t> </a:t>
            </a:r>
            <a:r>
              <a:rPr sz="2000" dirty="0">
                <a:latin typeface="Verdana"/>
                <a:cs typeface="Verdana"/>
              </a:rPr>
              <a:t>among</a:t>
            </a:r>
            <a:r>
              <a:rPr sz="2000" spc="-5" dirty="0">
                <a:latin typeface="Verdana"/>
                <a:cs typeface="Verdana"/>
              </a:rPr>
              <a:t> the</a:t>
            </a:r>
            <a:r>
              <a:rPr sz="2000" spc="-20" dirty="0">
                <a:latin typeface="Verdana"/>
                <a:cs typeface="Verdana"/>
              </a:rPr>
              <a:t> </a:t>
            </a:r>
            <a:r>
              <a:rPr sz="2000" dirty="0">
                <a:latin typeface="Verdana"/>
                <a:cs typeface="Verdana"/>
              </a:rPr>
              <a:t>16</a:t>
            </a:r>
            <a:r>
              <a:rPr sz="2000" spc="5" dirty="0">
                <a:latin typeface="Verdana"/>
                <a:cs typeface="Verdana"/>
              </a:rPr>
              <a:t> </a:t>
            </a:r>
            <a:r>
              <a:rPr sz="2000" spc="-5" dirty="0">
                <a:latin typeface="Verdana"/>
                <a:cs typeface="Verdana"/>
              </a:rPr>
              <a:t>addressable</a:t>
            </a:r>
            <a:endParaRPr sz="2000" dirty="0">
              <a:latin typeface="Verdana"/>
              <a:cs typeface="Verdana"/>
            </a:endParaRPr>
          </a:p>
          <a:p>
            <a:pPr marL="355600">
              <a:lnSpc>
                <a:spcPct val="100000"/>
              </a:lnSpc>
              <a:spcBef>
                <a:spcPts val="1205"/>
              </a:spcBef>
            </a:pPr>
            <a:r>
              <a:rPr sz="2000" spc="-5" dirty="0">
                <a:latin typeface="Verdana"/>
                <a:cs typeface="Verdana"/>
              </a:rPr>
              <a:t>words</a:t>
            </a:r>
            <a:r>
              <a:rPr sz="2000" spc="-40" dirty="0">
                <a:latin typeface="Verdana"/>
                <a:cs typeface="Verdana"/>
              </a:rPr>
              <a:t> </a:t>
            </a:r>
            <a:r>
              <a:rPr sz="2000" spc="-5" dirty="0">
                <a:latin typeface="Verdana"/>
                <a:cs typeface="Verdana"/>
              </a:rPr>
              <a:t>in</a:t>
            </a:r>
            <a:r>
              <a:rPr sz="2000" spc="-25" dirty="0">
                <a:latin typeface="Verdana"/>
                <a:cs typeface="Verdana"/>
              </a:rPr>
              <a:t> </a:t>
            </a:r>
            <a:r>
              <a:rPr sz="2000" dirty="0">
                <a:latin typeface="Verdana"/>
                <a:cs typeface="Verdana"/>
              </a:rPr>
              <a:t>a</a:t>
            </a:r>
            <a:r>
              <a:rPr sz="2000" spc="-30" dirty="0">
                <a:latin typeface="Verdana"/>
                <a:cs typeface="Verdana"/>
              </a:rPr>
              <a:t> </a:t>
            </a:r>
            <a:r>
              <a:rPr sz="2000" spc="-5" dirty="0">
                <a:latin typeface="Verdana"/>
                <a:cs typeface="Verdana"/>
              </a:rPr>
              <a:t>line.</a:t>
            </a:r>
            <a:endParaRPr sz="2000" dirty="0">
              <a:latin typeface="Verdana"/>
              <a:cs typeface="Verdana"/>
            </a:endParaRPr>
          </a:p>
          <a:p>
            <a:pPr marL="355600" marR="167640" indent="-343535">
              <a:lnSpc>
                <a:spcPct val="150000"/>
              </a:lnSpc>
              <a:spcBef>
                <a:spcPts val="480"/>
              </a:spcBef>
              <a:buClr>
                <a:srgbClr val="FF0000"/>
              </a:buClr>
              <a:buChar char="•"/>
              <a:tabLst>
                <a:tab pos="355600" algn="l"/>
                <a:tab pos="356235" algn="l"/>
              </a:tabLst>
            </a:pPr>
            <a:r>
              <a:rPr sz="2000" spc="-5" dirty="0">
                <a:latin typeface="Verdana"/>
                <a:cs typeface="Verdana"/>
              </a:rPr>
              <a:t>The "</a:t>
            </a:r>
            <a:r>
              <a:rPr sz="2000" b="1" spc="-5" dirty="0">
                <a:latin typeface="Verdana"/>
                <a:cs typeface="Verdana"/>
              </a:rPr>
              <a:t>Line</a:t>
            </a:r>
            <a:r>
              <a:rPr sz="2000" spc="-5" dirty="0">
                <a:latin typeface="Verdana"/>
                <a:cs typeface="Verdana"/>
              </a:rPr>
              <a:t>" field defines the </a:t>
            </a:r>
            <a:r>
              <a:rPr sz="2000" dirty="0">
                <a:latin typeface="Verdana"/>
                <a:cs typeface="Verdana"/>
              </a:rPr>
              <a:t>cache </a:t>
            </a:r>
            <a:r>
              <a:rPr sz="2000" spc="-5" dirty="0">
                <a:latin typeface="Verdana"/>
                <a:cs typeface="Verdana"/>
              </a:rPr>
              <a:t>line </a:t>
            </a:r>
            <a:r>
              <a:rPr sz="2000" dirty="0">
                <a:latin typeface="Verdana"/>
                <a:cs typeface="Verdana"/>
              </a:rPr>
              <a:t>where </a:t>
            </a:r>
            <a:r>
              <a:rPr sz="2000" spc="-5" dirty="0">
                <a:latin typeface="Verdana"/>
                <a:cs typeface="Verdana"/>
              </a:rPr>
              <a:t>this memory </a:t>
            </a:r>
            <a:r>
              <a:rPr sz="2000" spc="-690" dirty="0">
                <a:latin typeface="Verdana"/>
                <a:cs typeface="Verdana"/>
              </a:rPr>
              <a:t> </a:t>
            </a:r>
            <a:r>
              <a:rPr sz="2000" spc="-5" dirty="0">
                <a:latin typeface="Verdana"/>
                <a:cs typeface="Verdana"/>
              </a:rPr>
              <a:t>line </a:t>
            </a:r>
            <a:r>
              <a:rPr sz="2000" dirty="0">
                <a:latin typeface="Verdana"/>
                <a:cs typeface="Verdana"/>
              </a:rPr>
              <a:t>should</a:t>
            </a:r>
            <a:r>
              <a:rPr sz="2000" spc="-25" dirty="0">
                <a:latin typeface="Verdana"/>
                <a:cs typeface="Verdana"/>
              </a:rPr>
              <a:t> </a:t>
            </a:r>
            <a:r>
              <a:rPr sz="2000" spc="-5" dirty="0">
                <a:latin typeface="Verdana"/>
                <a:cs typeface="Verdana"/>
              </a:rPr>
              <a:t>reside.</a:t>
            </a:r>
            <a:endParaRPr sz="2000" dirty="0">
              <a:latin typeface="Verdana"/>
              <a:cs typeface="Verdana"/>
            </a:endParaRPr>
          </a:p>
          <a:p>
            <a:pPr marL="355600" marR="22860" indent="-343535">
              <a:lnSpc>
                <a:spcPct val="150000"/>
              </a:lnSpc>
              <a:spcBef>
                <a:spcPts val="480"/>
              </a:spcBef>
              <a:buClr>
                <a:srgbClr val="FF0000"/>
              </a:buClr>
              <a:buChar char="•"/>
              <a:tabLst>
                <a:tab pos="355600" algn="l"/>
                <a:tab pos="356235" algn="l"/>
              </a:tabLst>
            </a:pPr>
            <a:r>
              <a:rPr sz="2000" dirty="0">
                <a:latin typeface="Verdana"/>
                <a:cs typeface="Verdana"/>
              </a:rPr>
              <a:t>The "</a:t>
            </a:r>
            <a:r>
              <a:rPr sz="2000" b="1" dirty="0">
                <a:latin typeface="Verdana"/>
                <a:cs typeface="Verdana"/>
              </a:rPr>
              <a:t>Tag</a:t>
            </a:r>
            <a:r>
              <a:rPr sz="2000" dirty="0">
                <a:latin typeface="Verdana"/>
                <a:cs typeface="Verdana"/>
              </a:rPr>
              <a:t>" </a:t>
            </a:r>
            <a:r>
              <a:rPr sz="2000" spc="-5" dirty="0">
                <a:latin typeface="Verdana"/>
                <a:cs typeface="Verdana"/>
              </a:rPr>
              <a:t>field </a:t>
            </a:r>
            <a:r>
              <a:rPr sz="2000" dirty="0">
                <a:latin typeface="Verdana"/>
                <a:cs typeface="Verdana"/>
              </a:rPr>
              <a:t>of the </a:t>
            </a:r>
            <a:r>
              <a:rPr sz="2000" spc="-5" dirty="0">
                <a:latin typeface="Verdana"/>
                <a:cs typeface="Verdana"/>
              </a:rPr>
              <a:t>address </a:t>
            </a:r>
            <a:r>
              <a:rPr sz="2000" dirty="0">
                <a:latin typeface="Verdana"/>
                <a:cs typeface="Verdana"/>
              </a:rPr>
              <a:t>is </a:t>
            </a:r>
            <a:r>
              <a:rPr sz="2000" spc="-5" dirty="0">
                <a:latin typeface="Verdana"/>
                <a:cs typeface="Verdana"/>
              </a:rPr>
              <a:t>then compared with that </a:t>
            </a:r>
            <a:r>
              <a:rPr sz="2000" dirty="0">
                <a:latin typeface="Verdana"/>
                <a:cs typeface="Verdana"/>
              </a:rPr>
              <a:t> cache </a:t>
            </a:r>
            <a:r>
              <a:rPr sz="2000" spc="-5" dirty="0">
                <a:latin typeface="Verdana"/>
                <a:cs typeface="Verdana"/>
              </a:rPr>
              <a:t>line's 5-bit tag to determine whether there is </a:t>
            </a:r>
            <a:r>
              <a:rPr sz="2000" dirty="0">
                <a:latin typeface="Verdana"/>
                <a:cs typeface="Verdana"/>
              </a:rPr>
              <a:t>a hit or </a:t>
            </a:r>
            <a:r>
              <a:rPr sz="2000" spc="-690" dirty="0">
                <a:latin typeface="Verdana"/>
                <a:cs typeface="Verdana"/>
              </a:rPr>
              <a:t> </a:t>
            </a:r>
            <a:r>
              <a:rPr sz="2000" dirty="0">
                <a:latin typeface="Verdana"/>
                <a:cs typeface="Verdana"/>
              </a:rPr>
              <a:t>a</a:t>
            </a:r>
            <a:r>
              <a:rPr sz="2000" spc="-20" dirty="0">
                <a:latin typeface="Verdana"/>
                <a:cs typeface="Verdana"/>
              </a:rPr>
              <a:t> </a:t>
            </a:r>
            <a:r>
              <a:rPr sz="2000" dirty="0">
                <a:latin typeface="Verdana"/>
                <a:cs typeface="Verdana"/>
              </a:rPr>
              <a:t>miss.</a:t>
            </a:r>
          </a:p>
          <a:p>
            <a:pPr marL="756285" marR="5080" indent="-287020">
              <a:lnSpc>
                <a:spcPct val="150000"/>
              </a:lnSpc>
              <a:spcBef>
                <a:spcPts val="490"/>
              </a:spcBef>
            </a:pPr>
            <a:r>
              <a:rPr sz="1600" spc="-5" dirty="0">
                <a:solidFill>
                  <a:srgbClr val="FF0000"/>
                </a:solidFill>
                <a:latin typeface="Verdana"/>
                <a:cs typeface="Verdana"/>
              </a:rPr>
              <a:t>—</a:t>
            </a:r>
            <a:r>
              <a:rPr sz="1600" spc="95" dirty="0">
                <a:solidFill>
                  <a:srgbClr val="FF0000"/>
                </a:solidFill>
                <a:latin typeface="Verdana"/>
                <a:cs typeface="Verdana"/>
              </a:rPr>
              <a:t> </a:t>
            </a:r>
            <a:r>
              <a:rPr sz="1600" dirty="0">
                <a:latin typeface="Verdana"/>
                <a:cs typeface="Verdana"/>
              </a:rPr>
              <a:t>If</a:t>
            </a:r>
            <a:r>
              <a:rPr sz="1600" spc="-5" dirty="0">
                <a:latin typeface="Verdana"/>
                <a:cs typeface="Verdana"/>
              </a:rPr>
              <a:t> there's</a:t>
            </a:r>
            <a:r>
              <a:rPr sz="1600" spc="10" dirty="0">
                <a:latin typeface="Verdana"/>
                <a:cs typeface="Verdana"/>
              </a:rPr>
              <a:t> </a:t>
            </a:r>
            <a:r>
              <a:rPr sz="1600" spc="-5" dirty="0">
                <a:latin typeface="Verdana"/>
                <a:cs typeface="Verdana"/>
              </a:rPr>
              <a:t>a</a:t>
            </a:r>
            <a:r>
              <a:rPr sz="1600" spc="5" dirty="0">
                <a:latin typeface="Verdana"/>
                <a:cs typeface="Verdana"/>
              </a:rPr>
              <a:t> </a:t>
            </a:r>
            <a:r>
              <a:rPr sz="1600" spc="-5" dirty="0">
                <a:latin typeface="Verdana"/>
                <a:cs typeface="Verdana"/>
              </a:rPr>
              <a:t>miss,</a:t>
            </a:r>
            <a:r>
              <a:rPr sz="1600" spc="35" dirty="0">
                <a:latin typeface="Verdana"/>
                <a:cs typeface="Verdana"/>
              </a:rPr>
              <a:t> </a:t>
            </a:r>
            <a:r>
              <a:rPr sz="1600" spc="-10" dirty="0">
                <a:latin typeface="Verdana"/>
                <a:cs typeface="Verdana"/>
              </a:rPr>
              <a:t>we</a:t>
            </a:r>
            <a:r>
              <a:rPr sz="1600" spc="10" dirty="0">
                <a:latin typeface="Verdana"/>
                <a:cs typeface="Verdana"/>
              </a:rPr>
              <a:t> </a:t>
            </a:r>
            <a:r>
              <a:rPr sz="1600" spc="-5" dirty="0">
                <a:latin typeface="Verdana"/>
                <a:cs typeface="Verdana"/>
              </a:rPr>
              <a:t>need</a:t>
            </a:r>
            <a:r>
              <a:rPr sz="1600" spc="10" dirty="0">
                <a:latin typeface="Verdana"/>
                <a:cs typeface="Verdana"/>
              </a:rPr>
              <a:t> </a:t>
            </a:r>
            <a:r>
              <a:rPr sz="1600" spc="-5" dirty="0">
                <a:latin typeface="Verdana"/>
                <a:cs typeface="Verdana"/>
              </a:rPr>
              <a:t>to</a:t>
            </a:r>
            <a:r>
              <a:rPr sz="1600" spc="5" dirty="0">
                <a:latin typeface="Verdana"/>
                <a:cs typeface="Verdana"/>
              </a:rPr>
              <a:t> </a:t>
            </a:r>
            <a:r>
              <a:rPr sz="1600" spc="-5" dirty="0">
                <a:latin typeface="Verdana"/>
                <a:cs typeface="Verdana"/>
              </a:rPr>
              <a:t>swap</a:t>
            </a:r>
            <a:r>
              <a:rPr sz="1600" spc="10" dirty="0">
                <a:latin typeface="Verdana"/>
                <a:cs typeface="Verdana"/>
              </a:rPr>
              <a:t> </a:t>
            </a:r>
            <a:r>
              <a:rPr sz="1600" spc="-5" dirty="0">
                <a:latin typeface="Verdana"/>
                <a:cs typeface="Verdana"/>
              </a:rPr>
              <a:t>out</a:t>
            </a:r>
            <a:r>
              <a:rPr sz="1600" spc="10" dirty="0">
                <a:latin typeface="Verdana"/>
                <a:cs typeface="Verdana"/>
              </a:rPr>
              <a:t> </a:t>
            </a:r>
            <a:r>
              <a:rPr sz="1600" spc="-5" dirty="0">
                <a:latin typeface="Verdana"/>
                <a:cs typeface="Verdana"/>
              </a:rPr>
              <a:t>the</a:t>
            </a:r>
            <a:r>
              <a:rPr sz="1600" spc="5" dirty="0">
                <a:latin typeface="Verdana"/>
                <a:cs typeface="Verdana"/>
              </a:rPr>
              <a:t> </a:t>
            </a:r>
            <a:r>
              <a:rPr sz="1600" spc="-10" dirty="0">
                <a:latin typeface="Verdana"/>
                <a:cs typeface="Verdana"/>
              </a:rPr>
              <a:t>memory</a:t>
            </a:r>
            <a:r>
              <a:rPr sz="1600" spc="40" dirty="0">
                <a:latin typeface="Verdana"/>
                <a:cs typeface="Verdana"/>
              </a:rPr>
              <a:t> </a:t>
            </a:r>
            <a:r>
              <a:rPr sz="1600" spc="-10" dirty="0">
                <a:latin typeface="Verdana"/>
                <a:cs typeface="Verdana"/>
              </a:rPr>
              <a:t>line</a:t>
            </a:r>
            <a:r>
              <a:rPr sz="1600" spc="5" dirty="0">
                <a:latin typeface="Verdana"/>
                <a:cs typeface="Verdana"/>
              </a:rPr>
              <a:t> </a:t>
            </a:r>
            <a:r>
              <a:rPr sz="1600" spc="-5" dirty="0">
                <a:latin typeface="Verdana"/>
                <a:cs typeface="Verdana"/>
              </a:rPr>
              <a:t>that</a:t>
            </a:r>
            <a:r>
              <a:rPr sz="1600" spc="10" dirty="0">
                <a:latin typeface="Verdana"/>
                <a:cs typeface="Verdana"/>
              </a:rPr>
              <a:t> </a:t>
            </a:r>
            <a:r>
              <a:rPr sz="1600" spc="-10" dirty="0">
                <a:latin typeface="Verdana"/>
                <a:cs typeface="Verdana"/>
              </a:rPr>
              <a:t>occupies </a:t>
            </a:r>
            <a:r>
              <a:rPr sz="1600" spc="-5" dirty="0">
                <a:latin typeface="Verdana"/>
                <a:cs typeface="Verdana"/>
              </a:rPr>
              <a:t> that</a:t>
            </a:r>
            <a:r>
              <a:rPr sz="1600" spc="5" dirty="0">
                <a:latin typeface="Verdana"/>
                <a:cs typeface="Verdana"/>
              </a:rPr>
              <a:t> </a:t>
            </a:r>
            <a:r>
              <a:rPr sz="1600" spc="-10" dirty="0">
                <a:latin typeface="Verdana"/>
                <a:cs typeface="Verdana"/>
              </a:rPr>
              <a:t>position</a:t>
            </a:r>
            <a:r>
              <a:rPr sz="1600" spc="20" dirty="0">
                <a:latin typeface="Verdana"/>
                <a:cs typeface="Verdana"/>
              </a:rPr>
              <a:t> </a:t>
            </a:r>
            <a:r>
              <a:rPr sz="1600" spc="-10" dirty="0">
                <a:latin typeface="Verdana"/>
                <a:cs typeface="Verdana"/>
              </a:rPr>
              <a:t>in</a:t>
            </a:r>
            <a:r>
              <a:rPr sz="1600" spc="-5" dirty="0">
                <a:latin typeface="Verdana"/>
                <a:cs typeface="Verdana"/>
              </a:rPr>
              <a:t> the</a:t>
            </a:r>
            <a:r>
              <a:rPr sz="1600" spc="10" dirty="0">
                <a:latin typeface="Verdana"/>
                <a:cs typeface="Verdana"/>
              </a:rPr>
              <a:t> </a:t>
            </a:r>
            <a:r>
              <a:rPr sz="1600" spc="-5" dirty="0">
                <a:latin typeface="Verdana"/>
                <a:cs typeface="Verdana"/>
              </a:rPr>
              <a:t>cache</a:t>
            </a:r>
            <a:r>
              <a:rPr sz="1600" spc="20" dirty="0">
                <a:latin typeface="Verdana"/>
                <a:cs typeface="Verdana"/>
              </a:rPr>
              <a:t> </a:t>
            </a:r>
            <a:r>
              <a:rPr sz="1600" spc="-5" dirty="0">
                <a:latin typeface="Verdana"/>
                <a:cs typeface="Verdana"/>
              </a:rPr>
              <a:t>and</a:t>
            </a:r>
            <a:r>
              <a:rPr sz="1600" spc="10" dirty="0">
                <a:latin typeface="Verdana"/>
                <a:cs typeface="Verdana"/>
              </a:rPr>
              <a:t> </a:t>
            </a:r>
            <a:r>
              <a:rPr sz="1600" spc="-5" dirty="0">
                <a:latin typeface="Verdana"/>
                <a:cs typeface="Verdana"/>
              </a:rPr>
              <a:t>replace</a:t>
            </a:r>
            <a:r>
              <a:rPr sz="1600" spc="20" dirty="0">
                <a:latin typeface="Verdana"/>
                <a:cs typeface="Verdana"/>
              </a:rPr>
              <a:t> </a:t>
            </a:r>
            <a:r>
              <a:rPr sz="1600" spc="-5" dirty="0">
                <a:latin typeface="Verdana"/>
                <a:cs typeface="Verdana"/>
              </a:rPr>
              <a:t>it</a:t>
            </a:r>
            <a:r>
              <a:rPr sz="1600" spc="-10" dirty="0">
                <a:latin typeface="Verdana"/>
                <a:cs typeface="Verdana"/>
              </a:rPr>
              <a:t> with</a:t>
            </a:r>
            <a:r>
              <a:rPr sz="1600" spc="15" dirty="0">
                <a:latin typeface="Verdana"/>
                <a:cs typeface="Verdana"/>
              </a:rPr>
              <a:t> </a:t>
            </a:r>
            <a:r>
              <a:rPr sz="1600" spc="-5" dirty="0">
                <a:latin typeface="Verdana"/>
                <a:cs typeface="Verdana"/>
              </a:rPr>
              <a:t>the desired</a:t>
            </a:r>
            <a:r>
              <a:rPr sz="1600" spc="40" dirty="0">
                <a:latin typeface="Verdana"/>
                <a:cs typeface="Verdana"/>
              </a:rPr>
              <a:t> </a:t>
            </a:r>
            <a:r>
              <a:rPr sz="1600" spc="-10" dirty="0">
                <a:latin typeface="Verdana"/>
                <a:cs typeface="Verdana"/>
              </a:rPr>
              <a:t>memory</a:t>
            </a:r>
            <a:r>
              <a:rPr sz="1600" spc="35" dirty="0">
                <a:latin typeface="Verdana"/>
                <a:cs typeface="Verdana"/>
              </a:rPr>
              <a:t> </a:t>
            </a:r>
            <a:r>
              <a:rPr sz="1600" spc="-10" dirty="0">
                <a:latin typeface="Verdana"/>
                <a:cs typeface="Verdana"/>
              </a:rPr>
              <a:t>line.</a:t>
            </a:r>
            <a:endParaRPr sz="1600" dirty="0">
              <a:latin typeface="Verdana"/>
              <a:cs typeface="Verdan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677457" cy="720069"/>
          </a:xfrm>
          <a:prstGeom prst="rect">
            <a:avLst/>
          </a:prstGeom>
        </p:spPr>
        <p:txBody>
          <a:bodyPr vert="horz" wrap="square" lIns="0" tIns="12065" rIns="0" bIns="0" rtlCol="0">
            <a:spAutoFit/>
          </a:bodyPr>
          <a:lstStyle/>
          <a:p>
            <a:pPr marL="12700">
              <a:lnSpc>
                <a:spcPct val="100000"/>
              </a:lnSpc>
              <a:spcBef>
                <a:spcPts val="95"/>
              </a:spcBef>
            </a:pPr>
            <a:r>
              <a:rPr spc="-5" dirty="0"/>
              <a:t>DIRECT</a:t>
            </a:r>
            <a:r>
              <a:rPr spc="-45" dirty="0"/>
              <a:t> </a:t>
            </a:r>
            <a:r>
              <a:rPr spc="-10" dirty="0"/>
              <a:t>MAPPING</a:t>
            </a:r>
          </a:p>
        </p:txBody>
      </p:sp>
      <p:sp>
        <p:nvSpPr>
          <p:cNvPr id="3" name="object 3"/>
          <p:cNvSpPr txBox="1"/>
          <p:nvPr/>
        </p:nvSpPr>
        <p:spPr>
          <a:xfrm>
            <a:off x="83439" y="1371600"/>
            <a:ext cx="8154034" cy="3097002"/>
          </a:xfrm>
          <a:prstGeom prst="rect">
            <a:avLst/>
          </a:prstGeom>
        </p:spPr>
        <p:txBody>
          <a:bodyPr vert="horz" wrap="square" lIns="0" tIns="97790" rIns="0" bIns="0" rtlCol="0">
            <a:spAutoFit/>
          </a:bodyPr>
          <a:lstStyle/>
          <a:p>
            <a:pPr marL="355600" indent="-342900">
              <a:lnSpc>
                <a:spcPct val="100000"/>
              </a:lnSpc>
              <a:spcBef>
                <a:spcPts val="770"/>
              </a:spcBef>
              <a:buClr>
                <a:srgbClr val="FF0000"/>
              </a:buClr>
              <a:buChar char="•"/>
              <a:tabLst>
                <a:tab pos="355600" algn="l"/>
              </a:tabLst>
            </a:pPr>
            <a:r>
              <a:rPr sz="2400" spc="-10" dirty="0">
                <a:latin typeface="Verdana"/>
                <a:cs typeface="Verdana"/>
              </a:rPr>
              <a:t>Cache-</a:t>
            </a:r>
            <a:r>
              <a:rPr sz="2400" spc="20" dirty="0">
                <a:latin typeface="Verdana"/>
                <a:cs typeface="Verdana"/>
              </a:rPr>
              <a:t> </a:t>
            </a:r>
            <a:r>
              <a:rPr sz="2400" spc="-5" dirty="0">
                <a:latin typeface="Verdana"/>
                <a:cs typeface="Verdana"/>
              </a:rPr>
              <a:t>128 </a:t>
            </a:r>
            <a:r>
              <a:rPr sz="2400" spc="-10" dirty="0">
                <a:latin typeface="Verdana"/>
                <a:cs typeface="Verdana"/>
              </a:rPr>
              <a:t>blocks</a:t>
            </a:r>
            <a:r>
              <a:rPr sz="2400" spc="45" dirty="0">
                <a:latin typeface="Verdana"/>
                <a:cs typeface="Verdana"/>
              </a:rPr>
              <a:t> </a:t>
            </a:r>
            <a:r>
              <a:rPr sz="2400" spc="-5" dirty="0">
                <a:latin typeface="Verdana"/>
                <a:cs typeface="Verdana"/>
              </a:rPr>
              <a:t>of 16</a:t>
            </a:r>
            <a:r>
              <a:rPr sz="2400" dirty="0">
                <a:latin typeface="Verdana"/>
                <a:cs typeface="Verdana"/>
              </a:rPr>
              <a:t> </a:t>
            </a:r>
            <a:r>
              <a:rPr sz="2400" spc="-10" dirty="0">
                <a:latin typeface="Verdana"/>
                <a:cs typeface="Verdana"/>
              </a:rPr>
              <a:t>words</a:t>
            </a:r>
            <a:r>
              <a:rPr sz="2400" spc="15" dirty="0">
                <a:latin typeface="Verdana"/>
                <a:cs typeface="Verdana"/>
              </a:rPr>
              <a:t> </a:t>
            </a:r>
            <a:r>
              <a:rPr sz="2400" spc="-5" dirty="0">
                <a:latin typeface="Verdana"/>
                <a:cs typeface="Verdana"/>
              </a:rPr>
              <a:t>each</a:t>
            </a:r>
            <a:endParaRPr sz="2400" dirty="0">
              <a:latin typeface="Verdana"/>
              <a:cs typeface="Verdana"/>
            </a:endParaRPr>
          </a:p>
          <a:p>
            <a:pPr marL="469900">
              <a:lnSpc>
                <a:spcPct val="100000"/>
              </a:lnSpc>
              <a:spcBef>
                <a:spcPts val="580"/>
              </a:spcBef>
            </a:pPr>
            <a:r>
              <a:rPr sz="2000" dirty="0">
                <a:solidFill>
                  <a:srgbClr val="FF0000"/>
                </a:solidFill>
                <a:latin typeface="Verdana"/>
                <a:cs typeface="Verdana"/>
              </a:rPr>
              <a:t>—</a:t>
            </a:r>
            <a:r>
              <a:rPr sz="2000" dirty="0">
                <a:latin typeface="Verdana"/>
                <a:cs typeface="Verdana"/>
              </a:rPr>
              <a:t>128</a:t>
            </a:r>
            <a:r>
              <a:rPr sz="2000" spc="-20" dirty="0">
                <a:latin typeface="Verdana"/>
                <a:cs typeface="Verdana"/>
              </a:rPr>
              <a:t> </a:t>
            </a:r>
            <a:r>
              <a:rPr sz="2000" dirty="0">
                <a:latin typeface="Verdana"/>
                <a:cs typeface="Verdana"/>
              </a:rPr>
              <a:t>*</a:t>
            </a:r>
            <a:r>
              <a:rPr sz="2000" spc="-10" dirty="0">
                <a:latin typeface="Verdana"/>
                <a:cs typeface="Verdana"/>
              </a:rPr>
              <a:t> </a:t>
            </a:r>
            <a:r>
              <a:rPr sz="2000" dirty="0">
                <a:latin typeface="Verdana"/>
                <a:cs typeface="Verdana"/>
              </a:rPr>
              <a:t>16</a:t>
            </a:r>
            <a:r>
              <a:rPr sz="2000" spc="-5" dirty="0">
                <a:latin typeface="Verdana"/>
                <a:cs typeface="Verdana"/>
              </a:rPr>
              <a:t> </a:t>
            </a:r>
            <a:r>
              <a:rPr sz="2000" dirty="0">
                <a:latin typeface="Verdana"/>
                <a:cs typeface="Verdana"/>
              </a:rPr>
              <a:t>=</a:t>
            </a:r>
            <a:r>
              <a:rPr sz="2000" spc="-15" dirty="0">
                <a:latin typeface="Verdana"/>
                <a:cs typeface="Verdana"/>
              </a:rPr>
              <a:t> </a:t>
            </a:r>
            <a:r>
              <a:rPr sz="2000" dirty="0">
                <a:latin typeface="Verdana"/>
                <a:cs typeface="Verdana"/>
              </a:rPr>
              <a:t>2048</a:t>
            </a:r>
            <a:r>
              <a:rPr sz="2000" spc="5" dirty="0">
                <a:latin typeface="Verdana"/>
                <a:cs typeface="Verdana"/>
              </a:rPr>
              <a:t> </a:t>
            </a:r>
            <a:r>
              <a:rPr sz="2000" b="1" spc="-5" dirty="0">
                <a:solidFill>
                  <a:srgbClr val="FF0000"/>
                </a:solidFill>
                <a:latin typeface="Verdana"/>
                <a:cs typeface="Verdana"/>
              </a:rPr>
              <a:t>approx</a:t>
            </a:r>
            <a:r>
              <a:rPr sz="2000" b="1" spc="-30" dirty="0">
                <a:solidFill>
                  <a:srgbClr val="FF0000"/>
                </a:solidFill>
                <a:latin typeface="Verdana"/>
                <a:cs typeface="Verdana"/>
              </a:rPr>
              <a:t> </a:t>
            </a:r>
            <a:r>
              <a:rPr sz="2000" b="1" dirty="0">
                <a:solidFill>
                  <a:srgbClr val="FF0000"/>
                </a:solidFill>
                <a:latin typeface="Verdana"/>
                <a:cs typeface="Verdana"/>
              </a:rPr>
              <a:t>2</a:t>
            </a:r>
            <a:r>
              <a:rPr sz="2000" b="1" spc="-10" dirty="0">
                <a:solidFill>
                  <a:srgbClr val="FF0000"/>
                </a:solidFill>
                <a:latin typeface="Verdana"/>
                <a:cs typeface="Verdana"/>
              </a:rPr>
              <a:t> </a:t>
            </a:r>
            <a:r>
              <a:rPr sz="2000" b="1" dirty="0">
                <a:solidFill>
                  <a:srgbClr val="FF0000"/>
                </a:solidFill>
                <a:latin typeface="Verdana"/>
                <a:cs typeface="Verdana"/>
              </a:rPr>
              <a:t>KB</a:t>
            </a:r>
            <a:endParaRPr sz="2000" dirty="0">
              <a:latin typeface="Verdana"/>
              <a:cs typeface="Verdana"/>
            </a:endParaRPr>
          </a:p>
          <a:p>
            <a:pPr>
              <a:lnSpc>
                <a:spcPct val="100000"/>
              </a:lnSpc>
              <a:spcBef>
                <a:spcPts val="25"/>
              </a:spcBef>
            </a:pPr>
            <a:endParaRPr sz="3600" dirty="0">
              <a:latin typeface="Verdana"/>
              <a:cs typeface="Verdana"/>
            </a:endParaRPr>
          </a:p>
          <a:p>
            <a:pPr marL="355600" indent="-342900">
              <a:lnSpc>
                <a:spcPct val="100000"/>
              </a:lnSpc>
              <a:buClr>
                <a:srgbClr val="FF0000"/>
              </a:buClr>
              <a:buChar char="•"/>
              <a:tabLst>
                <a:tab pos="355600" algn="l"/>
              </a:tabLst>
            </a:pPr>
            <a:r>
              <a:rPr sz="2400" spc="-10" dirty="0">
                <a:latin typeface="Verdana"/>
                <a:cs typeface="Verdana"/>
              </a:rPr>
              <a:t>Main</a:t>
            </a:r>
            <a:r>
              <a:rPr sz="2400" spc="25" dirty="0">
                <a:latin typeface="Verdana"/>
                <a:cs typeface="Verdana"/>
              </a:rPr>
              <a:t> </a:t>
            </a:r>
            <a:r>
              <a:rPr sz="2400" spc="-10" dirty="0">
                <a:latin typeface="Verdana"/>
                <a:cs typeface="Verdana"/>
              </a:rPr>
              <a:t>Memory</a:t>
            </a:r>
            <a:r>
              <a:rPr sz="2400" spc="35" dirty="0">
                <a:latin typeface="Verdana"/>
                <a:cs typeface="Verdana"/>
              </a:rPr>
              <a:t> </a:t>
            </a:r>
            <a:r>
              <a:rPr sz="2400" spc="-5" dirty="0">
                <a:latin typeface="Verdana"/>
                <a:cs typeface="Verdana"/>
              </a:rPr>
              <a:t>– 4K</a:t>
            </a:r>
            <a:r>
              <a:rPr sz="2400" dirty="0">
                <a:latin typeface="Verdana"/>
                <a:cs typeface="Verdana"/>
              </a:rPr>
              <a:t> </a:t>
            </a:r>
            <a:r>
              <a:rPr sz="2400" spc="-10" dirty="0">
                <a:latin typeface="Verdana"/>
                <a:cs typeface="Verdana"/>
              </a:rPr>
              <a:t>blocks</a:t>
            </a:r>
            <a:r>
              <a:rPr sz="2400" spc="55" dirty="0">
                <a:latin typeface="Verdana"/>
                <a:cs typeface="Verdana"/>
              </a:rPr>
              <a:t> </a:t>
            </a:r>
            <a:r>
              <a:rPr sz="2400" spc="-5" dirty="0">
                <a:latin typeface="Verdana"/>
                <a:cs typeface="Verdana"/>
              </a:rPr>
              <a:t>of</a:t>
            </a:r>
            <a:r>
              <a:rPr sz="2400" dirty="0">
                <a:latin typeface="Verdana"/>
                <a:cs typeface="Verdana"/>
              </a:rPr>
              <a:t> </a:t>
            </a:r>
            <a:r>
              <a:rPr sz="2400" spc="-5" dirty="0">
                <a:latin typeface="Verdana"/>
                <a:cs typeface="Verdana"/>
              </a:rPr>
              <a:t>16</a:t>
            </a:r>
            <a:r>
              <a:rPr sz="2400" dirty="0">
                <a:latin typeface="Verdana"/>
                <a:cs typeface="Verdana"/>
              </a:rPr>
              <a:t> </a:t>
            </a:r>
            <a:r>
              <a:rPr sz="2400" spc="-10" dirty="0">
                <a:latin typeface="Verdana"/>
                <a:cs typeface="Verdana"/>
              </a:rPr>
              <a:t>words</a:t>
            </a:r>
            <a:r>
              <a:rPr sz="2400" spc="20" dirty="0">
                <a:latin typeface="Verdana"/>
                <a:cs typeface="Verdana"/>
              </a:rPr>
              <a:t> </a:t>
            </a:r>
            <a:r>
              <a:rPr sz="2400" spc="-5" dirty="0">
                <a:latin typeface="Verdana"/>
                <a:cs typeface="Verdana"/>
              </a:rPr>
              <a:t>each</a:t>
            </a:r>
            <a:endParaRPr sz="2400" dirty="0">
              <a:latin typeface="Verdana"/>
              <a:cs typeface="Verdana"/>
            </a:endParaRPr>
          </a:p>
          <a:p>
            <a:pPr marL="469900">
              <a:lnSpc>
                <a:spcPct val="100000"/>
              </a:lnSpc>
              <a:spcBef>
                <a:spcPts val="580"/>
              </a:spcBef>
            </a:pPr>
            <a:r>
              <a:rPr sz="2000" dirty="0">
                <a:solidFill>
                  <a:srgbClr val="FF0000"/>
                </a:solidFill>
                <a:latin typeface="Verdana"/>
                <a:cs typeface="Verdana"/>
              </a:rPr>
              <a:t>—</a:t>
            </a:r>
            <a:r>
              <a:rPr sz="2000" dirty="0">
                <a:latin typeface="Verdana"/>
                <a:cs typeface="Verdana"/>
              </a:rPr>
              <a:t>4K</a:t>
            </a:r>
            <a:r>
              <a:rPr sz="2000" spc="-5" dirty="0">
                <a:latin typeface="Verdana"/>
                <a:cs typeface="Verdana"/>
              </a:rPr>
              <a:t> </a:t>
            </a:r>
            <a:r>
              <a:rPr sz="2000" dirty="0">
                <a:latin typeface="Verdana"/>
                <a:cs typeface="Verdana"/>
              </a:rPr>
              <a:t>*</a:t>
            </a:r>
            <a:r>
              <a:rPr sz="2000" spc="-15" dirty="0">
                <a:latin typeface="Verdana"/>
                <a:cs typeface="Verdana"/>
              </a:rPr>
              <a:t> </a:t>
            </a:r>
            <a:r>
              <a:rPr sz="2000" dirty="0">
                <a:latin typeface="Verdana"/>
                <a:cs typeface="Verdana"/>
              </a:rPr>
              <a:t>16 = </a:t>
            </a:r>
            <a:r>
              <a:rPr sz="2000" spc="-5" dirty="0">
                <a:latin typeface="Verdana"/>
                <a:cs typeface="Verdana"/>
              </a:rPr>
              <a:t>64000</a:t>
            </a:r>
            <a:r>
              <a:rPr sz="2000" spc="5" dirty="0">
                <a:latin typeface="Verdana"/>
                <a:cs typeface="Verdana"/>
              </a:rPr>
              <a:t> </a:t>
            </a:r>
            <a:r>
              <a:rPr sz="2000" b="1" spc="-5" dirty="0">
                <a:solidFill>
                  <a:srgbClr val="FF0000"/>
                </a:solidFill>
                <a:latin typeface="Verdana"/>
                <a:cs typeface="Verdana"/>
              </a:rPr>
              <a:t>approx</a:t>
            </a:r>
            <a:r>
              <a:rPr sz="2000" b="1" spc="-20" dirty="0">
                <a:solidFill>
                  <a:srgbClr val="FF0000"/>
                </a:solidFill>
                <a:latin typeface="Verdana"/>
                <a:cs typeface="Verdana"/>
              </a:rPr>
              <a:t> </a:t>
            </a:r>
            <a:r>
              <a:rPr sz="2000" b="1" spc="-5" dirty="0">
                <a:solidFill>
                  <a:srgbClr val="FF0000"/>
                </a:solidFill>
                <a:latin typeface="Verdana"/>
                <a:cs typeface="Verdana"/>
              </a:rPr>
              <a:t>64</a:t>
            </a:r>
            <a:r>
              <a:rPr sz="2000" b="1" spc="10" dirty="0">
                <a:solidFill>
                  <a:srgbClr val="FF0000"/>
                </a:solidFill>
                <a:latin typeface="Verdana"/>
                <a:cs typeface="Verdana"/>
              </a:rPr>
              <a:t> </a:t>
            </a:r>
            <a:r>
              <a:rPr sz="2000" b="1" spc="-5" dirty="0">
                <a:solidFill>
                  <a:srgbClr val="FF0000"/>
                </a:solidFill>
                <a:latin typeface="Verdana"/>
                <a:cs typeface="Verdana"/>
              </a:rPr>
              <a:t>KB</a:t>
            </a:r>
            <a:endParaRPr sz="2000" dirty="0">
              <a:latin typeface="Verdana"/>
              <a:cs typeface="Verdana"/>
            </a:endParaRPr>
          </a:p>
          <a:p>
            <a:pPr>
              <a:lnSpc>
                <a:spcPct val="100000"/>
              </a:lnSpc>
              <a:spcBef>
                <a:spcPts val="55"/>
              </a:spcBef>
            </a:pPr>
            <a:endParaRPr sz="3200" dirty="0">
              <a:latin typeface="Verdana"/>
              <a:cs typeface="Verdana"/>
            </a:endParaRPr>
          </a:p>
          <a:p>
            <a:pPr marL="355600" indent="-342900">
              <a:lnSpc>
                <a:spcPct val="100000"/>
              </a:lnSpc>
              <a:buFont typeface="Verdana"/>
              <a:buChar char="•"/>
              <a:tabLst>
                <a:tab pos="355600" algn="l"/>
                <a:tab pos="4960620" algn="l"/>
              </a:tabLst>
            </a:pPr>
            <a:r>
              <a:rPr sz="2400" b="1" spc="-5" dirty="0">
                <a:solidFill>
                  <a:srgbClr val="FF0000"/>
                </a:solidFill>
                <a:latin typeface="Verdana"/>
                <a:cs typeface="Verdana"/>
              </a:rPr>
              <a:t>TOTAL</a:t>
            </a:r>
            <a:r>
              <a:rPr sz="2400" b="1" spc="35" dirty="0">
                <a:solidFill>
                  <a:srgbClr val="FF0000"/>
                </a:solidFill>
                <a:latin typeface="Verdana"/>
                <a:cs typeface="Verdana"/>
              </a:rPr>
              <a:t> </a:t>
            </a:r>
            <a:r>
              <a:rPr sz="2400" b="1" spc="-10" dirty="0">
                <a:solidFill>
                  <a:srgbClr val="FF0000"/>
                </a:solidFill>
                <a:latin typeface="Verdana"/>
                <a:cs typeface="Verdana"/>
              </a:rPr>
              <a:t>ADDRESS</a:t>
            </a:r>
            <a:r>
              <a:rPr sz="2400" b="1" spc="40" dirty="0">
                <a:solidFill>
                  <a:srgbClr val="FF0000"/>
                </a:solidFill>
                <a:latin typeface="Verdana"/>
                <a:cs typeface="Verdana"/>
              </a:rPr>
              <a:t> </a:t>
            </a:r>
            <a:r>
              <a:rPr sz="2400" b="1" spc="-10" dirty="0">
                <a:solidFill>
                  <a:srgbClr val="FF0000"/>
                </a:solidFill>
                <a:latin typeface="Verdana"/>
                <a:cs typeface="Verdana"/>
              </a:rPr>
              <a:t>SIZE	</a:t>
            </a:r>
            <a:r>
              <a:rPr sz="2400" b="1" spc="-5" dirty="0">
                <a:solidFill>
                  <a:srgbClr val="FF0000"/>
                </a:solidFill>
                <a:latin typeface="Verdana"/>
                <a:cs typeface="Verdana"/>
              </a:rPr>
              <a:t>16</a:t>
            </a:r>
            <a:r>
              <a:rPr sz="2400" b="1" spc="-40" dirty="0">
                <a:solidFill>
                  <a:srgbClr val="FF0000"/>
                </a:solidFill>
                <a:latin typeface="Verdana"/>
                <a:cs typeface="Verdana"/>
              </a:rPr>
              <a:t> </a:t>
            </a:r>
            <a:r>
              <a:rPr sz="2400" b="1" spc="-10" dirty="0">
                <a:solidFill>
                  <a:srgbClr val="FF0000"/>
                </a:solidFill>
                <a:latin typeface="Verdana"/>
                <a:cs typeface="Verdana"/>
              </a:rPr>
              <a:t>bit</a:t>
            </a:r>
            <a:endParaRPr sz="2400" dirty="0">
              <a:latin typeface="Verdana"/>
              <a:cs typeface="Verdana"/>
            </a:endParaRPr>
          </a:p>
        </p:txBody>
      </p:sp>
      <p:sp>
        <p:nvSpPr>
          <p:cNvPr id="4" name="object 4"/>
          <p:cNvSpPr txBox="1"/>
          <p:nvPr/>
        </p:nvSpPr>
        <p:spPr>
          <a:xfrm>
            <a:off x="322579" y="5488635"/>
            <a:ext cx="173545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Verdana"/>
                <a:cs typeface="Verdana"/>
              </a:rPr>
              <a:t>5</a:t>
            </a:r>
            <a:r>
              <a:rPr sz="1800" b="1" spc="-5" dirty="0">
                <a:solidFill>
                  <a:srgbClr val="FF0000"/>
                </a:solidFill>
                <a:latin typeface="Verdana"/>
                <a:cs typeface="Verdana"/>
              </a:rPr>
              <a:t>(16-(7+4))</a:t>
            </a:r>
            <a:endParaRPr sz="1800">
              <a:latin typeface="Verdana"/>
              <a:cs typeface="Verdana"/>
            </a:endParaRPr>
          </a:p>
        </p:txBody>
      </p:sp>
      <p:sp>
        <p:nvSpPr>
          <p:cNvPr id="5" name="object 5"/>
          <p:cNvSpPr txBox="1"/>
          <p:nvPr/>
        </p:nvSpPr>
        <p:spPr>
          <a:xfrm>
            <a:off x="3530219" y="5488635"/>
            <a:ext cx="126047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7(</a:t>
            </a:r>
            <a:r>
              <a:rPr sz="2800" b="1" spc="-5" dirty="0">
                <a:latin typeface="Verdana"/>
                <a:cs typeface="Verdana"/>
              </a:rPr>
              <a:t>2</a:t>
            </a:r>
            <a:r>
              <a:rPr sz="2800" b="1" spc="-60" dirty="0">
                <a:latin typeface="Verdana"/>
                <a:cs typeface="Verdana"/>
              </a:rPr>
              <a:t> </a:t>
            </a:r>
            <a:r>
              <a:rPr sz="2775" b="1" spc="7" baseline="25525" dirty="0">
                <a:latin typeface="Verdana"/>
                <a:cs typeface="Verdana"/>
              </a:rPr>
              <a:t>7</a:t>
            </a:r>
            <a:r>
              <a:rPr sz="2800" b="1" spc="5" dirty="0">
                <a:solidFill>
                  <a:srgbClr val="FF0000"/>
                </a:solidFill>
                <a:latin typeface="Verdana"/>
                <a:cs typeface="Verdana"/>
              </a:rPr>
              <a:t>)</a:t>
            </a:r>
            <a:endParaRPr sz="2800">
              <a:latin typeface="Verdana"/>
              <a:cs typeface="Verdana"/>
            </a:endParaRPr>
          </a:p>
        </p:txBody>
      </p:sp>
      <p:sp>
        <p:nvSpPr>
          <p:cNvPr id="6" name="object 6"/>
          <p:cNvSpPr txBox="1"/>
          <p:nvPr/>
        </p:nvSpPr>
        <p:spPr>
          <a:xfrm>
            <a:off x="6577330" y="5488635"/>
            <a:ext cx="138239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4</a:t>
            </a:r>
            <a:r>
              <a:rPr sz="2800" b="1" spc="-35" dirty="0">
                <a:solidFill>
                  <a:srgbClr val="FF0000"/>
                </a:solidFill>
                <a:latin typeface="Verdana"/>
                <a:cs typeface="Verdana"/>
              </a:rPr>
              <a:t> </a:t>
            </a:r>
            <a:r>
              <a:rPr sz="2800" b="1" spc="-5" dirty="0">
                <a:solidFill>
                  <a:srgbClr val="FF0000"/>
                </a:solidFill>
                <a:latin typeface="Verdana"/>
                <a:cs typeface="Verdana"/>
              </a:rPr>
              <a:t>(</a:t>
            </a:r>
            <a:r>
              <a:rPr sz="2800" b="1" spc="-5" dirty="0">
                <a:latin typeface="Verdana"/>
                <a:cs typeface="Verdana"/>
              </a:rPr>
              <a:t>2</a:t>
            </a:r>
            <a:r>
              <a:rPr sz="2800" b="1" spc="-30" dirty="0">
                <a:latin typeface="Verdana"/>
                <a:cs typeface="Verdana"/>
              </a:rPr>
              <a:t> </a:t>
            </a:r>
            <a:r>
              <a:rPr sz="2775" b="1" spc="7" baseline="25525" dirty="0">
                <a:latin typeface="Verdana"/>
                <a:cs typeface="Verdana"/>
              </a:rPr>
              <a:t>4</a:t>
            </a:r>
            <a:r>
              <a:rPr sz="2800" b="1" spc="5" dirty="0">
                <a:solidFill>
                  <a:srgbClr val="FF0000"/>
                </a:solidFill>
                <a:latin typeface="Verdana"/>
                <a:cs typeface="Verdana"/>
              </a:rPr>
              <a:t>)</a:t>
            </a:r>
            <a:endParaRPr sz="2800">
              <a:latin typeface="Verdana"/>
              <a:cs typeface="Verdana"/>
            </a:endParaRPr>
          </a:p>
        </p:txBody>
      </p:sp>
      <p:graphicFrame>
        <p:nvGraphicFramePr>
          <p:cNvPr id="7" name="object 7"/>
          <p:cNvGraphicFramePr>
            <a:graphicFrameLocks noGrp="1"/>
          </p:cNvGraphicFramePr>
          <p:nvPr/>
        </p:nvGraphicFramePr>
        <p:xfrm>
          <a:off x="222250" y="4489450"/>
          <a:ext cx="8762365" cy="685800"/>
        </p:xfrm>
        <a:graphic>
          <a:graphicData uri="http://schemas.openxmlformats.org/drawingml/2006/table">
            <a:tbl>
              <a:tblPr firstRow="1" bandRow="1">
                <a:tableStyleId>{2D5ABB26-0587-4C30-8999-92F81FD0307C}</a:tableStyleId>
              </a:tblPr>
              <a:tblGrid>
                <a:gridCol w="2921000">
                  <a:extLst>
                    <a:ext uri="{9D8B030D-6E8A-4147-A177-3AD203B41FA5}">
                      <a16:colId xmlns="" xmlns:a16="http://schemas.microsoft.com/office/drawing/2014/main" val="20000"/>
                    </a:ext>
                  </a:extLst>
                </a:gridCol>
                <a:gridCol w="3103245">
                  <a:extLst>
                    <a:ext uri="{9D8B030D-6E8A-4147-A177-3AD203B41FA5}">
                      <a16:colId xmlns="" xmlns:a16="http://schemas.microsoft.com/office/drawing/2014/main" val="20001"/>
                    </a:ext>
                  </a:extLst>
                </a:gridCol>
                <a:gridCol w="2738120">
                  <a:extLst>
                    <a:ext uri="{9D8B030D-6E8A-4147-A177-3AD203B41FA5}">
                      <a16:colId xmlns="" xmlns:a16="http://schemas.microsoft.com/office/drawing/2014/main" val="20002"/>
                    </a:ext>
                  </a:extLst>
                </a:gridCol>
              </a:tblGrid>
              <a:tr h="685800">
                <a:tc>
                  <a:txBody>
                    <a:bodyPr/>
                    <a:lstStyle/>
                    <a:p>
                      <a:pPr marL="90805">
                        <a:lnSpc>
                          <a:spcPct val="100000"/>
                        </a:lnSpc>
                        <a:spcBef>
                          <a:spcPts val="355"/>
                        </a:spcBef>
                      </a:pPr>
                      <a:r>
                        <a:rPr sz="2400" b="1" dirty="0">
                          <a:latin typeface="Verdana"/>
                          <a:cs typeface="Verdana"/>
                        </a:rPr>
                        <a:t>Tag</a:t>
                      </a:r>
                      <a:endParaRPr sz="2400" dirty="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1440">
                        <a:lnSpc>
                          <a:spcPct val="100000"/>
                        </a:lnSpc>
                        <a:spcBef>
                          <a:spcPts val="355"/>
                        </a:spcBef>
                      </a:pPr>
                      <a:r>
                        <a:rPr sz="2400" b="1" spc="-5" dirty="0">
                          <a:latin typeface="Verdana"/>
                          <a:cs typeface="Verdana"/>
                        </a:rPr>
                        <a:t>Block/Line(128)</a:t>
                      </a:r>
                      <a:endParaRPr sz="24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2710">
                        <a:lnSpc>
                          <a:spcPct val="100000"/>
                        </a:lnSpc>
                        <a:spcBef>
                          <a:spcPts val="355"/>
                        </a:spcBef>
                      </a:pPr>
                      <a:r>
                        <a:rPr sz="2400" b="1" spc="-5" dirty="0">
                          <a:latin typeface="Verdana"/>
                          <a:cs typeface="Verdana"/>
                        </a:rPr>
                        <a:t>Word(16)</a:t>
                      </a:r>
                      <a:endParaRPr sz="24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extLst>
                  <a:ext uri="{0D108BD9-81ED-4DB2-BD59-A6C34878D82A}">
                    <a16:rowId xmlns="" xmlns:a16="http://schemas.microsoft.com/office/drawing/2014/main" val="10000"/>
                  </a:ext>
                </a:extLst>
              </a:tr>
            </a:tbl>
          </a:graphicData>
        </a:graphic>
      </p:graphicFrame>
      <p:graphicFrame>
        <p:nvGraphicFramePr>
          <p:cNvPr id="8" name="object 8"/>
          <p:cNvGraphicFramePr>
            <a:graphicFrameLocks noGrp="1"/>
          </p:cNvGraphicFramePr>
          <p:nvPr>
            <p:extLst>
              <p:ext uri="{D42A27DB-BD31-4B8C-83A1-F6EECF244321}">
                <p14:modId xmlns:p14="http://schemas.microsoft.com/office/powerpoint/2010/main" val="1065849314"/>
              </p:ext>
            </p:extLst>
          </p:nvPr>
        </p:nvGraphicFramePr>
        <p:xfrm>
          <a:off x="7391400" y="1676400"/>
          <a:ext cx="1447800" cy="1066800"/>
        </p:xfrm>
        <a:graphic>
          <a:graphicData uri="http://schemas.openxmlformats.org/drawingml/2006/table">
            <a:tbl>
              <a:tblPr firstRow="1" bandRow="1">
                <a:tableStyleId>{2D5ABB26-0587-4C30-8999-92F81FD0307C}</a:tableStyleId>
              </a:tblPr>
              <a:tblGrid>
                <a:gridCol w="457200">
                  <a:extLst>
                    <a:ext uri="{9D8B030D-6E8A-4147-A177-3AD203B41FA5}">
                      <a16:colId xmlns="" xmlns:a16="http://schemas.microsoft.com/office/drawing/2014/main" val="20000"/>
                    </a:ext>
                  </a:extLst>
                </a:gridCol>
                <a:gridCol w="990600">
                  <a:extLst>
                    <a:ext uri="{9D8B030D-6E8A-4147-A177-3AD203B41FA5}">
                      <a16:colId xmlns="" xmlns:a16="http://schemas.microsoft.com/office/drawing/2014/main" val="20001"/>
                    </a:ext>
                  </a:extLst>
                </a:gridCol>
              </a:tblGrid>
              <a:tr h="266700">
                <a:tc>
                  <a:txBody>
                    <a:bodyPr/>
                    <a:lstStyle/>
                    <a:p>
                      <a:pPr marL="69850">
                        <a:lnSpc>
                          <a:spcPct val="100000"/>
                        </a:lnSpc>
                        <a:spcBef>
                          <a:spcPts val="40"/>
                        </a:spcBef>
                      </a:pPr>
                      <a:r>
                        <a:rPr sz="1100" dirty="0">
                          <a:latin typeface="Calibri"/>
                          <a:cs typeface="Calibri"/>
                        </a:rPr>
                        <a:t>0</a:t>
                      </a: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nSpc>
                          <a:spcPct val="100000"/>
                        </a:lnSpc>
                        <a:spcBef>
                          <a:spcPts val="40"/>
                        </a:spcBef>
                      </a:pPr>
                      <a:r>
                        <a:rPr sz="1100" dirty="0">
                          <a:solidFill>
                            <a:srgbClr val="0000FF"/>
                          </a:solidFill>
                          <a:latin typeface="Calibri"/>
                          <a:cs typeface="Calibri"/>
                        </a:rPr>
                        <a:t>16</a:t>
                      </a:r>
                      <a:r>
                        <a:rPr sz="1100" spc="-35" dirty="0">
                          <a:solidFill>
                            <a:srgbClr val="0000FF"/>
                          </a:solidFill>
                          <a:latin typeface="Calibri"/>
                          <a:cs typeface="Calibri"/>
                        </a:rPr>
                        <a:t> </a:t>
                      </a:r>
                      <a:r>
                        <a:rPr sz="1100" dirty="0">
                          <a:solidFill>
                            <a:srgbClr val="0000FF"/>
                          </a:solidFill>
                          <a:latin typeface="Calibri"/>
                          <a:cs typeface="Calibri"/>
                        </a:rPr>
                        <a:t>words</a:t>
                      </a:r>
                      <a:endParaRPr sz="1100">
                        <a:latin typeface="Calibri"/>
                        <a:cs typeface="Calibri"/>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0"/>
                  </a:ext>
                </a:extLst>
              </a:tr>
              <a:tr h="266700">
                <a:tc>
                  <a:txBody>
                    <a:bodyPr/>
                    <a:lstStyle/>
                    <a:p>
                      <a:pPr marL="69850">
                        <a:lnSpc>
                          <a:spcPct val="100000"/>
                        </a:lnSpc>
                        <a:spcBef>
                          <a:spcPts val="40"/>
                        </a:spcBef>
                      </a:pPr>
                      <a:r>
                        <a:rPr sz="1100" dirty="0">
                          <a:latin typeface="Calibri"/>
                          <a:cs typeface="Calibri"/>
                        </a:rPr>
                        <a:t>1</a:t>
                      </a: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nSpc>
                          <a:spcPct val="100000"/>
                        </a:lnSpc>
                        <a:spcBef>
                          <a:spcPts val="40"/>
                        </a:spcBef>
                      </a:pPr>
                      <a:r>
                        <a:rPr sz="1100" dirty="0">
                          <a:solidFill>
                            <a:srgbClr val="0000FF"/>
                          </a:solidFill>
                          <a:latin typeface="Calibri"/>
                          <a:cs typeface="Calibri"/>
                        </a:rPr>
                        <a:t>16</a:t>
                      </a:r>
                      <a:r>
                        <a:rPr sz="1100" spc="-35" dirty="0">
                          <a:solidFill>
                            <a:srgbClr val="0000FF"/>
                          </a:solidFill>
                          <a:latin typeface="Calibri"/>
                          <a:cs typeface="Calibri"/>
                        </a:rPr>
                        <a:t> </a:t>
                      </a:r>
                      <a:r>
                        <a:rPr sz="1100" dirty="0">
                          <a:solidFill>
                            <a:srgbClr val="0000FF"/>
                          </a:solidFill>
                          <a:latin typeface="Calibri"/>
                          <a:cs typeface="Calibri"/>
                        </a:rPr>
                        <a:t>words</a:t>
                      </a:r>
                      <a:endParaRPr sz="1100">
                        <a:latin typeface="Calibri"/>
                        <a:cs typeface="Calibri"/>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1"/>
                  </a:ext>
                </a:extLst>
              </a:tr>
              <a:tr h="266700">
                <a:tc>
                  <a:txBody>
                    <a:bodyPr/>
                    <a:lstStyle/>
                    <a:p>
                      <a:pPr marL="69850">
                        <a:lnSpc>
                          <a:spcPct val="100000"/>
                        </a:lnSpc>
                        <a:spcBef>
                          <a:spcPts val="40"/>
                        </a:spcBef>
                      </a:pPr>
                      <a:r>
                        <a:rPr sz="1100" dirty="0">
                          <a:latin typeface="Calibri"/>
                          <a:cs typeface="Calibri"/>
                        </a:rPr>
                        <a:t>…</a:t>
                      </a:r>
                      <a:endParaRPr sz="1100">
                        <a:latin typeface="Calibri"/>
                        <a:cs typeface="Calibri"/>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nSpc>
                          <a:spcPct val="100000"/>
                        </a:lnSpc>
                        <a:spcBef>
                          <a:spcPts val="40"/>
                        </a:spcBef>
                      </a:pPr>
                      <a:r>
                        <a:rPr sz="1100" dirty="0">
                          <a:solidFill>
                            <a:srgbClr val="0000FF"/>
                          </a:solidFill>
                          <a:latin typeface="Calibri"/>
                          <a:cs typeface="Calibri"/>
                        </a:rPr>
                        <a:t>16</a:t>
                      </a:r>
                      <a:r>
                        <a:rPr sz="1100" spc="-35" dirty="0">
                          <a:solidFill>
                            <a:srgbClr val="0000FF"/>
                          </a:solidFill>
                          <a:latin typeface="Calibri"/>
                          <a:cs typeface="Calibri"/>
                        </a:rPr>
                        <a:t> </a:t>
                      </a:r>
                      <a:r>
                        <a:rPr sz="1100" dirty="0">
                          <a:solidFill>
                            <a:srgbClr val="0000FF"/>
                          </a:solidFill>
                          <a:latin typeface="Calibri"/>
                          <a:cs typeface="Calibri"/>
                        </a:rPr>
                        <a:t>words</a:t>
                      </a:r>
                      <a:endParaRPr sz="1100">
                        <a:latin typeface="Calibri"/>
                        <a:cs typeface="Calibri"/>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2"/>
                  </a:ext>
                </a:extLst>
              </a:tr>
              <a:tr h="266700">
                <a:tc>
                  <a:txBody>
                    <a:bodyPr/>
                    <a:lstStyle/>
                    <a:p>
                      <a:pPr marL="69850">
                        <a:lnSpc>
                          <a:spcPct val="100000"/>
                        </a:lnSpc>
                        <a:spcBef>
                          <a:spcPts val="45"/>
                        </a:spcBef>
                      </a:pPr>
                      <a:r>
                        <a:rPr sz="1100" dirty="0">
                          <a:latin typeface="Calibri"/>
                          <a:cs typeface="Calibri"/>
                        </a:rPr>
                        <a:t>127</a:t>
                      </a:r>
                      <a:endParaRPr sz="1100">
                        <a:latin typeface="Calibri"/>
                        <a:cs typeface="Calibri"/>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nSpc>
                          <a:spcPct val="100000"/>
                        </a:lnSpc>
                        <a:spcBef>
                          <a:spcPts val="45"/>
                        </a:spcBef>
                      </a:pPr>
                      <a:r>
                        <a:rPr sz="1100" dirty="0">
                          <a:solidFill>
                            <a:srgbClr val="0000FF"/>
                          </a:solidFill>
                          <a:latin typeface="Calibri"/>
                          <a:cs typeface="Calibri"/>
                        </a:rPr>
                        <a:t>16</a:t>
                      </a:r>
                      <a:r>
                        <a:rPr sz="1100" spc="-30" dirty="0">
                          <a:solidFill>
                            <a:srgbClr val="0000FF"/>
                          </a:solidFill>
                          <a:latin typeface="Calibri"/>
                          <a:cs typeface="Calibri"/>
                        </a:rPr>
                        <a:t> </a:t>
                      </a:r>
                      <a:r>
                        <a:rPr sz="1100" dirty="0">
                          <a:solidFill>
                            <a:srgbClr val="0000FF"/>
                          </a:solidFill>
                          <a:latin typeface="Calibri"/>
                          <a:cs typeface="Calibri"/>
                        </a:rPr>
                        <a:t>words</a:t>
                      </a:r>
                      <a:endParaRPr sz="1100" dirty="0">
                        <a:latin typeface="Calibri"/>
                        <a:cs typeface="Calibri"/>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3437" y="990599"/>
            <a:ext cx="7958074" cy="5867396"/>
          </a:xfrm>
          <a:prstGeom prst="rect">
            <a:avLst/>
          </a:prstGeom>
        </p:spPr>
      </p:pic>
      <p:sp>
        <p:nvSpPr>
          <p:cNvPr id="3" name="object 3"/>
          <p:cNvSpPr txBox="1">
            <a:spLocks noGrp="1"/>
          </p:cNvSpPr>
          <p:nvPr>
            <p:ph type="title"/>
          </p:nvPr>
        </p:nvSpPr>
        <p:spPr>
          <a:xfrm>
            <a:off x="485343" y="484073"/>
            <a:ext cx="7744257" cy="504625"/>
          </a:xfrm>
          <a:prstGeom prst="rect">
            <a:avLst/>
          </a:prstGeom>
        </p:spPr>
        <p:txBody>
          <a:bodyPr vert="horz" wrap="square" lIns="0" tIns="12065" rIns="0" bIns="0" rtlCol="0">
            <a:spAutoFit/>
          </a:bodyPr>
          <a:lstStyle/>
          <a:p>
            <a:pPr marL="12700">
              <a:lnSpc>
                <a:spcPct val="100000"/>
              </a:lnSpc>
              <a:spcBef>
                <a:spcPts val="95"/>
              </a:spcBef>
            </a:pPr>
            <a:r>
              <a:rPr sz="3200" spc="-5" dirty="0"/>
              <a:t>DIRECT </a:t>
            </a:r>
            <a:r>
              <a:rPr sz="3200" spc="-10" dirty="0"/>
              <a:t>MAPPING</a:t>
            </a:r>
            <a:r>
              <a:rPr sz="3200" spc="10" dirty="0"/>
              <a:t> </a:t>
            </a:r>
            <a:r>
              <a:rPr sz="3200" spc="-10" dirty="0"/>
              <a:t>CONCEPT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 y="100011"/>
            <a:ext cx="8229600" cy="67214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695325" y="1665351"/>
          <a:ext cx="1127125" cy="4881494"/>
        </p:xfrm>
        <a:graphic>
          <a:graphicData uri="http://schemas.openxmlformats.org/drawingml/2006/table">
            <a:tbl>
              <a:tblPr firstRow="1" bandRow="1">
                <a:tableStyleId>{2D5ABB26-0587-4C30-8999-92F81FD0307C}</a:tableStyleId>
              </a:tblPr>
              <a:tblGrid>
                <a:gridCol w="1127125">
                  <a:extLst>
                    <a:ext uri="{9D8B030D-6E8A-4147-A177-3AD203B41FA5}">
                      <a16:colId xmlns="" xmlns:a16="http://schemas.microsoft.com/office/drawing/2014/main" val="20000"/>
                    </a:ext>
                  </a:extLst>
                </a:gridCol>
              </a:tblGrid>
              <a:tr h="406781">
                <a:tc>
                  <a:txBody>
                    <a:bodyPr/>
                    <a:lstStyle/>
                    <a:p>
                      <a:pPr algn="ctr">
                        <a:lnSpc>
                          <a:spcPct val="100000"/>
                        </a:lnSpc>
                        <a:spcBef>
                          <a:spcPts val="60"/>
                        </a:spcBef>
                      </a:pPr>
                      <a:r>
                        <a:rPr sz="1600" b="1" spc="-10" dirty="0">
                          <a:latin typeface="Verdana"/>
                          <a:cs typeface="Verdana"/>
                        </a:rPr>
                        <a:t>0ABCCE</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FC0"/>
                    </a:solidFill>
                  </a:tcPr>
                </a:tc>
                <a:extLst>
                  <a:ext uri="{0D108BD9-81ED-4DB2-BD59-A6C34878D82A}">
                    <a16:rowId xmlns="" xmlns:a16="http://schemas.microsoft.com/office/drawing/2014/main" val="10000"/>
                  </a:ext>
                </a:extLst>
              </a:tr>
              <a:tr h="406780">
                <a:tc>
                  <a:txBody>
                    <a:bodyPr/>
                    <a:lstStyle/>
                    <a:p>
                      <a:pPr algn="ctr">
                        <a:lnSpc>
                          <a:spcPct val="100000"/>
                        </a:lnSpc>
                        <a:spcBef>
                          <a:spcPts val="60"/>
                        </a:spcBef>
                      </a:pPr>
                      <a:r>
                        <a:rPr sz="1600" b="1" dirty="0">
                          <a:latin typeface="Verdana"/>
                          <a:cs typeface="Verdana"/>
                        </a:rPr>
                        <a:t>1</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06FC0"/>
                    </a:solidFill>
                  </a:tcPr>
                </a:tc>
                <a:extLst>
                  <a:ext uri="{0D108BD9-81ED-4DB2-BD59-A6C34878D82A}">
                    <a16:rowId xmlns="" xmlns:a16="http://schemas.microsoft.com/office/drawing/2014/main" val="10001"/>
                  </a:ext>
                </a:extLst>
              </a:tr>
              <a:tr h="406781">
                <a:tc>
                  <a:txBody>
                    <a:bodyPr/>
                    <a:lstStyle/>
                    <a:p>
                      <a:pPr algn="ctr">
                        <a:lnSpc>
                          <a:spcPct val="100000"/>
                        </a:lnSpc>
                        <a:spcBef>
                          <a:spcPts val="60"/>
                        </a:spcBef>
                      </a:pPr>
                      <a:r>
                        <a:rPr sz="1600" b="1" dirty="0">
                          <a:latin typeface="Verdana"/>
                          <a:cs typeface="Verdana"/>
                        </a:rPr>
                        <a:t>2</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C0"/>
                    </a:solidFill>
                  </a:tcPr>
                </a:tc>
                <a:extLst>
                  <a:ext uri="{0D108BD9-81ED-4DB2-BD59-A6C34878D82A}">
                    <a16:rowId xmlns="" xmlns:a16="http://schemas.microsoft.com/office/drawing/2014/main" val="10002"/>
                  </a:ext>
                </a:extLst>
              </a:tr>
              <a:tr h="406780">
                <a:tc>
                  <a:txBody>
                    <a:bodyPr/>
                    <a:lstStyle/>
                    <a:p>
                      <a:pPr algn="ctr">
                        <a:lnSpc>
                          <a:spcPct val="100000"/>
                        </a:lnSpc>
                        <a:spcBef>
                          <a:spcPts val="60"/>
                        </a:spcBef>
                      </a:pPr>
                      <a:r>
                        <a:rPr sz="1600" b="1" dirty="0">
                          <a:latin typeface="Verdana"/>
                          <a:cs typeface="Verdana"/>
                        </a:rPr>
                        <a:t>3</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C0"/>
                    </a:solidFill>
                  </a:tcPr>
                </a:tc>
                <a:extLst>
                  <a:ext uri="{0D108BD9-81ED-4DB2-BD59-A6C34878D82A}">
                    <a16:rowId xmlns="" xmlns:a16="http://schemas.microsoft.com/office/drawing/2014/main" val="10003"/>
                  </a:ext>
                </a:extLst>
              </a:tr>
              <a:tr h="406781">
                <a:tc>
                  <a:txBody>
                    <a:bodyPr/>
                    <a:lstStyle/>
                    <a:p>
                      <a:pPr algn="ctr">
                        <a:lnSpc>
                          <a:spcPct val="100000"/>
                        </a:lnSpc>
                        <a:spcBef>
                          <a:spcPts val="60"/>
                        </a:spcBef>
                      </a:pPr>
                      <a:r>
                        <a:rPr sz="1600" b="1" dirty="0">
                          <a:latin typeface="Verdana"/>
                          <a:cs typeface="Verdana"/>
                        </a:rPr>
                        <a:t>4FFFFE</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6600"/>
                    </a:solidFill>
                  </a:tcPr>
                </a:tc>
                <a:extLst>
                  <a:ext uri="{0D108BD9-81ED-4DB2-BD59-A6C34878D82A}">
                    <a16:rowId xmlns="" xmlns:a16="http://schemas.microsoft.com/office/drawing/2014/main" val="10004"/>
                  </a:ext>
                </a:extLst>
              </a:tr>
              <a:tr h="406781">
                <a:tc>
                  <a:txBody>
                    <a:bodyPr/>
                    <a:lstStyle/>
                    <a:p>
                      <a:pPr algn="ctr">
                        <a:lnSpc>
                          <a:spcPct val="100000"/>
                        </a:lnSpc>
                        <a:spcBef>
                          <a:spcPts val="60"/>
                        </a:spcBef>
                      </a:pPr>
                      <a:r>
                        <a:rPr sz="1600" b="1" dirty="0">
                          <a:latin typeface="Verdana"/>
                          <a:cs typeface="Verdana"/>
                        </a:rPr>
                        <a:t>5</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6600"/>
                    </a:solidFill>
                  </a:tcPr>
                </a:tc>
                <a:extLst>
                  <a:ext uri="{0D108BD9-81ED-4DB2-BD59-A6C34878D82A}">
                    <a16:rowId xmlns="" xmlns:a16="http://schemas.microsoft.com/office/drawing/2014/main" val="10005"/>
                  </a:ext>
                </a:extLst>
              </a:tr>
              <a:tr h="406781">
                <a:tc>
                  <a:txBody>
                    <a:bodyPr/>
                    <a:lstStyle/>
                    <a:p>
                      <a:pPr algn="ctr">
                        <a:lnSpc>
                          <a:spcPct val="100000"/>
                        </a:lnSpc>
                        <a:spcBef>
                          <a:spcPts val="65"/>
                        </a:spcBef>
                      </a:pPr>
                      <a:r>
                        <a:rPr sz="1600" b="1" dirty="0">
                          <a:latin typeface="Verdana"/>
                          <a:cs typeface="Verdana"/>
                        </a:rPr>
                        <a:t>6</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6600"/>
                    </a:solidFill>
                  </a:tcPr>
                </a:tc>
                <a:extLst>
                  <a:ext uri="{0D108BD9-81ED-4DB2-BD59-A6C34878D82A}">
                    <a16:rowId xmlns="" xmlns:a16="http://schemas.microsoft.com/office/drawing/2014/main" val="10006"/>
                  </a:ext>
                </a:extLst>
              </a:tr>
              <a:tr h="406907">
                <a:tc>
                  <a:txBody>
                    <a:bodyPr/>
                    <a:lstStyle/>
                    <a:p>
                      <a:pPr algn="ctr">
                        <a:lnSpc>
                          <a:spcPct val="100000"/>
                        </a:lnSpc>
                        <a:spcBef>
                          <a:spcPts val="65"/>
                        </a:spcBef>
                      </a:pPr>
                      <a:r>
                        <a:rPr sz="1600" b="1" dirty="0">
                          <a:latin typeface="Verdana"/>
                          <a:cs typeface="Verdana"/>
                        </a:rPr>
                        <a:t>7</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6600"/>
                    </a:solidFill>
                  </a:tcPr>
                </a:tc>
                <a:extLst>
                  <a:ext uri="{0D108BD9-81ED-4DB2-BD59-A6C34878D82A}">
                    <a16:rowId xmlns="" xmlns:a16="http://schemas.microsoft.com/office/drawing/2014/main" val="10007"/>
                  </a:ext>
                </a:extLst>
              </a:tr>
              <a:tr h="406781">
                <a:tc>
                  <a:txBody>
                    <a:bodyPr/>
                    <a:lstStyle/>
                    <a:p>
                      <a:pPr algn="ctr">
                        <a:lnSpc>
                          <a:spcPct val="100000"/>
                        </a:lnSpc>
                        <a:spcBef>
                          <a:spcPts val="65"/>
                        </a:spcBef>
                      </a:pPr>
                      <a:r>
                        <a:rPr sz="1600" b="1" dirty="0">
                          <a:latin typeface="Verdana"/>
                          <a:cs typeface="Verdana"/>
                        </a:rPr>
                        <a:t>8</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2F9F"/>
                    </a:solidFill>
                  </a:tcPr>
                </a:tc>
                <a:extLst>
                  <a:ext uri="{0D108BD9-81ED-4DB2-BD59-A6C34878D82A}">
                    <a16:rowId xmlns="" xmlns:a16="http://schemas.microsoft.com/office/drawing/2014/main" val="10008"/>
                  </a:ext>
                </a:extLst>
              </a:tr>
              <a:tr h="406755">
                <a:tc>
                  <a:txBody>
                    <a:bodyPr/>
                    <a:lstStyle/>
                    <a:p>
                      <a:pPr algn="ctr">
                        <a:lnSpc>
                          <a:spcPct val="100000"/>
                        </a:lnSpc>
                        <a:spcBef>
                          <a:spcPts val="65"/>
                        </a:spcBef>
                      </a:pPr>
                      <a:r>
                        <a:rPr sz="1600" b="1" dirty="0">
                          <a:latin typeface="Verdana"/>
                          <a:cs typeface="Verdana"/>
                        </a:rPr>
                        <a:t>9</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2F9F"/>
                    </a:solidFill>
                  </a:tcPr>
                </a:tc>
                <a:extLst>
                  <a:ext uri="{0D108BD9-81ED-4DB2-BD59-A6C34878D82A}">
                    <a16:rowId xmlns="" xmlns:a16="http://schemas.microsoft.com/office/drawing/2014/main" val="10009"/>
                  </a:ext>
                </a:extLst>
              </a:tr>
              <a:tr h="406793">
                <a:tc>
                  <a:txBody>
                    <a:bodyPr/>
                    <a:lstStyle/>
                    <a:p>
                      <a:pPr algn="ctr">
                        <a:lnSpc>
                          <a:spcPct val="100000"/>
                        </a:lnSpc>
                        <a:spcBef>
                          <a:spcPts val="65"/>
                        </a:spcBef>
                      </a:pPr>
                      <a:r>
                        <a:rPr sz="1600" b="1" dirty="0">
                          <a:latin typeface="Verdana"/>
                          <a:cs typeface="Verdana"/>
                        </a:rPr>
                        <a:t>10</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2F9F"/>
                    </a:solidFill>
                  </a:tcPr>
                </a:tc>
                <a:extLst>
                  <a:ext uri="{0D108BD9-81ED-4DB2-BD59-A6C34878D82A}">
                    <a16:rowId xmlns="" xmlns:a16="http://schemas.microsoft.com/office/drawing/2014/main" val="10010"/>
                  </a:ext>
                </a:extLst>
              </a:tr>
              <a:tr h="406793">
                <a:tc>
                  <a:txBody>
                    <a:bodyPr/>
                    <a:lstStyle/>
                    <a:p>
                      <a:pPr algn="ctr">
                        <a:lnSpc>
                          <a:spcPct val="100000"/>
                        </a:lnSpc>
                        <a:spcBef>
                          <a:spcPts val="65"/>
                        </a:spcBef>
                      </a:pPr>
                      <a:r>
                        <a:rPr sz="1600" b="1" dirty="0">
                          <a:latin typeface="Verdana"/>
                          <a:cs typeface="Verdana"/>
                        </a:rPr>
                        <a:t>11</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2F9F"/>
                    </a:solidFill>
                  </a:tcPr>
                </a:tc>
                <a:extLst>
                  <a:ext uri="{0D108BD9-81ED-4DB2-BD59-A6C34878D82A}">
                    <a16:rowId xmlns="" xmlns:a16="http://schemas.microsoft.com/office/drawing/2014/main" val="10011"/>
                  </a:ext>
                </a:extLst>
              </a:tr>
            </a:tbl>
          </a:graphicData>
        </a:graphic>
      </p:graphicFrame>
      <p:graphicFrame>
        <p:nvGraphicFramePr>
          <p:cNvPr id="3" name="object 3"/>
          <p:cNvGraphicFramePr>
            <a:graphicFrameLocks noGrp="1"/>
          </p:cNvGraphicFramePr>
          <p:nvPr/>
        </p:nvGraphicFramePr>
        <p:xfrm>
          <a:off x="4184650" y="2127250"/>
          <a:ext cx="1676400" cy="2362200"/>
        </p:xfrm>
        <a:graphic>
          <a:graphicData uri="http://schemas.openxmlformats.org/drawingml/2006/table">
            <a:tbl>
              <a:tblPr firstRow="1" bandRow="1">
                <a:tableStyleId>{2D5ABB26-0587-4C30-8999-92F81FD0307C}</a:tableStyleId>
              </a:tblPr>
              <a:tblGrid>
                <a:gridCol w="1676400">
                  <a:extLst>
                    <a:ext uri="{9D8B030D-6E8A-4147-A177-3AD203B41FA5}">
                      <a16:colId xmlns="" xmlns:a16="http://schemas.microsoft.com/office/drawing/2014/main" val="20000"/>
                    </a:ext>
                  </a:extLst>
                </a:gridCol>
              </a:tblGrid>
              <a:tr h="590550">
                <a:tc>
                  <a:txBody>
                    <a:bodyPr/>
                    <a:lstStyle/>
                    <a:p>
                      <a:pPr marL="342265">
                        <a:lnSpc>
                          <a:spcPct val="100000"/>
                        </a:lnSpc>
                        <a:spcBef>
                          <a:spcPts val="60"/>
                        </a:spcBef>
                      </a:pPr>
                      <a:r>
                        <a:rPr sz="1600" b="1" spc="-5" dirty="0">
                          <a:latin typeface="Verdana"/>
                          <a:cs typeface="Verdana"/>
                        </a:rPr>
                        <a:t>0</a:t>
                      </a:r>
                      <a:r>
                        <a:rPr sz="1600" b="1" spc="-15" dirty="0">
                          <a:latin typeface="Verdana"/>
                          <a:cs typeface="Verdana"/>
                        </a:rPr>
                        <a:t> </a:t>
                      </a:r>
                      <a:r>
                        <a:rPr sz="1600" b="1" spc="-5" dirty="0">
                          <a:latin typeface="Verdana"/>
                          <a:cs typeface="Verdana"/>
                        </a:rPr>
                        <a:t>/</a:t>
                      </a:r>
                      <a:r>
                        <a:rPr sz="1600" b="1" spc="-25" dirty="0">
                          <a:latin typeface="Verdana"/>
                          <a:cs typeface="Verdana"/>
                        </a:rPr>
                        <a:t> </a:t>
                      </a:r>
                      <a:r>
                        <a:rPr sz="1600" b="1" spc="-5" dirty="0">
                          <a:latin typeface="Verdana"/>
                          <a:cs typeface="Verdana"/>
                        </a:rPr>
                        <a:t>4</a:t>
                      </a:r>
                      <a:r>
                        <a:rPr sz="1600" b="1" spc="-10" dirty="0">
                          <a:latin typeface="Verdana"/>
                          <a:cs typeface="Verdana"/>
                        </a:rPr>
                        <a:t> </a:t>
                      </a:r>
                      <a:r>
                        <a:rPr sz="1600" b="1" spc="-5" dirty="0">
                          <a:latin typeface="Verdana"/>
                          <a:cs typeface="Verdana"/>
                        </a:rPr>
                        <a:t>/</a:t>
                      </a:r>
                      <a:r>
                        <a:rPr sz="1600" b="1" spc="-25" dirty="0">
                          <a:latin typeface="Verdana"/>
                          <a:cs typeface="Verdana"/>
                        </a:rPr>
                        <a:t> </a:t>
                      </a:r>
                      <a:r>
                        <a:rPr sz="1600" b="1" spc="-5" dirty="0">
                          <a:latin typeface="Verdana"/>
                          <a:cs typeface="Verdana"/>
                        </a:rPr>
                        <a:t>8</a:t>
                      </a:r>
                      <a:endParaRPr sz="1600">
                        <a:latin typeface="Verdana"/>
                        <a:cs typeface="Verdana"/>
                      </a:endParaRPr>
                    </a:p>
                    <a:p>
                      <a:pPr marL="252095">
                        <a:lnSpc>
                          <a:spcPct val="100000"/>
                        </a:lnSpc>
                        <a:spcBef>
                          <a:spcPts val="290"/>
                        </a:spcBef>
                      </a:pPr>
                      <a:r>
                        <a:rPr sz="1600" b="1" spc="-5" dirty="0">
                          <a:latin typeface="Verdana"/>
                          <a:cs typeface="Verdana"/>
                        </a:rPr>
                        <a:t>[4FFFFEE]</a:t>
                      </a:r>
                      <a:endParaRPr sz="1600">
                        <a:latin typeface="Verdana"/>
                        <a:cs typeface="Verdan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 xmlns:a16="http://schemas.microsoft.com/office/drawing/2014/main" val="10000"/>
                  </a:ext>
                </a:extLst>
              </a:tr>
              <a:tr h="590550">
                <a:tc>
                  <a:txBody>
                    <a:bodyPr/>
                    <a:lstStyle/>
                    <a:p>
                      <a:pPr marL="90805">
                        <a:lnSpc>
                          <a:spcPct val="100000"/>
                        </a:lnSpc>
                        <a:spcBef>
                          <a:spcPts val="60"/>
                        </a:spcBef>
                        <a:tabLst>
                          <a:tab pos="1221740" algn="l"/>
                        </a:tabLst>
                      </a:pPr>
                      <a:r>
                        <a:rPr sz="1600" b="1" spc="-5" dirty="0">
                          <a:latin typeface="Verdana"/>
                          <a:cs typeface="Verdana"/>
                        </a:rPr>
                        <a:t>1</a:t>
                      </a:r>
                      <a:r>
                        <a:rPr sz="1600" b="1" spc="5" dirty="0">
                          <a:latin typeface="Verdana"/>
                          <a:cs typeface="Verdana"/>
                        </a:rPr>
                        <a:t> </a:t>
                      </a:r>
                      <a:r>
                        <a:rPr sz="1600" b="1" spc="-10" dirty="0">
                          <a:latin typeface="Verdana"/>
                          <a:cs typeface="Verdana"/>
                        </a:rPr>
                        <a:t>/5</a:t>
                      </a:r>
                      <a:r>
                        <a:rPr sz="1600" b="1" dirty="0">
                          <a:latin typeface="Verdana"/>
                          <a:cs typeface="Verdana"/>
                        </a:rPr>
                        <a:t> </a:t>
                      </a:r>
                      <a:r>
                        <a:rPr sz="1600" b="1" spc="-5" dirty="0">
                          <a:latin typeface="Verdana"/>
                          <a:cs typeface="Verdana"/>
                        </a:rPr>
                        <a:t>/</a:t>
                      </a:r>
                      <a:r>
                        <a:rPr sz="1600" b="1" dirty="0">
                          <a:latin typeface="Verdana"/>
                          <a:cs typeface="Verdana"/>
                        </a:rPr>
                        <a:t> </a:t>
                      </a:r>
                      <a:r>
                        <a:rPr sz="1600" b="1" spc="-5" dirty="0">
                          <a:latin typeface="Verdana"/>
                          <a:cs typeface="Verdana"/>
                        </a:rPr>
                        <a:t>9	</a:t>
                      </a:r>
                      <a:r>
                        <a:rPr sz="1600" b="1" spc="-10" dirty="0">
                          <a:latin typeface="Verdana"/>
                          <a:cs typeface="Verdana"/>
                        </a:rPr>
                        <a:t>[9]</a:t>
                      </a:r>
                      <a:endParaRPr sz="1600">
                        <a:latin typeface="Verdana"/>
                        <a:cs typeface="Verdan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 xmlns:a16="http://schemas.microsoft.com/office/drawing/2014/main" val="10001"/>
                  </a:ext>
                </a:extLst>
              </a:tr>
              <a:tr h="590550">
                <a:tc>
                  <a:txBody>
                    <a:bodyPr/>
                    <a:lstStyle/>
                    <a:p>
                      <a:pPr marL="87630">
                        <a:lnSpc>
                          <a:spcPct val="100000"/>
                        </a:lnSpc>
                        <a:spcBef>
                          <a:spcPts val="60"/>
                        </a:spcBef>
                      </a:pPr>
                      <a:r>
                        <a:rPr sz="1600" b="1" spc="-5" dirty="0">
                          <a:latin typeface="Verdana"/>
                          <a:cs typeface="Verdana"/>
                        </a:rPr>
                        <a:t>2</a:t>
                      </a:r>
                      <a:r>
                        <a:rPr sz="1600" b="1" spc="-10" dirty="0">
                          <a:latin typeface="Verdana"/>
                          <a:cs typeface="Verdana"/>
                        </a:rPr>
                        <a:t> /6</a:t>
                      </a:r>
                      <a:r>
                        <a:rPr sz="1600" b="1" spc="-20" dirty="0">
                          <a:latin typeface="Verdana"/>
                          <a:cs typeface="Verdana"/>
                        </a:rPr>
                        <a:t> </a:t>
                      </a:r>
                      <a:r>
                        <a:rPr sz="1600" b="1" spc="-5" dirty="0">
                          <a:latin typeface="Verdana"/>
                          <a:cs typeface="Verdana"/>
                        </a:rPr>
                        <a:t>/</a:t>
                      </a:r>
                      <a:r>
                        <a:rPr sz="1600" b="1" spc="-20" dirty="0">
                          <a:latin typeface="Verdana"/>
                          <a:cs typeface="Verdana"/>
                        </a:rPr>
                        <a:t> </a:t>
                      </a:r>
                      <a:r>
                        <a:rPr sz="1600" b="1" spc="-5" dirty="0">
                          <a:latin typeface="Verdana"/>
                          <a:cs typeface="Verdana"/>
                        </a:rPr>
                        <a:t>10 </a:t>
                      </a:r>
                      <a:r>
                        <a:rPr sz="1600" b="1" spc="-10" dirty="0">
                          <a:latin typeface="Verdana"/>
                          <a:cs typeface="Verdana"/>
                        </a:rPr>
                        <a:t>[2]</a:t>
                      </a:r>
                      <a:endParaRPr sz="1600">
                        <a:latin typeface="Verdana"/>
                        <a:cs typeface="Verdan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 xmlns:a16="http://schemas.microsoft.com/office/drawing/2014/main" val="10002"/>
                  </a:ext>
                </a:extLst>
              </a:tr>
              <a:tr h="590550">
                <a:tc>
                  <a:txBody>
                    <a:bodyPr/>
                    <a:lstStyle/>
                    <a:p>
                      <a:pPr marL="87630">
                        <a:lnSpc>
                          <a:spcPct val="100000"/>
                        </a:lnSpc>
                        <a:spcBef>
                          <a:spcPts val="60"/>
                        </a:spcBef>
                        <a:tabLst>
                          <a:tab pos="1223645" algn="l"/>
                        </a:tabLst>
                      </a:pPr>
                      <a:r>
                        <a:rPr sz="1600" b="1" spc="-5" dirty="0">
                          <a:latin typeface="Verdana"/>
                          <a:cs typeface="Verdana"/>
                        </a:rPr>
                        <a:t>3</a:t>
                      </a:r>
                      <a:r>
                        <a:rPr sz="1600" b="1" spc="5" dirty="0">
                          <a:latin typeface="Verdana"/>
                          <a:cs typeface="Verdana"/>
                        </a:rPr>
                        <a:t> </a:t>
                      </a:r>
                      <a:r>
                        <a:rPr sz="1600" b="1" spc="-5" dirty="0">
                          <a:latin typeface="Verdana"/>
                          <a:cs typeface="Verdana"/>
                        </a:rPr>
                        <a:t>/7/</a:t>
                      </a:r>
                      <a:r>
                        <a:rPr sz="1600" b="1" dirty="0">
                          <a:latin typeface="Verdana"/>
                          <a:cs typeface="Verdana"/>
                        </a:rPr>
                        <a:t> </a:t>
                      </a:r>
                      <a:r>
                        <a:rPr sz="1600" b="1" spc="-5" dirty="0">
                          <a:latin typeface="Verdana"/>
                          <a:cs typeface="Verdana"/>
                        </a:rPr>
                        <a:t>11	</a:t>
                      </a:r>
                      <a:r>
                        <a:rPr sz="1600" b="1" spc="-10" dirty="0">
                          <a:latin typeface="Verdana"/>
                          <a:cs typeface="Verdana"/>
                        </a:rPr>
                        <a:t>[7]</a:t>
                      </a:r>
                      <a:endParaRPr sz="1600">
                        <a:latin typeface="Verdana"/>
                        <a:cs typeface="Verdan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 xmlns:a16="http://schemas.microsoft.com/office/drawing/2014/main" val="10003"/>
                  </a:ext>
                </a:extLst>
              </a:tr>
            </a:tbl>
          </a:graphicData>
        </a:graphic>
      </p:graphicFrame>
      <p:sp>
        <p:nvSpPr>
          <p:cNvPr id="4" name="object 4"/>
          <p:cNvSpPr txBox="1">
            <a:spLocks noGrp="1"/>
          </p:cNvSpPr>
          <p:nvPr>
            <p:ph type="title"/>
          </p:nvPr>
        </p:nvSpPr>
        <p:spPr>
          <a:xfrm>
            <a:off x="399389" y="1223264"/>
            <a:ext cx="2261870" cy="391160"/>
          </a:xfrm>
          <a:prstGeom prst="rect">
            <a:avLst/>
          </a:prstGeom>
        </p:spPr>
        <p:txBody>
          <a:bodyPr vert="horz" wrap="square" lIns="0" tIns="12700" rIns="0" bIns="0" rtlCol="0">
            <a:spAutoFit/>
          </a:bodyPr>
          <a:lstStyle/>
          <a:p>
            <a:pPr marL="12700">
              <a:lnSpc>
                <a:spcPct val="100000"/>
              </a:lnSpc>
              <a:spcBef>
                <a:spcPts val="100"/>
              </a:spcBef>
            </a:pPr>
            <a:r>
              <a:rPr sz="2400" dirty="0"/>
              <a:t>Main</a:t>
            </a:r>
            <a:r>
              <a:rPr sz="2400" spc="-80" dirty="0"/>
              <a:t> </a:t>
            </a:r>
            <a:r>
              <a:rPr sz="2400" spc="20" dirty="0"/>
              <a:t>Memory</a:t>
            </a:r>
            <a:endParaRPr sz="2400"/>
          </a:p>
        </p:txBody>
      </p:sp>
      <p:sp>
        <p:nvSpPr>
          <p:cNvPr id="5" name="object 5"/>
          <p:cNvSpPr txBox="1"/>
          <p:nvPr/>
        </p:nvSpPr>
        <p:spPr>
          <a:xfrm>
            <a:off x="4499228" y="1420114"/>
            <a:ext cx="10712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Black"/>
                <a:cs typeface="Arial Black"/>
              </a:rPr>
              <a:t>Ca</a:t>
            </a:r>
            <a:r>
              <a:rPr sz="2400" spc="-45" dirty="0">
                <a:latin typeface="Arial Black"/>
                <a:cs typeface="Arial Black"/>
              </a:rPr>
              <a:t>c</a:t>
            </a:r>
            <a:r>
              <a:rPr sz="2400" dirty="0">
                <a:latin typeface="Arial Black"/>
                <a:cs typeface="Arial Black"/>
              </a:rPr>
              <a:t>he</a:t>
            </a:r>
            <a:endParaRPr sz="2400">
              <a:latin typeface="Arial Black"/>
              <a:cs typeface="Arial Black"/>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106795" cy="452120"/>
          </a:xfrm>
          <a:prstGeom prst="rect">
            <a:avLst/>
          </a:prstGeom>
        </p:spPr>
        <p:txBody>
          <a:bodyPr vert="horz" wrap="square" lIns="0" tIns="12065" rIns="0" bIns="0" rtlCol="0">
            <a:spAutoFit/>
          </a:bodyPr>
          <a:lstStyle/>
          <a:p>
            <a:pPr marL="12700">
              <a:lnSpc>
                <a:spcPct val="100000"/>
              </a:lnSpc>
              <a:spcBef>
                <a:spcPts val="95"/>
              </a:spcBef>
            </a:pPr>
            <a:r>
              <a:rPr spc="-10" dirty="0"/>
              <a:t>FULLY</a:t>
            </a:r>
            <a:r>
              <a:rPr spc="5" dirty="0"/>
              <a:t> </a:t>
            </a:r>
            <a:r>
              <a:rPr spc="-10" dirty="0"/>
              <a:t>ASSOCIATIVE</a:t>
            </a:r>
            <a:r>
              <a:rPr spc="30" dirty="0"/>
              <a:t> </a:t>
            </a:r>
            <a:r>
              <a:rPr spc="-10" dirty="0"/>
              <a:t>MAPPING</a:t>
            </a:r>
          </a:p>
        </p:txBody>
      </p:sp>
      <p:pic>
        <p:nvPicPr>
          <p:cNvPr id="3" name="object 3"/>
          <p:cNvPicPr/>
          <p:nvPr/>
        </p:nvPicPr>
        <p:blipFill>
          <a:blip r:embed="rId2" cstate="print"/>
          <a:stretch>
            <a:fillRect/>
          </a:stretch>
        </p:blipFill>
        <p:spPr>
          <a:xfrm>
            <a:off x="1181544" y="1149679"/>
            <a:ext cx="5536422" cy="567963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1066800"/>
            <a:ext cx="8093710" cy="1231106"/>
          </a:xfrm>
        </p:spPr>
        <p:txBody>
          <a:bodyPr>
            <a:noAutofit/>
          </a:bodyPr>
          <a:lstStyle/>
          <a:p>
            <a:pPr marL="342900" indent="-3429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S</a:t>
            </a:r>
            <a:r>
              <a:rPr lang="en-US" sz="3600" dirty="0" smtClean="0">
                <a:latin typeface="Times New Roman" panose="02020603050405020304" pitchFamily="18" charset="0"/>
                <a:cs typeface="Times New Roman" panose="02020603050405020304" pitchFamily="18" charset="0"/>
              </a:rPr>
              <a:t>tore </a:t>
            </a:r>
            <a:r>
              <a:rPr lang="en-US" sz="3600" dirty="0">
                <a:latin typeface="Times New Roman" panose="02020603050405020304" pitchFamily="18" charset="0"/>
                <a:cs typeface="Times New Roman" panose="02020603050405020304" pitchFamily="18" charset="0"/>
              </a:rPr>
              <a:t>the content and addresses of the memory word. </a:t>
            </a:r>
          </a:p>
          <a:p>
            <a:pPr marL="342900" indent="-3429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Any block can go into any line of the cache</a:t>
            </a:r>
          </a:p>
          <a:p>
            <a:pPr marL="342900" indent="-3429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P</a:t>
            </a:r>
            <a:r>
              <a:rPr lang="en-US" sz="3600" dirty="0" smtClean="0">
                <a:latin typeface="Times New Roman" panose="02020603050405020304" pitchFamily="18" charset="0"/>
                <a:cs typeface="Times New Roman" panose="02020603050405020304" pitchFamily="18" charset="0"/>
              </a:rPr>
              <a:t>lacement </a:t>
            </a:r>
            <a:r>
              <a:rPr lang="en-US" sz="3600" dirty="0">
                <a:latin typeface="Times New Roman" panose="02020603050405020304" pitchFamily="18" charset="0"/>
                <a:cs typeface="Times New Roman" panose="02020603050405020304" pitchFamily="18" charset="0"/>
              </a:rPr>
              <a:t>of any word at any place in the cache memory.</a:t>
            </a:r>
          </a:p>
          <a:p>
            <a:pPr marL="342900" indent="-3429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It is considered to be the fastest and most flexible mapping form.</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01253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95911"/>
            <a:ext cx="8154034" cy="3815715"/>
          </a:xfrm>
          <a:prstGeom prst="rect">
            <a:avLst/>
          </a:prstGeom>
        </p:spPr>
        <p:txBody>
          <a:bodyPr vert="horz" wrap="square" lIns="0" tIns="200660" rIns="0" bIns="0" rtlCol="0">
            <a:spAutoFit/>
          </a:bodyPr>
          <a:lstStyle/>
          <a:p>
            <a:pPr marL="419100">
              <a:lnSpc>
                <a:spcPct val="100000"/>
              </a:lnSpc>
              <a:spcBef>
                <a:spcPts val="1580"/>
              </a:spcBef>
            </a:pPr>
            <a:r>
              <a:rPr sz="2800" spc="-10" dirty="0">
                <a:latin typeface="Arial Black"/>
                <a:cs typeface="Arial Black"/>
              </a:rPr>
              <a:t>ASSOCIATIVE</a:t>
            </a:r>
            <a:r>
              <a:rPr sz="2800" spc="15" dirty="0">
                <a:latin typeface="Arial Black"/>
                <a:cs typeface="Arial Black"/>
              </a:rPr>
              <a:t> </a:t>
            </a:r>
            <a:r>
              <a:rPr sz="2800" spc="-10" dirty="0">
                <a:latin typeface="Arial Black"/>
                <a:cs typeface="Arial Black"/>
              </a:rPr>
              <a:t>MAPPING</a:t>
            </a:r>
            <a:endParaRPr sz="2800">
              <a:latin typeface="Arial Black"/>
              <a:cs typeface="Arial Black"/>
            </a:endParaRPr>
          </a:p>
          <a:p>
            <a:pPr marL="355600" indent="-342900">
              <a:lnSpc>
                <a:spcPct val="100000"/>
              </a:lnSpc>
              <a:spcBef>
                <a:spcPts val="1475"/>
              </a:spcBef>
              <a:buClr>
                <a:srgbClr val="FF0000"/>
              </a:buClr>
              <a:buChar char="•"/>
              <a:tabLst>
                <a:tab pos="355600" algn="l"/>
              </a:tabLst>
            </a:pPr>
            <a:r>
              <a:rPr sz="2800" spc="-10" dirty="0">
                <a:latin typeface="Verdana"/>
                <a:cs typeface="Verdana"/>
              </a:rPr>
              <a:t>Cache-</a:t>
            </a:r>
            <a:r>
              <a:rPr sz="2800" spc="20" dirty="0">
                <a:latin typeface="Verdana"/>
                <a:cs typeface="Verdana"/>
              </a:rPr>
              <a:t> </a:t>
            </a:r>
            <a:r>
              <a:rPr sz="2800" spc="-5" dirty="0">
                <a:latin typeface="Verdana"/>
                <a:cs typeface="Verdana"/>
              </a:rPr>
              <a:t>128 </a:t>
            </a:r>
            <a:r>
              <a:rPr sz="2800" spc="-10" dirty="0">
                <a:latin typeface="Verdana"/>
                <a:cs typeface="Verdana"/>
              </a:rPr>
              <a:t>blocks</a:t>
            </a:r>
            <a:r>
              <a:rPr sz="2800" spc="45" dirty="0">
                <a:latin typeface="Verdana"/>
                <a:cs typeface="Verdana"/>
              </a:rPr>
              <a:t> </a:t>
            </a:r>
            <a:r>
              <a:rPr sz="2800" spc="-5" dirty="0">
                <a:latin typeface="Verdana"/>
                <a:cs typeface="Verdana"/>
              </a:rPr>
              <a:t>of 16</a:t>
            </a:r>
            <a:r>
              <a:rPr sz="2800" dirty="0">
                <a:latin typeface="Verdana"/>
                <a:cs typeface="Verdana"/>
              </a:rPr>
              <a:t> </a:t>
            </a:r>
            <a:r>
              <a:rPr sz="2800" spc="-10" dirty="0">
                <a:latin typeface="Verdana"/>
                <a:cs typeface="Verdana"/>
              </a:rPr>
              <a:t>words</a:t>
            </a:r>
            <a:r>
              <a:rPr sz="2800" spc="15" dirty="0">
                <a:latin typeface="Verdana"/>
                <a:cs typeface="Verdana"/>
              </a:rPr>
              <a:t> </a:t>
            </a:r>
            <a:r>
              <a:rPr sz="2800" spc="-5" dirty="0">
                <a:latin typeface="Verdana"/>
                <a:cs typeface="Verdana"/>
              </a:rPr>
              <a:t>each</a:t>
            </a:r>
            <a:endParaRPr sz="2800">
              <a:latin typeface="Verdana"/>
              <a:cs typeface="Verdana"/>
            </a:endParaRPr>
          </a:p>
          <a:p>
            <a:pPr marL="355600" indent="-342900">
              <a:lnSpc>
                <a:spcPct val="100000"/>
              </a:lnSpc>
              <a:spcBef>
                <a:spcPts val="675"/>
              </a:spcBef>
              <a:buClr>
                <a:srgbClr val="FF0000"/>
              </a:buClr>
              <a:buChar char="•"/>
              <a:tabLst>
                <a:tab pos="355600" algn="l"/>
              </a:tabLst>
            </a:pPr>
            <a:r>
              <a:rPr sz="2800" spc="-5" dirty="0">
                <a:latin typeface="Verdana"/>
                <a:cs typeface="Verdana"/>
              </a:rPr>
              <a:t>128</a:t>
            </a:r>
            <a:r>
              <a:rPr sz="2800" spc="-10" dirty="0">
                <a:latin typeface="Verdana"/>
                <a:cs typeface="Verdana"/>
              </a:rPr>
              <a:t> </a:t>
            </a:r>
            <a:r>
              <a:rPr sz="2800" spc="-5" dirty="0">
                <a:latin typeface="Verdana"/>
                <a:cs typeface="Verdana"/>
              </a:rPr>
              <a:t>*</a:t>
            </a:r>
            <a:r>
              <a:rPr sz="2800" spc="-15" dirty="0">
                <a:latin typeface="Verdana"/>
                <a:cs typeface="Verdana"/>
              </a:rPr>
              <a:t> </a:t>
            </a:r>
            <a:r>
              <a:rPr sz="2800" spc="-5" dirty="0">
                <a:latin typeface="Verdana"/>
                <a:cs typeface="Verdana"/>
              </a:rPr>
              <a:t>16 =</a:t>
            </a:r>
            <a:r>
              <a:rPr sz="2800" spc="-10" dirty="0">
                <a:latin typeface="Verdana"/>
                <a:cs typeface="Verdana"/>
              </a:rPr>
              <a:t> </a:t>
            </a:r>
            <a:r>
              <a:rPr sz="2800" spc="-5" dirty="0">
                <a:latin typeface="Verdana"/>
                <a:cs typeface="Verdana"/>
              </a:rPr>
              <a:t>2048</a:t>
            </a:r>
            <a:r>
              <a:rPr sz="2800" spc="-20" dirty="0">
                <a:latin typeface="Verdana"/>
                <a:cs typeface="Verdana"/>
              </a:rPr>
              <a:t> </a:t>
            </a:r>
            <a:r>
              <a:rPr sz="2800" b="1" spc="-5" dirty="0">
                <a:solidFill>
                  <a:srgbClr val="FF0000"/>
                </a:solidFill>
                <a:latin typeface="Verdana"/>
                <a:cs typeface="Verdana"/>
              </a:rPr>
              <a:t>approx</a:t>
            </a:r>
            <a:r>
              <a:rPr sz="2800" b="1" spc="20" dirty="0">
                <a:solidFill>
                  <a:srgbClr val="FF0000"/>
                </a:solidFill>
                <a:latin typeface="Verdana"/>
                <a:cs typeface="Verdana"/>
              </a:rPr>
              <a:t> </a:t>
            </a:r>
            <a:r>
              <a:rPr sz="2800" b="1" spc="-5" dirty="0">
                <a:solidFill>
                  <a:srgbClr val="FF0000"/>
                </a:solidFill>
                <a:latin typeface="Verdana"/>
                <a:cs typeface="Verdana"/>
              </a:rPr>
              <a:t>2</a:t>
            </a:r>
            <a:r>
              <a:rPr sz="2800" b="1" dirty="0">
                <a:solidFill>
                  <a:srgbClr val="FF0000"/>
                </a:solidFill>
                <a:latin typeface="Verdana"/>
                <a:cs typeface="Verdana"/>
              </a:rPr>
              <a:t> </a:t>
            </a:r>
            <a:r>
              <a:rPr sz="2800" b="1" spc="-5" dirty="0">
                <a:solidFill>
                  <a:srgbClr val="FF0000"/>
                </a:solidFill>
                <a:latin typeface="Verdana"/>
                <a:cs typeface="Verdana"/>
              </a:rPr>
              <a:t>KB</a:t>
            </a:r>
            <a:endParaRPr sz="2800">
              <a:latin typeface="Verdana"/>
              <a:cs typeface="Verdana"/>
            </a:endParaRPr>
          </a:p>
          <a:p>
            <a:pPr>
              <a:lnSpc>
                <a:spcPct val="100000"/>
              </a:lnSpc>
              <a:spcBef>
                <a:spcPts val="25"/>
              </a:spcBef>
              <a:buClr>
                <a:srgbClr val="FF0000"/>
              </a:buClr>
              <a:buFont typeface="Verdana"/>
              <a:buChar char="•"/>
            </a:pPr>
            <a:endParaRPr sz="3850">
              <a:latin typeface="Verdana"/>
              <a:cs typeface="Verdana"/>
            </a:endParaRPr>
          </a:p>
          <a:p>
            <a:pPr marL="355600" indent="-342900">
              <a:lnSpc>
                <a:spcPct val="100000"/>
              </a:lnSpc>
              <a:buClr>
                <a:srgbClr val="FF0000"/>
              </a:buClr>
              <a:buChar char="•"/>
              <a:tabLst>
                <a:tab pos="355600" algn="l"/>
              </a:tabLst>
            </a:pPr>
            <a:r>
              <a:rPr sz="2800" spc="-10" dirty="0">
                <a:latin typeface="Verdana"/>
                <a:cs typeface="Verdana"/>
              </a:rPr>
              <a:t>Main</a:t>
            </a:r>
            <a:r>
              <a:rPr sz="2800" spc="25" dirty="0">
                <a:latin typeface="Verdana"/>
                <a:cs typeface="Verdana"/>
              </a:rPr>
              <a:t> </a:t>
            </a:r>
            <a:r>
              <a:rPr sz="2800" spc="-10" dirty="0">
                <a:latin typeface="Verdana"/>
                <a:cs typeface="Verdana"/>
              </a:rPr>
              <a:t>Memory</a:t>
            </a:r>
            <a:r>
              <a:rPr sz="2800" spc="35" dirty="0">
                <a:latin typeface="Verdana"/>
                <a:cs typeface="Verdana"/>
              </a:rPr>
              <a:t> </a:t>
            </a:r>
            <a:r>
              <a:rPr sz="2800" spc="-5" dirty="0">
                <a:latin typeface="Verdana"/>
                <a:cs typeface="Verdana"/>
              </a:rPr>
              <a:t>– 4K</a:t>
            </a:r>
            <a:r>
              <a:rPr sz="2800" dirty="0">
                <a:latin typeface="Verdana"/>
                <a:cs typeface="Verdana"/>
              </a:rPr>
              <a:t> </a:t>
            </a:r>
            <a:r>
              <a:rPr sz="2800" spc="-10" dirty="0">
                <a:latin typeface="Verdana"/>
                <a:cs typeface="Verdana"/>
              </a:rPr>
              <a:t>blocks</a:t>
            </a:r>
            <a:r>
              <a:rPr sz="2800" spc="55"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16</a:t>
            </a:r>
            <a:r>
              <a:rPr sz="2800" dirty="0">
                <a:latin typeface="Verdana"/>
                <a:cs typeface="Verdana"/>
              </a:rPr>
              <a:t> </a:t>
            </a:r>
            <a:r>
              <a:rPr sz="2800" spc="-10" dirty="0">
                <a:latin typeface="Verdana"/>
                <a:cs typeface="Verdana"/>
              </a:rPr>
              <a:t>words</a:t>
            </a:r>
            <a:r>
              <a:rPr sz="2800" spc="20" dirty="0">
                <a:latin typeface="Verdana"/>
                <a:cs typeface="Verdana"/>
              </a:rPr>
              <a:t> </a:t>
            </a:r>
            <a:r>
              <a:rPr sz="2800" spc="-5" dirty="0">
                <a:latin typeface="Verdana"/>
                <a:cs typeface="Verdana"/>
              </a:rPr>
              <a:t>each</a:t>
            </a:r>
            <a:endParaRPr sz="2800">
              <a:latin typeface="Verdana"/>
              <a:cs typeface="Verdana"/>
            </a:endParaRPr>
          </a:p>
          <a:p>
            <a:pPr marL="355600" indent="-342900">
              <a:lnSpc>
                <a:spcPct val="100000"/>
              </a:lnSpc>
              <a:spcBef>
                <a:spcPts val="675"/>
              </a:spcBef>
              <a:buClr>
                <a:srgbClr val="FF0000"/>
              </a:buClr>
              <a:buChar char="•"/>
              <a:tabLst>
                <a:tab pos="355600" algn="l"/>
              </a:tabLst>
            </a:pPr>
            <a:r>
              <a:rPr sz="2800" spc="-5" dirty="0">
                <a:latin typeface="Verdana"/>
                <a:cs typeface="Verdana"/>
              </a:rPr>
              <a:t>4K</a:t>
            </a:r>
            <a:r>
              <a:rPr sz="2800" spc="-10" dirty="0">
                <a:latin typeface="Verdana"/>
                <a:cs typeface="Verdana"/>
              </a:rPr>
              <a:t> </a:t>
            </a:r>
            <a:r>
              <a:rPr sz="2800" spc="-5" dirty="0">
                <a:latin typeface="Verdana"/>
                <a:cs typeface="Verdana"/>
              </a:rPr>
              <a:t>* </a:t>
            </a:r>
            <a:r>
              <a:rPr sz="2800" spc="-10" dirty="0">
                <a:latin typeface="Verdana"/>
                <a:cs typeface="Verdana"/>
              </a:rPr>
              <a:t>16</a:t>
            </a:r>
            <a:r>
              <a:rPr sz="2800" spc="-5" dirty="0">
                <a:latin typeface="Verdana"/>
                <a:cs typeface="Verdana"/>
              </a:rPr>
              <a:t> =</a:t>
            </a:r>
            <a:r>
              <a:rPr sz="2800" spc="-10" dirty="0">
                <a:latin typeface="Verdana"/>
                <a:cs typeface="Verdana"/>
              </a:rPr>
              <a:t> </a:t>
            </a:r>
            <a:r>
              <a:rPr sz="2800" spc="-5" dirty="0">
                <a:latin typeface="Verdana"/>
                <a:cs typeface="Verdana"/>
              </a:rPr>
              <a:t>64000</a:t>
            </a:r>
            <a:r>
              <a:rPr sz="2800" spc="-10" dirty="0">
                <a:latin typeface="Verdana"/>
                <a:cs typeface="Verdana"/>
              </a:rPr>
              <a:t> </a:t>
            </a:r>
            <a:r>
              <a:rPr sz="2800" b="1" spc="-5" dirty="0">
                <a:solidFill>
                  <a:srgbClr val="FF0000"/>
                </a:solidFill>
                <a:latin typeface="Verdana"/>
                <a:cs typeface="Verdana"/>
              </a:rPr>
              <a:t>approx</a:t>
            </a:r>
            <a:r>
              <a:rPr sz="2800" b="1" spc="20" dirty="0">
                <a:solidFill>
                  <a:srgbClr val="FF0000"/>
                </a:solidFill>
                <a:latin typeface="Verdana"/>
                <a:cs typeface="Verdana"/>
              </a:rPr>
              <a:t> </a:t>
            </a:r>
            <a:r>
              <a:rPr sz="2800" b="1" spc="-5" dirty="0">
                <a:solidFill>
                  <a:srgbClr val="FF0000"/>
                </a:solidFill>
                <a:latin typeface="Verdana"/>
                <a:cs typeface="Verdana"/>
              </a:rPr>
              <a:t>64</a:t>
            </a:r>
            <a:r>
              <a:rPr sz="2800" b="1" spc="-10" dirty="0">
                <a:solidFill>
                  <a:srgbClr val="FF0000"/>
                </a:solidFill>
                <a:latin typeface="Verdana"/>
                <a:cs typeface="Verdana"/>
              </a:rPr>
              <a:t> </a:t>
            </a:r>
            <a:r>
              <a:rPr sz="2800" b="1" spc="-5" dirty="0">
                <a:solidFill>
                  <a:srgbClr val="FF0000"/>
                </a:solidFill>
                <a:latin typeface="Verdana"/>
                <a:cs typeface="Verdana"/>
              </a:rPr>
              <a:t>KB</a:t>
            </a:r>
            <a:endParaRPr sz="2800">
              <a:latin typeface="Verdana"/>
              <a:cs typeface="Verdana"/>
            </a:endParaRPr>
          </a:p>
          <a:p>
            <a:pPr marL="355600" indent="-342900">
              <a:lnSpc>
                <a:spcPct val="100000"/>
              </a:lnSpc>
              <a:spcBef>
                <a:spcPts val="670"/>
              </a:spcBef>
              <a:buFont typeface="Verdana"/>
              <a:buChar char="•"/>
              <a:tabLst>
                <a:tab pos="355600" algn="l"/>
                <a:tab pos="4960620" algn="l"/>
              </a:tabLst>
            </a:pPr>
            <a:r>
              <a:rPr sz="2800" b="1" spc="-5" dirty="0">
                <a:solidFill>
                  <a:srgbClr val="FF0000"/>
                </a:solidFill>
                <a:latin typeface="Verdana"/>
                <a:cs typeface="Verdana"/>
              </a:rPr>
              <a:t>TOTAL</a:t>
            </a:r>
            <a:r>
              <a:rPr sz="2800" b="1" spc="35" dirty="0">
                <a:solidFill>
                  <a:srgbClr val="FF0000"/>
                </a:solidFill>
                <a:latin typeface="Verdana"/>
                <a:cs typeface="Verdana"/>
              </a:rPr>
              <a:t> </a:t>
            </a:r>
            <a:r>
              <a:rPr sz="2800" b="1" spc="-10" dirty="0">
                <a:solidFill>
                  <a:srgbClr val="FF0000"/>
                </a:solidFill>
                <a:latin typeface="Verdana"/>
                <a:cs typeface="Verdana"/>
              </a:rPr>
              <a:t>ADDRESS</a:t>
            </a:r>
            <a:r>
              <a:rPr sz="2800" b="1" spc="40" dirty="0">
                <a:solidFill>
                  <a:srgbClr val="FF0000"/>
                </a:solidFill>
                <a:latin typeface="Verdana"/>
                <a:cs typeface="Verdana"/>
              </a:rPr>
              <a:t> </a:t>
            </a:r>
            <a:r>
              <a:rPr sz="2800" b="1" spc="-10" dirty="0">
                <a:solidFill>
                  <a:srgbClr val="FF0000"/>
                </a:solidFill>
                <a:latin typeface="Verdana"/>
                <a:cs typeface="Verdana"/>
              </a:rPr>
              <a:t>SIZE	</a:t>
            </a:r>
            <a:r>
              <a:rPr sz="2800" b="1" spc="-5" dirty="0">
                <a:solidFill>
                  <a:srgbClr val="FF0000"/>
                </a:solidFill>
                <a:latin typeface="Verdana"/>
                <a:cs typeface="Verdana"/>
              </a:rPr>
              <a:t>16</a:t>
            </a:r>
            <a:r>
              <a:rPr sz="2800" b="1" spc="-40" dirty="0">
                <a:solidFill>
                  <a:srgbClr val="FF0000"/>
                </a:solidFill>
                <a:latin typeface="Verdana"/>
                <a:cs typeface="Verdana"/>
              </a:rPr>
              <a:t> </a:t>
            </a:r>
            <a:r>
              <a:rPr sz="2800" b="1" spc="-10" dirty="0">
                <a:solidFill>
                  <a:srgbClr val="FF0000"/>
                </a:solidFill>
                <a:latin typeface="Verdana"/>
                <a:cs typeface="Verdana"/>
              </a:rPr>
              <a:t>bit</a:t>
            </a:r>
            <a:endParaRPr sz="2800">
              <a:latin typeface="Verdana"/>
              <a:cs typeface="Verdana"/>
            </a:endParaRPr>
          </a:p>
        </p:txBody>
      </p:sp>
      <p:sp>
        <p:nvSpPr>
          <p:cNvPr id="3" name="object 3"/>
          <p:cNvSpPr txBox="1"/>
          <p:nvPr/>
        </p:nvSpPr>
        <p:spPr>
          <a:xfrm>
            <a:off x="78739" y="5708091"/>
            <a:ext cx="158432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Verdana"/>
                <a:cs typeface="Verdana"/>
              </a:rPr>
              <a:t>12(</a:t>
            </a:r>
            <a:r>
              <a:rPr sz="2000" b="1" dirty="0">
                <a:solidFill>
                  <a:srgbClr val="FF0000"/>
                </a:solidFill>
                <a:latin typeface="Verdana"/>
                <a:cs typeface="Verdana"/>
              </a:rPr>
              <a:t>16</a:t>
            </a:r>
            <a:r>
              <a:rPr sz="2000" b="1" spc="-5" dirty="0">
                <a:solidFill>
                  <a:srgbClr val="FF0000"/>
                </a:solidFill>
                <a:latin typeface="Verdana"/>
                <a:cs typeface="Verdana"/>
              </a:rPr>
              <a:t>-</a:t>
            </a:r>
            <a:r>
              <a:rPr sz="2000" b="1" dirty="0">
                <a:solidFill>
                  <a:srgbClr val="FF0000"/>
                </a:solidFill>
                <a:latin typeface="Verdana"/>
                <a:cs typeface="Verdana"/>
              </a:rPr>
              <a:t>4</a:t>
            </a:r>
            <a:r>
              <a:rPr sz="2800" b="1" spc="-5" dirty="0">
                <a:solidFill>
                  <a:srgbClr val="FF0000"/>
                </a:solidFill>
                <a:latin typeface="Verdana"/>
                <a:cs typeface="Verdana"/>
              </a:rPr>
              <a:t>)</a:t>
            </a:r>
            <a:endParaRPr sz="2800">
              <a:latin typeface="Verdana"/>
              <a:cs typeface="Verdana"/>
            </a:endParaRPr>
          </a:p>
        </p:txBody>
      </p:sp>
      <p:sp>
        <p:nvSpPr>
          <p:cNvPr id="4" name="object 4"/>
          <p:cNvSpPr txBox="1"/>
          <p:nvPr/>
        </p:nvSpPr>
        <p:spPr>
          <a:xfrm>
            <a:off x="3530219" y="5708091"/>
            <a:ext cx="138239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4</a:t>
            </a:r>
            <a:r>
              <a:rPr sz="2800" b="1" spc="-40" dirty="0">
                <a:solidFill>
                  <a:srgbClr val="FF0000"/>
                </a:solidFill>
                <a:latin typeface="Verdana"/>
                <a:cs typeface="Verdana"/>
              </a:rPr>
              <a:t> </a:t>
            </a:r>
            <a:r>
              <a:rPr sz="2800" b="1" spc="-5" dirty="0">
                <a:solidFill>
                  <a:srgbClr val="FF0000"/>
                </a:solidFill>
                <a:latin typeface="Verdana"/>
                <a:cs typeface="Verdana"/>
              </a:rPr>
              <a:t>(2</a:t>
            </a:r>
            <a:r>
              <a:rPr sz="2800" b="1" spc="-25" dirty="0">
                <a:solidFill>
                  <a:srgbClr val="FF0000"/>
                </a:solidFill>
                <a:latin typeface="Verdana"/>
                <a:cs typeface="Verdana"/>
              </a:rPr>
              <a:t> </a:t>
            </a:r>
            <a:r>
              <a:rPr sz="2775" b="1" spc="7" baseline="25525" dirty="0">
                <a:latin typeface="Verdana"/>
                <a:cs typeface="Verdana"/>
              </a:rPr>
              <a:t>4</a:t>
            </a:r>
            <a:r>
              <a:rPr sz="2800" b="1" spc="5" dirty="0">
                <a:solidFill>
                  <a:srgbClr val="FF0000"/>
                </a:solidFill>
                <a:latin typeface="Verdana"/>
                <a:cs typeface="Verdana"/>
              </a:rPr>
              <a:t>)</a:t>
            </a:r>
            <a:endParaRPr sz="2800">
              <a:latin typeface="Verdana"/>
              <a:cs typeface="Verdana"/>
            </a:endParaRPr>
          </a:p>
        </p:txBody>
      </p:sp>
      <p:graphicFrame>
        <p:nvGraphicFramePr>
          <p:cNvPr id="5" name="object 5"/>
          <p:cNvGraphicFramePr>
            <a:graphicFrameLocks noGrp="1"/>
          </p:cNvGraphicFramePr>
          <p:nvPr/>
        </p:nvGraphicFramePr>
        <p:xfrm>
          <a:off x="22225" y="4641850"/>
          <a:ext cx="6096000" cy="701675"/>
        </p:xfrm>
        <a:graphic>
          <a:graphicData uri="http://schemas.openxmlformats.org/drawingml/2006/table">
            <a:tbl>
              <a:tblPr firstRow="1" bandRow="1">
                <a:tableStyleId>{2D5ABB26-0587-4C30-8999-92F81FD0307C}</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701675">
                <a:tc>
                  <a:txBody>
                    <a:bodyPr/>
                    <a:lstStyle/>
                    <a:p>
                      <a:pPr marL="91440">
                        <a:lnSpc>
                          <a:spcPct val="100000"/>
                        </a:lnSpc>
                        <a:spcBef>
                          <a:spcPts val="340"/>
                        </a:spcBef>
                      </a:pPr>
                      <a:r>
                        <a:rPr sz="4000" b="1" spc="-5" dirty="0">
                          <a:latin typeface="Verdana"/>
                          <a:cs typeface="Verdana"/>
                        </a:rPr>
                        <a:t>Tag</a:t>
                      </a:r>
                      <a:endParaRPr sz="4000">
                        <a:latin typeface="Verdana"/>
                        <a:cs typeface="Verdana"/>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2075">
                        <a:lnSpc>
                          <a:spcPct val="100000"/>
                        </a:lnSpc>
                        <a:spcBef>
                          <a:spcPts val="340"/>
                        </a:spcBef>
                      </a:pPr>
                      <a:r>
                        <a:rPr sz="4000" b="1" spc="-5" dirty="0">
                          <a:latin typeface="Verdana"/>
                          <a:cs typeface="Verdana"/>
                        </a:rPr>
                        <a:t>Word</a:t>
                      </a:r>
                      <a:endParaRPr sz="4000">
                        <a:latin typeface="Verdana"/>
                        <a:cs typeface="Verdana"/>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extLst>
                  <a:ext uri="{0D108BD9-81ED-4DB2-BD59-A6C34878D82A}">
                    <a16:rowId xmlns="" xmlns:a16="http://schemas.microsoft.com/office/drawing/2014/main" val="10000"/>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291070" cy="504625"/>
          </a:xfrm>
          <a:prstGeom prst="rect">
            <a:avLst/>
          </a:prstGeom>
        </p:spPr>
        <p:txBody>
          <a:bodyPr vert="horz" wrap="square" lIns="0" tIns="12065" rIns="0" bIns="0" rtlCol="0">
            <a:spAutoFit/>
          </a:bodyPr>
          <a:lstStyle/>
          <a:p>
            <a:pPr marL="12700">
              <a:lnSpc>
                <a:spcPct val="100000"/>
              </a:lnSpc>
              <a:spcBef>
                <a:spcPts val="95"/>
              </a:spcBef>
            </a:pPr>
            <a:r>
              <a:rPr sz="3200" spc="-5" dirty="0"/>
              <a:t>Working</a:t>
            </a:r>
            <a:r>
              <a:rPr sz="3200" spc="-10" dirty="0"/>
              <a:t> </a:t>
            </a:r>
            <a:r>
              <a:rPr sz="3200" spc="-5" dirty="0"/>
              <a:t>of</a:t>
            </a:r>
            <a:r>
              <a:rPr sz="3200" spc="-20" dirty="0"/>
              <a:t> </a:t>
            </a:r>
            <a:r>
              <a:rPr sz="3200" spc="-5" dirty="0"/>
              <a:t>Fully Associative</a:t>
            </a:r>
            <a:r>
              <a:rPr sz="3200" spc="20" dirty="0"/>
              <a:t> </a:t>
            </a:r>
            <a:r>
              <a:rPr sz="3200" spc="-5" dirty="0"/>
              <a:t>Mapping</a:t>
            </a:r>
          </a:p>
        </p:txBody>
      </p:sp>
      <p:sp>
        <p:nvSpPr>
          <p:cNvPr id="3" name="object 3"/>
          <p:cNvSpPr txBox="1">
            <a:spLocks noGrp="1"/>
          </p:cNvSpPr>
          <p:nvPr>
            <p:ph sz="quarter" idx="13"/>
          </p:nvPr>
        </p:nvSpPr>
        <p:spPr>
          <a:xfrm>
            <a:off x="762000" y="1371600"/>
            <a:ext cx="7543800" cy="4568558"/>
          </a:xfrm>
          <a:prstGeom prst="rect">
            <a:avLst/>
          </a:prstGeom>
        </p:spPr>
        <p:txBody>
          <a:bodyPr vert="horz" wrap="square" lIns="0" tIns="13335" rIns="0" bIns="0" rtlCol="0">
            <a:spAutoFit/>
          </a:bodyPr>
          <a:lstStyle/>
          <a:p>
            <a:pPr marL="530860" indent="-431800" algn="just">
              <a:lnSpc>
                <a:spcPct val="100000"/>
              </a:lnSpc>
              <a:spcBef>
                <a:spcPts val="105"/>
              </a:spcBef>
              <a:buClr>
                <a:srgbClr val="FF0000"/>
              </a:buClr>
              <a:buChar char="•"/>
              <a:tabLst>
                <a:tab pos="530860" algn="l"/>
                <a:tab pos="531495" algn="l"/>
              </a:tabLst>
            </a:pPr>
            <a:r>
              <a:rPr sz="2400" dirty="0">
                <a:latin typeface="Times New Roman" pitchFamily="18" charset="0"/>
                <a:cs typeface="Times New Roman" pitchFamily="18" charset="0"/>
              </a:rPr>
              <a:t>"Tag"</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field identifies</a:t>
            </a:r>
            <a:r>
              <a:rPr sz="2400" dirty="0">
                <a:latin typeface="Times New Roman" pitchFamily="18" charset="0"/>
                <a:cs typeface="Times New Roman" pitchFamily="18" charset="0"/>
              </a:rPr>
              <a:t> one</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of</a:t>
            </a:r>
            <a:r>
              <a:rPr sz="2400" spc="-25"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15" dirty="0">
                <a:latin typeface="Times New Roman" pitchFamily="18" charset="0"/>
                <a:cs typeface="Times New Roman" pitchFamily="18" charset="0"/>
              </a:rPr>
              <a:t> </a:t>
            </a:r>
            <a:r>
              <a:rPr sz="2400" dirty="0" smtClean="0">
                <a:latin typeface="Times New Roman" pitchFamily="18" charset="0"/>
                <a:cs typeface="Times New Roman" pitchFamily="18" charset="0"/>
              </a:rPr>
              <a:t>2</a:t>
            </a:r>
            <a:r>
              <a:rPr sz="2400" spc="30" baseline="25641" dirty="0" smtClean="0">
                <a:latin typeface="Times New Roman" pitchFamily="18" charset="0"/>
                <a:cs typeface="Times New Roman" pitchFamily="18" charset="0"/>
              </a:rPr>
              <a:t>12</a:t>
            </a:r>
            <a:r>
              <a:rPr sz="2400" spc="367" baseline="25641" dirty="0" smtClean="0">
                <a:latin typeface="Times New Roman" pitchFamily="18" charset="0"/>
                <a:cs typeface="Times New Roman" pitchFamily="18" charset="0"/>
              </a:rPr>
              <a:t> </a:t>
            </a:r>
            <a:r>
              <a:rPr sz="2400" dirty="0">
                <a:latin typeface="Times New Roman" pitchFamily="18" charset="0"/>
                <a:cs typeface="Times New Roman" pitchFamily="18" charset="0"/>
              </a:rPr>
              <a:t>= 4096</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memory</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lines;</a:t>
            </a:r>
            <a:endParaRPr sz="2400" dirty="0">
              <a:latin typeface="Times New Roman" pitchFamily="18" charset="0"/>
              <a:cs typeface="Times New Roman" pitchFamily="18" charset="0"/>
            </a:endParaRPr>
          </a:p>
          <a:p>
            <a:pPr marL="442595" marR="252095" indent="-343535" algn="just">
              <a:lnSpc>
                <a:spcPct val="150000"/>
              </a:lnSpc>
              <a:spcBef>
                <a:spcPts val="480"/>
              </a:spcBef>
              <a:buClr>
                <a:srgbClr val="FF0000"/>
              </a:buClr>
              <a:buChar char="•"/>
              <a:tabLst>
                <a:tab pos="442595" algn="l"/>
                <a:tab pos="443230" algn="l"/>
              </a:tabLst>
            </a:pPr>
            <a:r>
              <a:rPr sz="2400" spc="-5" dirty="0">
                <a:latin typeface="Times New Roman" pitchFamily="18" charset="0"/>
                <a:cs typeface="Times New Roman" pitchFamily="18" charset="0"/>
              </a:rPr>
              <a:t>All</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cache</a:t>
            </a:r>
            <a:r>
              <a:rPr sz="2400" spc="-35" dirty="0">
                <a:latin typeface="Times New Roman" pitchFamily="18" charset="0"/>
                <a:cs typeface="Times New Roman" pitchFamily="18" charset="0"/>
              </a:rPr>
              <a:t> </a:t>
            </a:r>
            <a:r>
              <a:rPr sz="2400" spc="-5" dirty="0">
                <a:latin typeface="Times New Roman" pitchFamily="18" charset="0"/>
                <a:cs typeface="Times New Roman" pitchFamily="18" charset="0"/>
              </a:rPr>
              <a:t>tags are</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searched</a:t>
            </a:r>
            <a:r>
              <a:rPr sz="2400" spc="-30" dirty="0">
                <a:latin typeface="Times New Roman" pitchFamily="18" charset="0"/>
                <a:cs typeface="Times New Roman" pitchFamily="18" charset="0"/>
              </a:rPr>
              <a:t> </a:t>
            </a:r>
            <a:r>
              <a:rPr sz="2400" spc="-5" dirty="0">
                <a:latin typeface="Times New Roman" pitchFamily="18" charset="0"/>
                <a:cs typeface="Times New Roman" pitchFamily="18" charset="0"/>
              </a:rPr>
              <a:t>to </a:t>
            </a:r>
            <a:r>
              <a:rPr sz="2400" dirty="0">
                <a:latin typeface="Times New Roman" pitchFamily="18" charset="0"/>
                <a:cs typeface="Times New Roman" pitchFamily="18" charset="0"/>
              </a:rPr>
              <a:t>find out</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whether</a:t>
            </a:r>
            <a:r>
              <a:rPr sz="2400" spc="-35" dirty="0">
                <a:latin typeface="Times New Roman" pitchFamily="18" charset="0"/>
                <a:cs typeface="Times New Roman" pitchFamily="18" charset="0"/>
              </a:rPr>
              <a:t> </a:t>
            </a:r>
            <a:r>
              <a:rPr sz="2400" dirty="0">
                <a:latin typeface="Times New Roman" pitchFamily="18" charset="0"/>
                <a:cs typeface="Times New Roman" pitchFamily="18" charset="0"/>
              </a:rPr>
              <a:t>or</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not </a:t>
            </a:r>
            <a:r>
              <a:rPr sz="2400" spc="-690"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25" dirty="0">
                <a:latin typeface="Times New Roman" pitchFamily="18" charset="0"/>
                <a:cs typeface="Times New Roman" pitchFamily="18" charset="0"/>
              </a:rPr>
              <a:t> </a:t>
            </a:r>
            <a:r>
              <a:rPr sz="2400" spc="-5" dirty="0">
                <a:latin typeface="Times New Roman" pitchFamily="18" charset="0"/>
                <a:cs typeface="Times New Roman" pitchFamily="18" charset="0"/>
              </a:rPr>
              <a:t>Tag</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field</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matches</a:t>
            </a:r>
            <a:r>
              <a:rPr sz="2400" spc="-25" dirty="0">
                <a:latin typeface="Times New Roman" pitchFamily="18" charset="0"/>
                <a:cs typeface="Times New Roman" pitchFamily="18" charset="0"/>
              </a:rPr>
              <a:t> </a:t>
            </a:r>
            <a:r>
              <a:rPr sz="2400" dirty="0">
                <a:latin typeface="Times New Roman" pitchFamily="18" charset="0"/>
                <a:cs typeface="Times New Roman" pitchFamily="18" charset="0"/>
              </a:rPr>
              <a:t>one</a:t>
            </a:r>
            <a:r>
              <a:rPr sz="2400" spc="-30" dirty="0">
                <a:latin typeface="Times New Roman" pitchFamily="18" charset="0"/>
                <a:cs typeface="Times New Roman" pitchFamily="18" charset="0"/>
              </a:rPr>
              <a:t> </a:t>
            </a:r>
            <a:r>
              <a:rPr sz="2400" dirty="0">
                <a:latin typeface="Times New Roman" pitchFamily="18" charset="0"/>
                <a:cs typeface="Times New Roman" pitchFamily="18" charset="0"/>
              </a:rPr>
              <a:t>of</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cache</a:t>
            </a:r>
            <a:r>
              <a:rPr sz="2400" spc="-30" dirty="0">
                <a:latin typeface="Times New Roman" pitchFamily="18" charset="0"/>
                <a:cs typeface="Times New Roman" pitchFamily="18" charset="0"/>
              </a:rPr>
              <a:t> </a:t>
            </a:r>
            <a:r>
              <a:rPr sz="2400" spc="-5" dirty="0">
                <a:latin typeface="Times New Roman" pitchFamily="18" charset="0"/>
                <a:cs typeface="Times New Roman" pitchFamily="18" charset="0"/>
              </a:rPr>
              <a:t>tags.</a:t>
            </a:r>
          </a:p>
          <a:p>
            <a:pPr marL="442595" marR="68580" indent="-343535" algn="just">
              <a:lnSpc>
                <a:spcPct val="150000"/>
              </a:lnSpc>
              <a:spcBef>
                <a:spcPts val="480"/>
              </a:spcBef>
              <a:buClr>
                <a:srgbClr val="FF0000"/>
              </a:buClr>
              <a:buChar char="•"/>
              <a:tabLst>
                <a:tab pos="442595" algn="l"/>
                <a:tab pos="443230" algn="l"/>
              </a:tabLst>
            </a:pPr>
            <a:r>
              <a:rPr sz="2400" dirty="0">
                <a:latin typeface="Times New Roman" pitchFamily="18" charset="0"/>
                <a:cs typeface="Times New Roman" pitchFamily="18" charset="0"/>
              </a:rPr>
              <a:t>If so, </a:t>
            </a:r>
            <a:r>
              <a:rPr sz="2400" spc="5" dirty="0">
                <a:latin typeface="Times New Roman" pitchFamily="18" charset="0"/>
                <a:cs typeface="Times New Roman" pitchFamily="18" charset="0"/>
              </a:rPr>
              <a:t>we </a:t>
            </a:r>
            <a:r>
              <a:rPr sz="2400" dirty="0">
                <a:latin typeface="Times New Roman" pitchFamily="18" charset="0"/>
                <a:cs typeface="Times New Roman" pitchFamily="18" charset="0"/>
              </a:rPr>
              <a:t>have a hit, and </a:t>
            </a:r>
            <a:r>
              <a:rPr sz="2400" spc="-5" dirty="0">
                <a:latin typeface="Times New Roman" pitchFamily="18" charset="0"/>
                <a:cs typeface="Times New Roman" pitchFamily="18" charset="0"/>
              </a:rPr>
              <a:t>if </a:t>
            </a:r>
            <a:r>
              <a:rPr sz="2400" dirty="0">
                <a:latin typeface="Times New Roman" pitchFamily="18" charset="0"/>
                <a:cs typeface="Times New Roman" pitchFamily="18" charset="0"/>
              </a:rPr>
              <a:t>not </a:t>
            </a:r>
            <a:r>
              <a:rPr sz="2400" spc="-5" dirty="0">
                <a:latin typeface="Times New Roman" pitchFamily="18" charset="0"/>
                <a:cs typeface="Times New Roman" pitchFamily="18" charset="0"/>
              </a:rPr>
              <a:t>there's </a:t>
            </a:r>
            <a:r>
              <a:rPr sz="2400" dirty="0">
                <a:latin typeface="Times New Roman" pitchFamily="18" charset="0"/>
                <a:cs typeface="Times New Roman" pitchFamily="18" charset="0"/>
              </a:rPr>
              <a:t>a </a:t>
            </a:r>
            <a:r>
              <a:rPr sz="2400" spc="-5" dirty="0">
                <a:latin typeface="Times New Roman" pitchFamily="18" charset="0"/>
                <a:cs typeface="Times New Roman" pitchFamily="18" charset="0"/>
              </a:rPr>
              <a:t>miss </a:t>
            </a:r>
            <a:r>
              <a:rPr sz="2400" dirty="0">
                <a:latin typeface="Times New Roman" pitchFamily="18" charset="0"/>
                <a:cs typeface="Times New Roman" pitchFamily="18" charset="0"/>
              </a:rPr>
              <a:t>and </a:t>
            </a:r>
            <a:r>
              <a:rPr sz="2400" spc="5" dirty="0">
                <a:latin typeface="Times New Roman" pitchFamily="18" charset="0"/>
                <a:cs typeface="Times New Roman" pitchFamily="18" charset="0"/>
              </a:rPr>
              <a:t>we </a:t>
            </a:r>
            <a:r>
              <a:rPr sz="2400" spc="-5" dirty="0">
                <a:latin typeface="Times New Roman" pitchFamily="18" charset="0"/>
                <a:cs typeface="Times New Roman" pitchFamily="18" charset="0"/>
              </a:rPr>
              <a:t>need </a:t>
            </a:r>
            <a:r>
              <a:rPr sz="2400" dirty="0">
                <a:latin typeface="Times New Roman" pitchFamily="18" charset="0"/>
                <a:cs typeface="Times New Roman" pitchFamily="18" charset="0"/>
              </a:rPr>
              <a:t> to</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replace </a:t>
            </a:r>
            <a:r>
              <a:rPr sz="2400" dirty="0">
                <a:latin typeface="Times New Roman" pitchFamily="18" charset="0"/>
                <a:cs typeface="Times New Roman" pitchFamily="18" charset="0"/>
              </a:rPr>
              <a:t>one</a:t>
            </a:r>
            <a:r>
              <a:rPr sz="2400" spc="-30" dirty="0">
                <a:latin typeface="Times New Roman" pitchFamily="18" charset="0"/>
                <a:cs typeface="Times New Roman" pitchFamily="18" charset="0"/>
              </a:rPr>
              <a:t> </a:t>
            </a:r>
            <a:r>
              <a:rPr sz="2400" dirty="0">
                <a:latin typeface="Times New Roman" pitchFamily="18" charset="0"/>
                <a:cs typeface="Times New Roman" pitchFamily="18" charset="0"/>
              </a:rPr>
              <a:t>of</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cache</a:t>
            </a:r>
            <a:r>
              <a:rPr sz="2400" spc="-40" dirty="0">
                <a:latin typeface="Times New Roman" pitchFamily="18" charset="0"/>
                <a:cs typeface="Times New Roman" pitchFamily="18" charset="0"/>
              </a:rPr>
              <a:t> </a:t>
            </a:r>
            <a:r>
              <a:rPr sz="2400" spc="-5" dirty="0">
                <a:latin typeface="Times New Roman" pitchFamily="18" charset="0"/>
                <a:cs typeface="Times New Roman" pitchFamily="18" charset="0"/>
              </a:rPr>
              <a:t>lines </a:t>
            </a:r>
            <a:r>
              <a:rPr sz="2400" dirty="0">
                <a:latin typeface="Times New Roman" pitchFamily="18" charset="0"/>
                <a:cs typeface="Times New Roman" pitchFamily="18" charset="0"/>
              </a:rPr>
              <a:t>by</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this</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line</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before</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reading </a:t>
            </a:r>
            <a:r>
              <a:rPr sz="2400" spc="-690" dirty="0">
                <a:latin typeface="Times New Roman" pitchFamily="18" charset="0"/>
                <a:cs typeface="Times New Roman" pitchFamily="18" charset="0"/>
              </a:rPr>
              <a:t> </a:t>
            </a:r>
            <a:r>
              <a:rPr sz="2400" dirty="0">
                <a:latin typeface="Times New Roman" pitchFamily="18" charset="0"/>
                <a:cs typeface="Times New Roman" pitchFamily="18" charset="0"/>
              </a:rPr>
              <a:t>or</a:t>
            </a:r>
            <a:r>
              <a:rPr sz="2400" spc="-25" dirty="0">
                <a:latin typeface="Times New Roman" pitchFamily="18" charset="0"/>
                <a:cs typeface="Times New Roman" pitchFamily="18" charset="0"/>
              </a:rPr>
              <a:t> </a:t>
            </a:r>
            <a:r>
              <a:rPr sz="2400" spc="-5" dirty="0">
                <a:latin typeface="Times New Roman" pitchFamily="18" charset="0"/>
                <a:cs typeface="Times New Roman" pitchFamily="18" charset="0"/>
              </a:rPr>
              <a:t>writing</a:t>
            </a:r>
            <a:r>
              <a:rPr sz="2400" spc="-10" dirty="0">
                <a:latin typeface="Times New Roman" pitchFamily="18" charset="0"/>
                <a:cs typeface="Times New Roman" pitchFamily="18" charset="0"/>
              </a:rPr>
              <a:t> into </a:t>
            </a:r>
            <a:r>
              <a:rPr sz="2400" spc="-5"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cache.</a:t>
            </a:r>
          </a:p>
          <a:p>
            <a:pPr marL="442595" marR="1085215" indent="-343535" algn="just">
              <a:lnSpc>
                <a:spcPct val="150100"/>
              </a:lnSpc>
              <a:spcBef>
                <a:spcPts val="480"/>
              </a:spcBef>
              <a:buClr>
                <a:srgbClr val="FF0000"/>
              </a:buClr>
              <a:buChar char="•"/>
              <a:tabLst>
                <a:tab pos="442595" algn="l"/>
                <a:tab pos="443230" algn="l"/>
              </a:tabLst>
            </a:pPr>
            <a:r>
              <a:rPr sz="2400"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"Word"</a:t>
            </a:r>
            <a:r>
              <a:rPr sz="2400" spc="-40" dirty="0">
                <a:latin typeface="Times New Roman" pitchFamily="18" charset="0"/>
                <a:cs typeface="Times New Roman" pitchFamily="18" charset="0"/>
              </a:rPr>
              <a:t> </a:t>
            </a:r>
            <a:r>
              <a:rPr sz="2400" spc="-5" dirty="0">
                <a:latin typeface="Times New Roman" pitchFamily="18" charset="0"/>
                <a:cs typeface="Times New Roman" pitchFamily="18" charset="0"/>
              </a:rPr>
              <a:t>field</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again</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selects</a:t>
            </a:r>
            <a:r>
              <a:rPr sz="2400" spc="-25" dirty="0">
                <a:latin typeface="Times New Roman" pitchFamily="18" charset="0"/>
                <a:cs typeface="Times New Roman" pitchFamily="18" charset="0"/>
              </a:rPr>
              <a:t> </a:t>
            </a:r>
            <a:r>
              <a:rPr sz="2400" dirty="0">
                <a:latin typeface="Times New Roman" pitchFamily="18" charset="0"/>
                <a:cs typeface="Times New Roman" pitchFamily="18" charset="0"/>
              </a:rPr>
              <a:t>one</a:t>
            </a:r>
            <a:r>
              <a:rPr sz="2400" spc="-35" dirty="0">
                <a:latin typeface="Times New Roman" pitchFamily="18" charset="0"/>
                <a:cs typeface="Times New Roman" pitchFamily="18" charset="0"/>
              </a:rPr>
              <a:t> </a:t>
            </a:r>
            <a:r>
              <a:rPr sz="2400" dirty="0">
                <a:latin typeface="Times New Roman" pitchFamily="18" charset="0"/>
                <a:cs typeface="Times New Roman" pitchFamily="18" charset="0"/>
              </a:rPr>
              <a:t>from</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among</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16 </a:t>
            </a:r>
            <a:r>
              <a:rPr sz="2400" spc="-690" dirty="0">
                <a:latin typeface="Times New Roman" pitchFamily="18" charset="0"/>
                <a:cs typeface="Times New Roman" pitchFamily="18" charset="0"/>
              </a:rPr>
              <a:t> </a:t>
            </a:r>
            <a:r>
              <a:rPr sz="2400" spc="-5" dirty="0">
                <a:latin typeface="Times New Roman" pitchFamily="18" charset="0"/>
                <a:cs typeface="Times New Roman" pitchFamily="18" charset="0"/>
              </a:rPr>
              <a:t>addressable</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words</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(bytes)</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within</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line.)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617334" cy="452120"/>
          </a:xfrm>
          <a:prstGeom prst="rect">
            <a:avLst/>
          </a:prstGeom>
        </p:spPr>
        <p:txBody>
          <a:bodyPr vert="horz" wrap="square" lIns="0" tIns="12065" rIns="0" bIns="0" rtlCol="0">
            <a:spAutoFit/>
          </a:bodyPr>
          <a:lstStyle/>
          <a:p>
            <a:pPr marL="12700">
              <a:lnSpc>
                <a:spcPct val="100000"/>
              </a:lnSpc>
              <a:spcBef>
                <a:spcPts val="95"/>
              </a:spcBef>
            </a:pPr>
            <a:r>
              <a:rPr spc="-5" dirty="0"/>
              <a:t>Two</a:t>
            </a:r>
            <a:r>
              <a:rPr spc="-25" dirty="0"/>
              <a:t> </a:t>
            </a:r>
            <a:r>
              <a:rPr spc="-5" dirty="0"/>
              <a:t>way</a:t>
            </a:r>
            <a:r>
              <a:rPr spc="-20" dirty="0"/>
              <a:t> </a:t>
            </a:r>
            <a:r>
              <a:rPr spc="-10" dirty="0"/>
              <a:t>set</a:t>
            </a:r>
            <a:r>
              <a:rPr spc="-15" dirty="0"/>
              <a:t> </a:t>
            </a:r>
            <a:r>
              <a:rPr spc="-5" dirty="0"/>
              <a:t>associative</a:t>
            </a:r>
            <a:r>
              <a:rPr spc="15" dirty="0"/>
              <a:t> </a:t>
            </a:r>
            <a:r>
              <a:rPr spc="-5" dirty="0"/>
              <a:t>mapping</a:t>
            </a:r>
          </a:p>
        </p:txBody>
      </p:sp>
      <p:pic>
        <p:nvPicPr>
          <p:cNvPr id="3" name="object 3"/>
          <p:cNvPicPr/>
          <p:nvPr/>
        </p:nvPicPr>
        <p:blipFill>
          <a:blip r:embed="rId2" cstate="print"/>
          <a:stretch>
            <a:fillRect/>
          </a:stretch>
        </p:blipFill>
        <p:spPr>
          <a:xfrm>
            <a:off x="22225" y="304798"/>
            <a:ext cx="8969375" cy="655319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2769989"/>
          </a:xfrm>
        </p:spPr>
        <p:txBody>
          <a:bodyPr>
            <a:normAutofit fontScale="85000" lnSpcReduction="2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Cache miss &amp; time of searching-more in previous</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instead of having exactly one line that a block can map to in the cache, we will </a:t>
            </a:r>
            <a:r>
              <a:rPr lang="en-US" dirty="0">
                <a:solidFill>
                  <a:srgbClr val="FF0000"/>
                </a:solidFill>
                <a:latin typeface="Times New Roman" panose="02020603050405020304" pitchFamily="18" charset="0"/>
                <a:cs typeface="Times New Roman" panose="02020603050405020304" pitchFamily="18" charset="0"/>
              </a:rPr>
              <a:t>group a few lines together creating a </a:t>
            </a:r>
            <a:r>
              <a:rPr lang="en-US" b="1" i="1" dirty="0">
                <a:solidFill>
                  <a:srgbClr val="FF0000"/>
                </a:solidFill>
                <a:latin typeface="Times New Roman" panose="02020603050405020304" pitchFamily="18" charset="0"/>
                <a:cs typeface="Times New Roman" panose="02020603050405020304" pitchFamily="18" charset="0"/>
              </a:rPr>
              <a:t>set</a:t>
            </a:r>
            <a:r>
              <a:rPr lang="en-US"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Then a </a:t>
            </a:r>
            <a:r>
              <a:rPr lang="en-US" dirty="0">
                <a:solidFill>
                  <a:srgbClr val="FF0000"/>
                </a:solidFill>
                <a:latin typeface="Times New Roman" panose="02020603050405020304" pitchFamily="18" charset="0"/>
                <a:cs typeface="Times New Roman" panose="02020603050405020304" pitchFamily="18" charset="0"/>
              </a:rPr>
              <a:t>block in memory can map to any one of the lines of a specific set</a:t>
            </a:r>
            <a:r>
              <a:rPr lang="en-US"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cache lines get grouped into various sets where all the individual sets consist of k number of lines.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Here, a certain main memory block can map to only a particular cache set.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However, within this very set, the memory block can be mapped to a freely available line of cache.</a:t>
            </a:r>
            <a:endParaRPr lang="en-IN"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28" y="4038600"/>
            <a:ext cx="6076950"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5202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95911"/>
            <a:ext cx="8154034" cy="3303270"/>
          </a:xfrm>
          <a:prstGeom prst="rect">
            <a:avLst/>
          </a:prstGeom>
        </p:spPr>
        <p:txBody>
          <a:bodyPr vert="horz" wrap="square" lIns="0" tIns="200660" rIns="0" bIns="0" rtlCol="0">
            <a:spAutoFit/>
          </a:bodyPr>
          <a:lstStyle/>
          <a:p>
            <a:pPr marL="419100">
              <a:lnSpc>
                <a:spcPct val="100000"/>
              </a:lnSpc>
              <a:spcBef>
                <a:spcPts val="1580"/>
              </a:spcBef>
            </a:pPr>
            <a:r>
              <a:rPr sz="2800" spc="-10" dirty="0">
                <a:latin typeface="Arial Black"/>
                <a:cs typeface="Arial Black"/>
              </a:rPr>
              <a:t>SET</a:t>
            </a:r>
            <a:r>
              <a:rPr sz="2800" dirty="0">
                <a:latin typeface="Arial Black"/>
                <a:cs typeface="Arial Black"/>
              </a:rPr>
              <a:t> </a:t>
            </a:r>
            <a:r>
              <a:rPr sz="2800" spc="-10" dirty="0">
                <a:latin typeface="Arial Black"/>
                <a:cs typeface="Arial Black"/>
              </a:rPr>
              <a:t>ASSOCIATIVE</a:t>
            </a:r>
            <a:r>
              <a:rPr sz="2800" spc="25" dirty="0">
                <a:latin typeface="Arial Black"/>
                <a:cs typeface="Arial Black"/>
              </a:rPr>
              <a:t> </a:t>
            </a:r>
            <a:r>
              <a:rPr sz="2800" spc="-5" dirty="0">
                <a:latin typeface="Arial Black"/>
                <a:cs typeface="Arial Black"/>
              </a:rPr>
              <a:t>MAPPING(2-way)</a:t>
            </a:r>
            <a:endParaRPr sz="2800">
              <a:latin typeface="Arial Black"/>
              <a:cs typeface="Arial Black"/>
            </a:endParaRPr>
          </a:p>
          <a:p>
            <a:pPr marL="355600" indent="-342900">
              <a:lnSpc>
                <a:spcPct val="100000"/>
              </a:lnSpc>
              <a:spcBef>
                <a:spcPts val="1475"/>
              </a:spcBef>
              <a:buClr>
                <a:srgbClr val="FF0000"/>
              </a:buClr>
              <a:buChar char="•"/>
              <a:tabLst>
                <a:tab pos="355600" algn="l"/>
              </a:tabLst>
            </a:pPr>
            <a:r>
              <a:rPr sz="2800" spc="-10" dirty="0">
                <a:latin typeface="Verdana"/>
                <a:cs typeface="Verdana"/>
              </a:rPr>
              <a:t>Cache-</a:t>
            </a:r>
            <a:r>
              <a:rPr sz="2800" spc="20" dirty="0">
                <a:latin typeface="Verdana"/>
                <a:cs typeface="Verdana"/>
              </a:rPr>
              <a:t> </a:t>
            </a:r>
            <a:r>
              <a:rPr sz="2800" spc="-5" dirty="0">
                <a:latin typeface="Verdana"/>
                <a:cs typeface="Verdana"/>
              </a:rPr>
              <a:t>128 </a:t>
            </a:r>
            <a:r>
              <a:rPr sz="2800" spc="-10" dirty="0">
                <a:latin typeface="Verdana"/>
                <a:cs typeface="Verdana"/>
              </a:rPr>
              <a:t>blocks</a:t>
            </a:r>
            <a:r>
              <a:rPr sz="2800" spc="45" dirty="0">
                <a:latin typeface="Verdana"/>
                <a:cs typeface="Verdana"/>
              </a:rPr>
              <a:t> </a:t>
            </a:r>
            <a:r>
              <a:rPr sz="2800" spc="-5" dirty="0">
                <a:latin typeface="Verdana"/>
                <a:cs typeface="Verdana"/>
              </a:rPr>
              <a:t>of 16</a:t>
            </a:r>
            <a:r>
              <a:rPr sz="2800" dirty="0">
                <a:latin typeface="Verdana"/>
                <a:cs typeface="Verdana"/>
              </a:rPr>
              <a:t> </a:t>
            </a:r>
            <a:r>
              <a:rPr sz="2800" spc="-10" dirty="0">
                <a:latin typeface="Verdana"/>
                <a:cs typeface="Verdana"/>
              </a:rPr>
              <a:t>words</a:t>
            </a:r>
            <a:r>
              <a:rPr sz="2800" spc="15" dirty="0">
                <a:latin typeface="Verdana"/>
                <a:cs typeface="Verdana"/>
              </a:rPr>
              <a:t> </a:t>
            </a:r>
            <a:r>
              <a:rPr sz="2800" spc="-5" dirty="0">
                <a:latin typeface="Verdana"/>
                <a:cs typeface="Verdana"/>
              </a:rPr>
              <a:t>each</a:t>
            </a:r>
            <a:endParaRPr sz="2800">
              <a:latin typeface="Verdana"/>
              <a:cs typeface="Verdana"/>
            </a:endParaRPr>
          </a:p>
          <a:p>
            <a:pPr marL="355600" indent="-342900">
              <a:lnSpc>
                <a:spcPct val="100000"/>
              </a:lnSpc>
              <a:spcBef>
                <a:spcPts val="675"/>
              </a:spcBef>
              <a:buClr>
                <a:srgbClr val="FF0000"/>
              </a:buClr>
              <a:buChar char="•"/>
              <a:tabLst>
                <a:tab pos="355600" algn="l"/>
              </a:tabLst>
            </a:pPr>
            <a:r>
              <a:rPr sz="2800" spc="-5" dirty="0">
                <a:latin typeface="Verdana"/>
                <a:cs typeface="Verdana"/>
              </a:rPr>
              <a:t>128</a:t>
            </a:r>
            <a:r>
              <a:rPr sz="2800" spc="-10" dirty="0">
                <a:latin typeface="Verdana"/>
                <a:cs typeface="Verdana"/>
              </a:rPr>
              <a:t> </a:t>
            </a:r>
            <a:r>
              <a:rPr sz="2800" spc="-5" dirty="0">
                <a:latin typeface="Verdana"/>
                <a:cs typeface="Verdana"/>
              </a:rPr>
              <a:t>*</a:t>
            </a:r>
            <a:r>
              <a:rPr sz="2800" spc="-15" dirty="0">
                <a:latin typeface="Verdana"/>
                <a:cs typeface="Verdana"/>
              </a:rPr>
              <a:t> </a:t>
            </a:r>
            <a:r>
              <a:rPr sz="2800" spc="-5" dirty="0">
                <a:latin typeface="Verdana"/>
                <a:cs typeface="Verdana"/>
              </a:rPr>
              <a:t>16 =</a:t>
            </a:r>
            <a:r>
              <a:rPr sz="2800" spc="-10" dirty="0">
                <a:latin typeface="Verdana"/>
                <a:cs typeface="Verdana"/>
              </a:rPr>
              <a:t> </a:t>
            </a:r>
            <a:r>
              <a:rPr sz="2800" spc="-5" dirty="0">
                <a:latin typeface="Verdana"/>
                <a:cs typeface="Verdana"/>
              </a:rPr>
              <a:t>2048</a:t>
            </a:r>
            <a:r>
              <a:rPr sz="2800" spc="-20" dirty="0">
                <a:latin typeface="Verdana"/>
                <a:cs typeface="Verdana"/>
              </a:rPr>
              <a:t> </a:t>
            </a:r>
            <a:r>
              <a:rPr sz="2800" b="1" spc="-5" dirty="0">
                <a:solidFill>
                  <a:srgbClr val="FF0000"/>
                </a:solidFill>
                <a:latin typeface="Verdana"/>
                <a:cs typeface="Verdana"/>
              </a:rPr>
              <a:t>approx</a:t>
            </a:r>
            <a:r>
              <a:rPr sz="2800" b="1" spc="20" dirty="0">
                <a:solidFill>
                  <a:srgbClr val="FF0000"/>
                </a:solidFill>
                <a:latin typeface="Verdana"/>
                <a:cs typeface="Verdana"/>
              </a:rPr>
              <a:t> </a:t>
            </a:r>
            <a:r>
              <a:rPr sz="2800" b="1" spc="-5" dirty="0">
                <a:solidFill>
                  <a:srgbClr val="FF0000"/>
                </a:solidFill>
                <a:latin typeface="Verdana"/>
                <a:cs typeface="Verdana"/>
              </a:rPr>
              <a:t>2</a:t>
            </a:r>
            <a:r>
              <a:rPr sz="2800" b="1" dirty="0">
                <a:solidFill>
                  <a:srgbClr val="FF0000"/>
                </a:solidFill>
                <a:latin typeface="Verdana"/>
                <a:cs typeface="Verdana"/>
              </a:rPr>
              <a:t> </a:t>
            </a:r>
            <a:r>
              <a:rPr sz="2800" b="1" spc="-5" dirty="0">
                <a:solidFill>
                  <a:srgbClr val="FF0000"/>
                </a:solidFill>
                <a:latin typeface="Verdana"/>
                <a:cs typeface="Verdana"/>
              </a:rPr>
              <a:t>KB</a:t>
            </a:r>
            <a:endParaRPr sz="2800">
              <a:latin typeface="Verdana"/>
              <a:cs typeface="Verdana"/>
            </a:endParaRPr>
          </a:p>
          <a:p>
            <a:pPr marL="355600" indent="-342900">
              <a:lnSpc>
                <a:spcPct val="100000"/>
              </a:lnSpc>
              <a:spcBef>
                <a:spcPts val="670"/>
              </a:spcBef>
              <a:buClr>
                <a:srgbClr val="FF0000"/>
              </a:buClr>
              <a:buChar char="•"/>
              <a:tabLst>
                <a:tab pos="355600" algn="l"/>
                <a:tab pos="5650230" algn="l"/>
              </a:tabLst>
            </a:pPr>
            <a:r>
              <a:rPr sz="2800" spc="-5" dirty="0">
                <a:latin typeface="Verdana"/>
                <a:cs typeface="Verdana"/>
              </a:rPr>
              <a:t>Set</a:t>
            </a:r>
            <a:r>
              <a:rPr sz="2800" spc="5" dirty="0">
                <a:latin typeface="Verdana"/>
                <a:cs typeface="Verdana"/>
              </a:rPr>
              <a:t> </a:t>
            </a:r>
            <a:r>
              <a:rPr sz="2800" spc="-10" dirty="0">
                <a:latin typeface="Verdana"/>
                <a:cs typeface="Verdana"/>
              </a:rPr>
              <a:t>divided</a:t>
            </a:r>
            <a:r>
              <a:rPr sz="2800" spc="45" dirty="0">
                <a:latin typeface="Verdana"/>
                <a:cs typeface="Verdana"/>
              </a:rPr>
              <a:t> </a:t>
            </a:r>
            <a:r>
              <a:rPr sz="2800" spc="-15" dirty="0">
                <a:latin typeface="Verdana"/>
                <a:cs typeface="Verdana"/>
              </a:rPr>
              <a:t>into</a:t>
            </a:r>
            <a:r>
              <a:rPr sz="2800" spc="25" dirty="0">
                <a:latin typeface="Verdana"/>
                <a:cs typeface="Verdana"/>
              </a:rPr>
              <a:t> </a:t>
            </a:r>
            <a:r>
              <a:rPr sz="2800" spc="-5" dirty="0">
                <a:latin typeface="Verdana"/>
                <a:cs typeface="Verdana"/>
              </a:rPr>
              <a:t>2</a:t>
            </a:r>
            <a:r>
              <a:rPr sz="2800" spc="5" dirty="0">
                <a:latin typeface="Verdana"/>
                <a:cs typeface="Verdana"/>
              </a:rPr>
              <a:t> </a:t>
            </a:r>
            <a:r>
              <a:rPr sz="2800" spc="-5" dirty="0">
                <a:latin typeface="Verdana"/>
                <a:cs typeface="Verdana"/>
              </a:rPr>
              <a:t>(</a:t>
            </a:r>
            <a:r>
              <a:rPr sz="2800" spc="10" dirty="0">
                <a:latin typeface="Verdana"/>
                <a:cs typeface="Verdana"/>
              </a:rPr>
              <a:t> </a:t>
            </a:r>
            <a:r>
              <a:rPr sz="2800" spc="-5" dirty="0">
                <a:latin typeface="Verdana"/>
                <a:cs typeface="Verdana"/>
              </a:rPr>
              <a:t>128</a:t>
            </a:r>
            <a:r>
              <a:rPr sz="2800" spc="10" dirty="0">
                <a:latin typeface="Verdana"/>
                <a:cs typeface="Verdana"/>
              </a:rPr>
              <a:t> </a:t>
            </a:r>
            <a:r>
              <a:rPr sz="2800" spc="-5" dirty="0">
                <a:latin typeface="Verdana"/>
                <a:cs typeface="Verdana"/>
              </a:rPr>
              <a:t>/2</a:t>
            </a:r>
            <a:r>
              <a:rPr sz="2800" dirty="0">
                <a:latin typeface="Verdana"/>
                <a:cs typeface="Verdana"/>
              </a:rPr>
              <a:t> </a:t>
            </a:r>
            <a:r>
              <a:rPr sz="2800" spc="-5" dirty="0">
                <a:latin typeface="Verdana"/>
                <a:cs typeface="Verdana"/>
              </a:rPr>
              <a:t>)	=64</a:t>
            </a:r>
            <a:endParaRPr sz="2800">
              <a:latin typeface="Verdana"/>
              <a:cs typeface="Verdana"/>
            </a:endParaRPr>
          </a:p>
          <a:p>
            <a:pPr marL="355600" indent="-342900">
              <a:lnSpc>
                <a:spcPct val="100000"/>
              </a:lnSpc>
              <a:spcBef>
                <a:spcPts val="675"/>
              </a:spcBef>
              <a:buClr>
                <a:srgbClr val="FF0000"/>
              </a:buClr>
              <a:buChar char="•"/>
              <a:tabLst>
                <a:tab pos="355600" algn="l"/>
              </a:tabLst>
            </a:pPr>
            <a:r>
              <a:rPr sz="2800" spc="-10" dirty="0">
                <a:latin typeface="Verdana"/>
                <a:cs typeface="Verdana"/>
              </a:rPr>
              <a:t>Main</a:t>
            </a:r>
            <a:r>
              <a:rPr sz="2800" spc="25" dirty="0">
                <a:latin typeface="Verdana"/>
                <a:cs typeface="Verdana"/>
              </a:rPr>
              <a:t> </a:t>
            </a:r>
            <a:r>
              <a:rPr sz="2800" spc="-10" dirty="0">
                <a:latin typeface="Verdana"/>
                <a:cs typeface="Verdana"/>
              </a:rPr>
              <a:t>Memory</a:t>
            </a:r>
            <a:r>
              <a:rPr sz="2800" spc="35" dirty="0">
                <a:latin typeface="Verdana"/>
                <a:cs typeface="Verdana"/>
              </a:rPr>
              <a:t> </a:t>
            </a:r>
            <a:r>
              <a:rPr sz="2800" spc="-5" dirty="0">
                <a:latin typeface="Verdana"/>
                <a:cs typeface="Verdana"/>
              </a:rPr>
              <a:t>– 4K</a:t>
            </a:r>
            <a:r>
              <a:rPr sz="2800" dirty="0">
                <a:latin typeface="Verdana"/>
                <a:cs typeface="Verdana"/>
              </a:rPr>
              <a:t> </a:t>
            </a:r>
            <a:r>
              <a:rPr sz="2800" spc="-10" dirty="0">
                <a:latin typeface="Verdana"/>
                <a:cs typeface="Verdana"/>
              </a:rPr>
              <a:t>blocks</a:t>
            </a:r>
            <a:r>
              <a:rPr sz="2800" spc="55"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16</a:t>
            </a:r>
            <a:r>
              <a:rPr sz="2800" dirty="0">
                <a:latin typeface="Verdana"/>
                <a:cs typeface="Verdana"/>
              </a:rPr>
              <a:t> </a:t>
            </a:r>
            <a:r>
              <a:rPr sz="2800" spc="-10" dirty="0">
                <a:latin typeface="Verdana"/>
                <a:cs typeface="Verdana"/>
              </a:rPr>
              <a:t>words</a:t>
            </a:r>
            <a:r>
              <a:rPr sz="2800" spc="20" dirty="0">
                <a:latin typeface="Verdana"/>
                <a:cs typeface="Verdana"/>
              </a:rPr>
              <a:t> </a:t>
            </a:r>
            <a:r>
              <a:rPr sz="2800" spc="-5" dirty="0">
                <a:latin typeface="Verdana"/>
                <a:cs typeface="Verdana"/>
              </a:rPr>
              <a:t>each</a:t>
            </a:r>
            <a:endParaRPr sz="2800">
              <a:latin typeface="Verdana"/>
              <a:cs typeface="Verdana"/>
            </a:endParaRPr>
          </a:p>
          <a:p>
            <a:pPr marL="355600" indent="-342900">
              <a:lnSpc>
                <a:spcPct val="100000"/>
              </a:lnSpc>
              <a:spcBef>
                <a:spcPts val="670"/>
              </a:spcBef>
              <a:buClr>
                <a:srgbClr val="FF0000"/>
              </a:buClr>
              <a:buChar char="•"/>
              <a:tabLst>
                <a:tab pos="355600" algn="l"/>
              </a:tabLst>
            </a:pPr>
            <a:r>
              <a:rPr sz="2800" spc="-5" dirty="0">
                <a:latin typeface="Verdana"/>
                <a:cs typeface="Verdana"/>
              </a:rPr>
              <a:t>4K</a:t>
            </a:r>
            <a:r>
              <a:rPr sz="2800" spc="-10" dirty="0">
                <a:latin typeface="Verdana"/>
                <a:cs typeface="Verdana"/>
              </a:rPr>
              <a:t> </a:t>
            </a:r>
            <a:r>
              <a:rPr sz="2800" spc="-5" dirty="0">
                <a:latin typeface="Verdana"/>
                <a:cs typeface="Verdana"/>
              </a:rPr>
              <a:t>* </a:t>
            </a:r>
            <a:r>
              <a:rPr sz="2800" spc="-10" dirty="0">
                <a:latin typeface="Verdana"/>
                <a:cs typeface="Verdana"/>
              </a:rPr>
              <a:t>16</a:t>
            </a:r>
            <a:r>
              <a:rPr sz="2800" spc="-5" dirty="0">
                <a:latin typeface="Verdana"/>
                <a:cs typeface="Verdana"/>
              </a:rPr>
              <a:t> =</a:t>
            </a:r>
            <a:r>
              <a:rPr sz="2800" spc="-10" dirty="0">
                <a:latin typeface="Verdana"/>
                <a:cs typeface="Verdana"/>
              </a:rPr>
              <a:t> </a:t>
            </a:r>
            <a:r>
              <a:rPr sz="2800" spc="-5" dirty="0">
                <a:latin typeface="Verdana"/>
                <a:cs typeface="Verdana"/>
              </a:rPr>
              <a:t>64000</a:t>
            </a:r>
            <a:r>
              <a:rPr sz="2800" spc="-10" dirty="0">
                <a:latin typeface="Verdana"/>
                <a:cs typeface="Verdana"/>
              </a:rPr>
              <a:t> </a:t>
            </a:r>
            <a:r>
              <a:rPr sz="2800" b="1" spc="-5" dirty="0">
                <a:solidFill>
                  <a:srgbClr val="FF0000"/>
                </a:solidFill>
                <a:latin typeface="Verdana"/>
                <a:cs typeface="Verdana"/>
              </a:rPr>
              <a:t>approx</a:t>
            </a:r>
            <a:r>
              <a:rPr sz="2800" b="1" spc="20" dirty="0">
                <a:solidFill>
                  <a:srgbClr val="FF0000"/>
                </a:solidFill>
                <a:latin typeface="Verdana"/>
                <a:cs typeface="Verdana"/>
              </a:rPr>
              <a:t> </a:t>
            </a:r>
            <a:r>
              <a:rPr sz="2800" b="1" spc="-5" dirty="0">
                <a:solidFill>
                  <a:srgbClr val="FF0000"/>
                </a:solidFill>
                <a:latin typeface="Verdana"/>
                <a:cs typeface="Verdana"/>
              </a:rPr>
              <a:t>64</a:t>
            </a:r>
            <a:r>
              <a:rPr sz="2800" b="1" spc="-10" dirty="0">
                <a:solidFill>
                  <a:srgbClr val="FF0000"/>
                </a:solidFill>
                <a:latin typeface="Verdana"/>
                <a:cs typeface="Verdana"/>
              </a:rPr>
              <a:t> </a:t>
            </a:r>
            <a:r>
              <a:rPr sz="2800" b="1" spc="-5" dirty="0">
                <a:solidFill>
                  <a:srgbClr val="FF0000"/>
                </a:solidFill>
                <a:latin typeface="Verdana"/>
                <a:cs typeface="Verdana"/>
              </a:rPr>
              <a:t>KB</a:t>
            </a:r>
            <a:endParaRPr sz="2800">
              <a:latin typeface="Verdana"/>
              <a:cs typeface="Verdana"/>
            </a:endParaRPr>
          </a:p>
        </p:txBody>
      </p:sp>
      <p:sp>
        <p:nvSpPr>
          <p:cNvPr id="3" name="object 3"/>
          <p:cNvSpPr txBox="1"/>
          <p:nvPr/>
        </p:nvSpPr>
        <p:spPr>
          <a:xfrm>
            <a:off x="78739" y="5708091"/>
            <a:ext cx="2011045"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0000"/>
                </a:solidFill>
                <a:latin typeface="Verdana"/>
                <a:cs typeface="Verdana"/>
              </a:rPr>
              <a:t>6(</a:t>
            </a:r>
            <a:r>
              <a:rPr sz="2000" b="1" dirty="0">
                <a:solidFill>
                  <a:srgbClr val="FF0000"/>
                </a:solidFill>
                <a:latin typeface="Verdana"/>
                <a:cs typeface="Verdana"/>
              </a:rPr>
              <a:t>16-(4+6)</a:t>
            </a:r>
            <a:r>
              <a:rPr sz="2800" b="1" dirty="0">
                <a:solidFill>
                  <a:srgbClr val="FF0000"/>
                </a:solidFill>
                <a:latin typeface="Verdana"/>
                <a:cs typeface="Verdana"/>
              </a:rPr>
              <a:t>)</a:t>
            </a:r>
            <a:endParaRPr sz="2800">
              <a:latin typeface="Verdana"/>
              <a:cs typeface="Verdana"/>
            </a:endParaRPr>
          </a:p>
        </p:txBody>
      </p:sp>
      <p:sp>
        <p:nvSpPr>
          <p:cNvPr id="4" name="object 4"/>
          <p:cNvSpPr txBox="1"/>
          <p:nvPr/>
        </p:nvSpPr>
        <p:spPr>
          <a:xfrm>
            <a:off x="3408298" y="5708091"/>
            <a:ext cx="126047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6(2</a:t>
            </a:r>
            <a:r>
              <a:rPr sz="2800" b="1" spc="-60" dirty="0">
                <a:solidFill>
                  <a:srgbClr val="FF0000"/>
                </a:solidFill>
                <a:latin typeface="Verdana"/>
                <a:cs typeface="Verdana"/>
              </a:rPr>
              <a:t> </a:t>
            </a:r>
            <a:r>
              <a:rPr sz="2775" b="1" spc="7" baseline="25525" dirty="0">
                <a:latin typeface="Verdana"/>
                <a:cs typeface="Verdana"/>
              </a:rPr>
              <a:t>6</a:t>
            </a:r>
            <a:r>
              <a:rPr sz="2800" b="1" spc="5" dirty="0">
                <a:solidFill>
                  <a:srgbClr val="FF0000"/>
                </a:solidFill>
                <a:latin typeface="Verdana"/>
                <a:cs typeface="Verdana"/>
              </a:rPr>
              <a:t>)</a:t>
            </a:r>
            <a:endParaRPr sz="2800">
              <a:latin typeface="Verdana"/>
              <a:cs typeface="Verdana"/>
            </a:endParaRPr>
          </a:p>
        </p:txBody>
      </p:sp>
      <p:sp>
        <p:nvSpPr>
          <p:cNvPr id="5" name="object 5"/>
          <p:cNvSpPr txBox="1"/>
          <p:nvPr/>
        </p:nvSpPr>
        <p:spPr>
          <a:xfrm>
            <a:off x="6178107" y="5708091"/>
            <a:ext cx="138493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4</a:t>
            </a:r>
            <a:r>
              <a:rPr sz="2800" b="1" spc="-40" dirty="0">
                <a:solidFill>
                  <a:srgbClr val="FF0000"/>
                </a:solidFill>
                <a:latin typeface="Verdana"/>
                <a:cs typeface="Verdana"/>
              </a:rPr>
              <a:t> </a:t>
            </a:r>
            <a:r>
              <a:rPr sz="2800" b="1" dirty="0">
                <a:solidFill>
                  <a:srgbClr val="FF0000"/>
                </a:solidFill>
                <a:latin typeface="Verdana"/>
                <a:cs typeface="Verdana"/>
              </a:rPr>
              <a:t>(2</a:t>
            </a:r>
            <a:r>
              <a:rPr sz="2800" b="1" spc="-15" dirty="0">
                <a:solidFill>
                  <a:srgbClr val="FF0000"/>
                </a:solidFill>
                <a:latin typeface="Verdana"/>
                <a:cs typeface="Verdana"/>
              </a:rPr>
              <a:t> </a:t>
            </a:r>
            <a:r>
              <a:rPr sz="2775" b="1" spc="7" baseline="25525" dirty="0">
                <a:latin typeface="Verdana"/>
                <a:cs typeface="Verdana"/>
              </a:rPr>
              <a:t>4</a:t>
            </a:r>
            <a:r>
              <a:rPr sz="2800" b="1" spc="5" dirty="0">
                <a:solidFill>
                  <a:srgbClr val="FF0000"/>
                </a:solidFill>
                <a:latin typeface="Verdana"/>
                <a:cs typeface="Verdana"/>
              </a:rPr>
              <a:t>)</a:t>
            </a:r>
            <a:endParaRPr sz="2800">
              <a:latin typeface="Verdana"/>
              <a:cs typeface="Verdana"/>
            </a:endParaRPr>
          </a:p>
        </p:txBody>
      </p:sp>
      <p:graphicFrame>
        <p:nvGraphicFramePr>
          <p:cNvPr id="6" name="object 6"/>
          <p:cNvGraphicFramePr>
            <a:graphicFrameLocks noGrp="1"/>
          </p:cNvGraphicFramePr>
          <p:nvPr/>
        </p:nvGraphicFramePr>
        <p:xfrm>
          <a:off x="0" y="4337050"/>
          <a:ext cx="8500745" cy="1066800"/>
        </p:xfrm>
        <a:graphic>
          <a:graphicData uri="http://schemas.openxmlformats.org/drawingml/2006/table">
            <a:tbl>
              <a:tblPr firstRow="1" bandRow="1">
                <a:tableStyleId>{2D5ABB26-0587-4C30-8999-92F81FD0307C}</a:tableStyleId>
              </a:tblPr>
              <a:tblGrid>
                <a:gridCol w="2811145">
                  <a:extLst>
                    <a:ext uri="{9D8B030D-6E8A-4147-A177-3AD203B41FA5}">
                      <a16:colId xmlns="" xmlns:a16="http://schemas.microsoft.com/office/drawing/2014/main" val="20000"/>
                    </a:ext>
                  </a:extLst>
                </a:gridCol>
                <a:gridCol w="2844800">
                  <a:extLst>
                    <a:ext uri="{9D8B030D-6E8A-4147-A177-3AD203B41FA5}">
                      <a16:colId xmlns="" xmlns:a16="http://schemas.microsoft.com/office/drawing/2014/main" val="20001"/>
                    </a:ext>
                  </a:extLst>
                </a:gridCol>
                <a:gridCol w="2844800">
                  <a:extLst>
                    <a:ext uri="{9D8B030D-6E8A-4147-A177-3AD203B41FA5}">
                      <a16:colId xmlns="" xmlns:a16="http://schemas.microsoft.com/office/drawing/2014/main" val="20002"/>
                    </a:ext>
                  </a:extLst>
                </a:gridCol>
              </a:tblGrid>
              <a:tr h="1066800">
                <a:tc>
                  <a:txBody>
                    <a:bodyPr/>
                    <a:lstStyle/>
                    <a:p>
                      <a:pPr marL="57785">
                        <a:lnSpc>
                          <a:spcPct val="100000"/>
                        </a:lnSpc>
                        <a:spcBef>
                          <a:spcPts val="350"/>
                        </a:spcBef>
                      </a:pPr>
                      <a:r>
                        <a:rPr sz="3200" b="1" dirty="0">
                          <a:latin typeface="Verdana"/>
                          <a:cs typeface="Verdana"/>
                        </a:rPr>
                        <a:t>Tag</a:t>
                      </a:r>
                      <a:endParaRPr sz="3200">
                        <a:latin typeface="Verdana"/>
                        <a:cs typeface="Verdana"/>
                      </a:endParaRPr>
                    </a:p>
                  </a:txBody>
                  <a:tcPr marL="0" marR="0" marT="44450" marB="0">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2075">
                        <a:lnSpc>
                          <a:spcPct val="100000"/>
                        </a:lnSpc>
                        <a:spcBef>
                          <a:spcPts val="350"/>
                        </a:spcBef>
                      </a:pPr>
                      <a:r>
                        <a:rPr sz="3200" b="1" spc="-5" dirty="0">
                          <a:latin typeface="Verdana"/>
                          <a:cs typeface="Verdana"/>
                        </a:rPr>
                        <a:t>Set</a:t>
                      </a:r>
                      <a:endParaRPr sz="32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2075">
                        <a:lnSpc>
                          <a:spcPct val="100000"/>
                        </a:lnSpc>
                        <a:spcBef>
                          <a:spcPts val="350"/>
                        </a:spcBef>
                      </a:pPr>
                      <a:r>
                        <a:rPr sz="3200" b="1" spc="-5" dirty="0">
                          <a:latin typeface="Verdana"/>
                          <a:cs typeface="Verdana"/>
                        </a:rPr>
                        <a:t>Word</a:t>
                      </a:r>
                      <a:endParaRPr sz="32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extLst>
                  <a:ext uri="{0D108BD9-81ED-4DB2-BD59-A6C34878D82A}">
                    <a16:rowId xmlns="" xmlns:a16="http://schemas.microsoft.com/office/drawing/2014/main" val="10000"/>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484073"/>
            <a:ext cx="7820457" cy="720069"/>
          </a:xfrm>
          <a:prstGeom prst="rect">
            <a:avLst/>
          </a:prstGeom>
        </p:spPr>
        <p:txBody>
          <a:bodyPr vert="horz" wrap="square" lIns="0" tIns="12065" rIns="0" bIns="0" rtlCol="0">
            <a:spAutoFit/>
          </a:bodyPr>
          <a:lstStyle/>
          <a:p>
            <a:pPr marL="12700">
              <a:lnSpc>
                <a:spcPct val="100000"/>
              </a:lnSpc>
              <a:spcBef>
                <a:spcPts val="95"/>
              </a:spcBef>
            </a:pPr>
            <a:r>
              <a:rPr spc="-5" dirty="0"/>
              <a:t>W</a:t>
            </a:r>
            <a:r>
              <a:rPr spc="-15" dirty="0"/>
              <a:t>o</a:t>
            </a:r>
            <a:r>
              <a:rPr spc="-5" dirty="0"/>
              <a:t>r</a:t>
            </a:r>
            <a:r>
              <a:rPr spc="-20" dirty="0"/>
              <a:t>k</a:t>
            </a:r>
            <a:r>
              <a:rPr spc="-5" dirty="0"/>
              <a:t>ing</a:t>
            </a:r>
          </a:p>
        </p:txBody>
      </p:sp>
      <p:sp>
        <p:nvSpPr>
          <p:cNvPr id="3" name="object 3"/>
          <p:cNvSpPr txBox="1"/>
          <p:nvPr/>
        </p:nvSpPr>
        <p:spPr>
          <a:xfrm>
            <a:off x="381000" y="1752600"/>
            <a:ext cx="8392795" cy="4538345"/>
          </a:xfrm>
          <a:prstGeom prst="rect">
            <a:avLst/>
          </a:prstGeom>
        </p:spPr>
        <p:txBody>
          <a:bodyPr vert="horz" wrap="square" lIns="0" tIns="13335" rIns="0" bIns="0" rtlCol="0">
            <a:spAutoFit/>
          </a:bodyPr>
          <a:lstStyle/>
          <a:p>
            <a:pPr marL="457200" marR="120650" indent="-342900" algn="just">
              <a:lnSpc>
                <a:spcPct val="100000"/>
              </a:lnSpc>
              <a:spcBef>
                <a:spcPts val="105"/>
              </a:spcBef>
              <a:buClr>
                <a:srgbClr val="FF0000"/>
              </a:buClr>
              <a:buChar char="•"/>
              <a:tabLst>
                <a:tab pos="457200" algn="l"/>
              </a:tabLst>
            </a:pPr>
            <a:r>
              <a:rPr sz="2000" spc="-5" dirty="0">
                <a:latin typeface="Verdana"/>
                <a:cs typeface="Verdana"/>
              </a:rPr>
              <a:t>"Tag" field identifies one of the </a:t>
            </a:r>
            <a:r>
              <a:rPr sz="2000" dirty="0">
                <a:latin typeface="Verdana"/>
                <a:cs typeface="Verdana"/>
              </a:rPr>
              <a:t>2</a:t>
            </a:r>
            <a:r>
              <a:rPr sz="1950" baseline="25641" dirty="0">
                <a:latin typeface="Verdana"/>
                <a:cs typeface="Verdana"/>
              </a:rPr>
              <a:t>6</a:t>
            </a:r>
            <a:r>
              <a:rPr sz="1950" spc="7" baseline="25641" dirty="0">
                <a:latin typeface="Verdana"/>
                <a:cs typeface="Verdana"/>
              </a:rPr>
              <a:t> </a:t>
            </a:r>
            <a:r>
              <a:rPr sz="2000" dirty="0">
                <a:latin typeface="Verdana"/>
                <a:cs typeface="Verdana"/>
              </a:rPr>
              <a:t>= 64 </a:t>
            </a:r>
            <a:r>
              <a:rPr sz="2000" spc="-5" dirty="0">
                <a:latin typeface="Verdana"/>
                <a:cs typeface="Verdana"/>
              </a:rPr>
              <a:t>different memory </a:t>
            </a:r>
            <a:r>
              <a:rPr sz="2000" dirty="0">
                <a:latin typeface="Verdana"/>
                <a:cs typeface="Verdana"/>
              </a:rPr>
              <a:t> </a:t>
            </a:r>
            <a:r>
              <a:rPr sz="2000" spc="-5" dirty="0">
                <a:latin typeface="Verdana"/>
                <a:cs typeface="Verdana"/>
              </a:rPr>
              <a:t>lines</a:t>
            </a:r>
            <a:r>
              <a:rPr sz="2000" dirty="0">
                <a:latin typeface="Verdana"/>
                <a:cs typeface="Verdana"/>
              </a:rPr>
              <a:t> </a:t>
            </a:r>
            <a:r>
              <a:rPr sz="2000" spc="-5" dirty="0">
                <a:latin typeface="Verdana"/>
                <a:cs typeface="Verdana"/>
              </a:rPr>
              <a:t>in each</a:t>
            </a:r>
            <a:r>
              <a:rPr sz="2000" spc="-25" dirty="0">
                <a:latin typeface="Verdana"/>
                <a:cs typeface="Verdana"/>
              </a:rPr>
              <a:t> </a:t>
            </a:r>
            <a:r>
              <a:rPr sz="2000" spc="-5" dirty="0">
                <a:latin typeface="Verdana"/>
                <a:cs typeface="Verdana"/>
              </a:rPr>
              <a:t>of the</a:t>
            </a:r>
            <a:r>
              <a:rPr sz="2000" spc="-15" dirty="0">
                <a:latin typeface="Verdana"/>
                <a:cs typeface="Verdana"/>
              </a:rPr>
              <a:t> </a:t>
            </a:r>
            <a:r>
              <a:rPr sz="2000" spc="5" dirty="0">
                <a:latin typeface="Verdana"/>
                <a:cs typeface="Verdana"/>
              </a:rPr>
              <a:t>2</a:t>
            </a:r>
            <a:r>
              <a:rPr sz="1950" spc="7" baseline="25641" dirty="0">
                <a:latin typeface="Verdana"/>
                <a:cs typeface="Verdana"/>
              </a:rPr>
              <a:t>6</a:t>
            </a:r>
            <a:r>
              <a:rPr sz="1950" spc="359" baseline="25641" dirty="0">
                <a:latin typeface="Verdana"/>
                <a:cs typeface="Verdana"/>
              </a:rPr>
              <a:t> </a:t>
            </a:r>
            <a:r>
              <a:rPr sz="2000" dirty="0">
                <a:latin typeface="Verdana"/>
                <a:cs typeface="Verdana"/>
              </a:rPr>
              <a:t>= 64 </a:t>
            </a:r>
            <a:r>
              <a:rPr sz="2000" spc="-5" dirty="0">
                <a:latin typeface="Verdana"/>
                <a:cs typeface="Verdana"/>
              </a:rPr>
              <a:t>different</a:t>
            </a:r>
            <a:r>
              <a:rPr sz="2000" spc="-30" dirty="0">
                <a:latin typeface="Verdana"/>
                <a:cs typeface="Verdana"/>
              </a:rPr>
              <a:t> </a:t>
            </a:r>
            <a:r>
              <a:rPr sz="2000" dirty="0">
                <a:latin typeface="Verdana"/>
                <a:cs typeface="Verdana"/>
              </a:rPr>
              <a:t>"Set"</a:t>
            </a:r>
            <a:r>
              <a:rPr sz="2000" spc="-30" dirty="0">
                <a:latin typeface="Verdana"/>
                <a:cs typeface="Verdana"/>
              </a:rPr>
              <a:t> </a:t>
            </a:r>
            <a:r>
              <a:rPr sz="2000" spc="-5" dirty="0">
                <a:latin typeface="Verdana"/>
                <a:cs typeface="Verdana"/>
              </a:rPr>
              <a:t>values.</a:t>
            </a:r>
            <a:endParaRPr sz="2000" dirty="0">
              <a:latin typeface="Verdana"/>
              <a:cs typeface="Verdana"/>
            </a:endParaRPr>
          </a:p>
          <a:p>
            <a:pPr marL="457200" marR="119380" indent="-342900" algn="just">
              <a:lnSpc>
                <a:spcPct val="100000"/>
              </a:lnSpc>
              <a:spcBef>
                <a:spcPts val="480"/>
              </a:spcBef>
              <a:buClr>
                <a:srgbClr val="FF0000"/>
              </a:buClr>
              <a:buChar char="•"/>
              <a:tabLst>
                <a:tab pos="457200" algn="l"/>
              </a:tabLst>
            </a:pPr>
            <a:r>
              <a:rPr sz="2000" dirty="0">
                <a:latin typeface="Verdana"/>
                <a:cs typeface="Verdana"/>
              </a:rPr>
              <a:t>Since </a:t>
            </a:r>
            <a:r>
              <a:rPr sz="2000" spc="-10" dirty="0">
                <a:latin typeface="Verdana"/>
                <a:cs typeface="Verdana"/>
              </a:rPr>
              <a:t>each </a:t>
            </a:r>
            <a:r>
              <a:rPr sz="2000" spc="-5" dirty="0">
                <a:latin typeface="Verdana"/>
                <a:cs typeface="Verdana"/>
              </a:rPr>
              <a:t>cache set </a:t>
            </a:r>
            <a:r>
              <a:rPr sz="2000" dirty="0">
                <a:latin typeface="Verdana"/>
                <a:cs typeface="Verdana"/>
              </a:rPr>
              <a:t>has room for only </a:t>
            </a:r>
            <a:r>
              <a:rPr sz="2000" spc="-5" dirty="0">
                <a:latin typeface="Verdana"/>
                <a:cs typeface="Verdana"/>
              </a:rPr>
              <a:t>two lines </a:t>
            </a:r>
            <a:r>
              <a:rPr sz="2000" dirty="0">
                <a:latin typeface="Verdana"/>
                <a:cs typeface="Verdana"/>
              </a:rPr>
              <a:t>at a </a:t>
            </a:r>
            <a:r>
              <a:rPr sz="2000" spc="-5" dirty="0">
                <a:latin typeface="Verdana"/>
                <a:cs typeface="Verdana"/>
              </a:rPr>
              <a:t>time, </a:t>
            </a:r>
            <a:r>
              <a:rPr sz="2000" dirty="0">
                <a:latin typeface="Verdana"/>
                <a:cs typeface="Verdana"/>
              </a:rPr>
              <a:t> </a:t>
            </a:r>
            <a:r>
              <a:rPr sz="2000" spc="-5" dirty="0">
                <a:latin typeface="Verdana"/>
                <a:cs typeface="Verdana"/>
              </a:rPr>
              <a:t>the </a:t>
            </a:r>
            <a:r>
              <a:rPr sz="2000" spc="-10" dirty="0">
                <a:latin typeface="Verdana"/>
                <a:cs typeface="Verdana"/>
              </a:rPr>
              <a:t>search </a:t>
            </a:r>
            <a:r>
              <a:rPr sz="2000" dirty="0">
                <a:latin typeface="Verdana"/>
                <a:cs typeface="Verdana"/>
              </a:rPr>
              <a:t>for a </a:t>
            </a:r>
            <a:r>
              <a:rPr sz="2000" spc="-10" dirty="0">
                <a:latin typeface="Verdana"/>
                <a:cs typeface="Verdana"/>
              </a:rPr>
              <a:t>match </a:t>
            </a:r>
            <a:r>
              <a:rPr sz="2000" spc="-5" dirty="0">
                <a:latin typeface="Verdana"/>
                <a:cs typeface="Verdana"/>
              </a:rPr>
              <a:t>is limited </a:t>
            </a:r>
            <a:r>
              <a:rPr sz="2000" dirty="0">
                <a:latin typeface="Verdana"/>
                <a:cs typeface="Verdana"/>
              </a:rPr>
              <a:t>to </a:t>
            </a:r>
            <a:r>
              <a:rPr sz="2000" spc="-5" dirty="0">
                <a:latin typeface="Verdana"/>
                <a:cs typeface="Verdana"/>
              </a:rPr>
              <a:t>those </a:t>
            </a:r>
            <a:r>
              <a:rPr sz="2000" dirty="0">
                <a:latin typeface="Verdana"/>
                <a:cs typeface="Verdana"/>
              </a:rPr>
              <a:t>two </a:t>
            </a:r>
            <a:r>
              <a:rPr sz="2000" spc="-5" dirty="0">
                <a:latin typeface="Verdana"/>
                <a:cs typeface="Verdana"/>
              </a:rPr>
              <a:t>lines </a:t>
            </a:r>
            <a:r>
              <a:rPr sz="2000" spc="-10" dirty="0">
                <a:latin typeface="Verdana"/>
                <a:cs typeface="Verdana"/>
              </a:rPr>
              <a:t>(rather </a:t>
            </a:r>
            <a:r>
              <a:rPr sz="2000" spc="-5" dirty="0">
                <a:latin typeface="Verdana"/>
                <a:cs typeface="Verdana"/>
              </a:rPr>
              <a:t> than</a:t>
            </a:r>
            <a:r>
              <a:rPr sz="2000" spc="-30" dirty="0">
                <a:latin typeface="Verdana"/>
                <a:cs typeface="Verdana"/>
              </a:rPr>
              <a:t> </a:t>
            </a:r>
            <a:r>
              <a:rPr sz="2000" spc="-5" dirty="0">
                <a:latin typeface="Verdana"/>
                <a:cs typeface="Verdana"/>
              </a:rPr>
              <a:t>the</a:t>
            </a:r>
            <a:r>
              <a:rPr sz="2000" spc="-20" dirty="0">
                <a:latin typeface="Verdana"/>
                <a:cs typeface="Verdana"/>
              </a:rPr>
              <a:t> </a:t>
            </a:r>
            <a:r>
              <a:rPr sz="2000" dirty="0">
                <a:latin typeface="Verdana"/>
                <a:cs typeface="Verdana"/>
              </a:rPr>
              <a:t>entire</a:t>
            </a:r>
            <a:r>
              <a:rPr sz="2000" spc="-20" dirty="0">
                <a:latin typeface="Verdana"/>
                <a:cs typeface="Verdana"/>
              </a:rPr>
              <a:t> </a:t>
            </a:r>
            <a:r>
              <a:rPr sz="2000" dirty="0">
                <a:latin typeface="Verdana"/>
                <a:cs typeface="Verdana"/>
              </a:rPr>
              <a:t>cache).</a:t>
            </a:r>
          </a:p>
          <a:p>
            <a:pPr marL="457200" indent="-342900" algn="just">
              <a:lnSpc>
                <a:spcPct val="100000"/>
              </a:lnSpc>
              <a:spcBef>
                <a:spcPts val="480"/>
              </a:spcBef>
              <a:buClr>
                <a:srgbClr val="FF0000"/>
              </a:buClr>
              <a:buChar char="•"/>
              <a:tabLst>
                <a:tab pos="457200" algn="l"/>
              </a:tabLst>
            </a:pPr>
            <a:r>
              <a:rPr sz="2000" spc="-5" dirty="0">
                <a:latin typeface="Verdana"/>
                <a:cs typeface="Verdana"/>
              </a:rPr>
              <a:t>If</a:t>
            </a:r>
            <a:r>
              <a:rPr sz="2000" spc="175" dirty="0">
                <a:latin typeface="Verdana"/>
                <a:cs typeface="Verdana"/>
              </a:rPr>
              <a:t> </a:t>
            </a:r>
            <a:r>
              <a:rPr sz="2000" spc="-10" dirty="0">
                <a:latin typeface="Verdana"/>
                <a:cs typeface="Verdana"/>
              </a:rPr>
              <a:t>there's</a:t>
            </a:r>
            <a:r>
              <a:rPr sz="2000" spc="175" dirty="0">
                <a:latin typeface="Verdana"/>
                <a:cs typeface="Verdana"/>
              </a:rPr>
              <a:t> </a:t>
            </a:r>
            <a:r>
              <a:rPr sz="2000" dirty="0">
                <a:latin typeface="Verdana"/>
                <a:cs typeface="Verdana"/>
              </a:rPr>
              <a:t>a</a:t>
            </a:r>
            <a:r>
              <a:rPr sz="2000" spc="165" dirty="0">
                <a:latin typeface="Verdana"/>
                <a:cs typeface="Verdana"/>
              </a:rPr>
              <a:t> </a:t>
            </a:r>
            <a:r>
              <a:rPr sz="2000" spc="-5" dirty="0">
                <a:latin typeface="Verdana"/>
                <a:cs typeface="Verdana"/>
              </a:rPr>
              <a:t>match,</a:t>
            </a:r>
            <a:r>
              <a:rPr sz="2000" spc="180" dirty="0">
                <a:latin typeface="Verdana"/>
                <a:cs typeface="Verdana"/>
              </a:rPr>
              <a:t> </a:t>
            </a:r>
            <a:r>
              <a:rPr sz="2000" dirty="0">
                <a:latin typeface="Verdana"/>
                <a:cs typeface="Verdana"/>
              </a:rPr>
              <a:t>we</a:t>
            </a:r>
            <a:r>
              <a:rPr sz="2000" spc="160" dirty="0">
                <a:latin typeface="Verdana"/>
                <a:cs typeface="Verdana"/>
              </a:rPr>
              <a:t> </a:t>
            </a:r>
            <a:r>
              <a:rPr sz="2000" dirty="0">
                <a:latin typeface="Verdana"/>
                <a:cs typeface="Verdana"/>
              </a:rPr>
              <a:t>have</a:t>
            </a:r>
            <a:r>
              <a:rPr sz="2000" spc="170" dirty="0">
                <a:latin typeface="Verdana"/>
                <a:cs typeface="Verdana"/>
              </a:rPr>
              <a:t> </a:t>
            </a:r>
            <a:r>
              <a:rPr sz="2000" dirty="0">
                <a:latin typeface="Verdana"/>
                <a:cs typeface="Verdana"/>
              </a:rPr>
              <a:t>a</a:t>
            </a:r>
            <a:r>
              <a:rPr sz="2000" spc="170" dirty="0">
                <a:latin typeface="Verdana"/>
                <a:cs typeface="Verdana"/>
              </a:rPr>
              <a:t> </a:t>
            </a:r>
            <a:r>
              <a:rPr sz="2000" dirty="0">
                <a:latin typeface="Verdana"/>
                <a:cs typeface="Verdana"/>
              </a:rPr>
              <a:t>hit</a:t>
            </a:r>
            <a:r>
              <a:rPr sz="2000" spc="170" dirty="0">
                <a:latin typeface="Verdana"/>
                <a:cs typeface="Verdana"/>
              </a:rPr>
              <a:t> </a:t>
            </a:r>
            <a:r>
              <a:rPr sz="2000" dirty="0">
                <a:latin typeface="Verdana"/>
                <a:cs typeface="Verdana"/>
              </a:rPr>
              <a:t>and</a:t>
            </a:r>
            <a:r>
              <a:rPr sz="2000" spc="170" dirty="0">
                <a:latin typeface="Verdana"/>
                <a:cs typeface="Verdana"/>
              </a:rPr>
              <a:t> </a:t>
            </a:r>
            <a:r>
              <a:rPr sz="2000" spc="-5" dirty="0">
                <a:latin typeface="Verdana"/>
                <a:cs typeface="Verdana"/>
              </a:rPr>
              <a:t>the</a:t>
            </a:r>
            <a:r>
              <a:rPr sz="2000" spc="175" dirty="0">
                <a:latin typeface="Verdana"/>
                <a:cs typeface="Verdana"/>
              </a:rPr>
              <a:t> </a:t>
            </a:r>
            <a:r>
              <a:rPr sz="2000" spc="-10" dirty="0">
                <a:latin typeface="Verdana"/>
                <a:cs typeface="Verdana"/>
              </a:rPr>
              <a:t>read</a:t>
            </a:r>
            <a:r>
              <a:rPr sz="2000" spc="185" dirty="0">
                <a:latin typeface="Verdana"/>
                <a:cs typeface="Verdana"/>
              </a:rPr>
              <a:t> </a:t>
            </a:r>
            <a:r>
              <a:rPr sz="2000" spc="-5" dirty="0">
                <a:latin typeface="Verdana"/>
                <a:cs typeface="Verdana"/>
              </a:rPr>
              <a:t>or</a:t>
            </a:r>
            <a:r>
              <a:rPr sz="2000" spc="165" dirty="0">
                <a:latin typeface="Verdana"/>
                <a:cs typeface="Verdana"/>
              </a:rPr>
              <a:t> </a:t>
            </a:r>
            <a:r>
              <a:rPr sz="2000" spc="-5" dirty="0">
                <a:latin typeface="Verdana"/>
                <a:cs typeface="Verdana"/>
              </a:rPr>
              <a:t>write</a:t>
            </a:r>
            <a:r>
              <a:rPr sz="2000" spc="170" dirty="0">
                <a:latin typeface="Verdana"/>
                <a:cs typeface="Verdana"/>
              </a:rPr>
              <a:t> </a:t>
            </a:r>
            <a:r>
              <a:rPr sz="2000" spc="-5" dirty="0">
                <a:latin typeface="Verdana"/>
                <a:cs typeface="Verdana"/>
              </a:rPr>
              <a:t>can</a:t>
            </a:r>
            <a:endParaRPr sz="2000" dirty="0">
              <a:latin typeface="Verdana"/>
              <a:cs typeface="Verdana"/>
            </a:endParaRPr>
          </a:p>
          <a:p>
            <a:pPr marL="457200" algn="just">
              <a:lnSpc>
                <a:spcPct val="100000"/>
              </a:lnSpc>
            </a:pPr>
            <a:r>
              <a:rPr sz="2000" spc="-5" dirty="0">
                <a:latin typeface="Verdana"/>
                <a:cs typeface="Verdana"/>
              </a:rPr>
              <a:t>proceed</a:t>
            </a:r>
            <a:r>
              <a:rPr sz="2000" spc="-45" dirty="0">
                <a:latin typeface="Verdana"/>
                <a:cs typeface="Verdana"/>
              </a:rPr>
              <a:t> </a:t>
            </a:r>
            <a:r>
              <a:rPr sz="2000" spc="-5" dirty="0">
                <a:latin typeface="Verdana"/>
                <a:cs typeface="Verdana"/>
              </a:rPr>
              <a:t>immediately.</a:t>
            </a:r>
            <a:endParaRPr sz="2000" dirty="0">
              <a:latin typeface="Verdana"/>
              <a:cs typeface="Verdana"/>
            </a:endParaRPr>
          </a:p>
          <a:p>
            <a:pPr marL="457200" marR="119380" indent="-342900" algn="just">
              <a:lnSpc>
                <a:spcPct val="100000"/>
              </a:lnSpc>
              <a:spcBef>
                <a:spcPts val="480"/>
              </a:spcBef>
              <a:buClr>
                <a:srgbClr val="FF0000"/>
              </a:buClr>
              <a:buFont typeface="Verdana"/>
              <a:buChar char="•"/>
              <a:tabLst>
                <a:tab pos="548005" algn="l"/>
              </a:tabLst>
            </a:pPr>
            <a:r>
              <a:rPr dirty="0"/>
              <a:t>	</a:t>
            </a:r>
            <a:r>
              <a:rPr sz="2000" spc="-5" dirty="0">
                <a:latin typeface="Verdana"/>
                <a:cs typeface="Verdana"/>
              </a:rPr>
              <a:t>Otherwise, there's </a:t>
            </a:r>
            <a:r>
              <a:rPr sz="2000" dirty="0">
                <a:latin typeface="Verdana"/>
                <a:cs typeface="Verdana"/>
              </a:rPr>
              <a:t>a miss </a:t>
            </a:r>
            <a:r>
              <a:rPr sz="2000" spc="-5" dirty="0">
                <a:latin typeface="Verdana"/>
                <a:cs typeface="Verdana"/>
              </a:rPr>
              <a:t>and </a:t>
            </a:r>
            <a:r>
              <a:rPr sz="2000" dirty="0">
                <a:latin typeface="Verdana"/>
                <a:cs typeface="Verdana"/>
              </a:rPr>
              <a:t>we </a:t>
            </a:r>
            <a:r>
              <a:rPr sz="2000" spc="-10" dirty="0">
                <a:latin typeface="Verdana"/>
                <a:cs typeface="Verdana"/>
              </a:rPr>
              <a:t>need </a:t>
            </a:r>
            <a:r>
              <a:rPr sz="2000" dirty="0">
                <a:latin typeface="Verdana"/>
                <a:cs typeface="Verdana"/>
              </a:rPr>
              <a:t>to </a:t>
            </a:r>
            <a:r>
              <a:rPr sz="2000" spc="-5" dirty="0">
                <a:latin typeface="Verdana"/>
                <a:cs typeface="Verdana"/>
              </a:rPr>
              <a:t>replace one of the </a:t>
            </a:r>
            <a:r>
              <a:rPr sz="2000" spc="-690" dirty="0">
                <a:latin typeface="Verdana"/>
                <a:cs typeface="Verdana"/>
              </a:rPr>
              <a:t> </a:t>
            </a:r>
            <a:r>
              <a:rPr sz="2000" dirty="0">
                <a:latin typeface="Verdana"/>
                <a:cs typeface="Verdana"/>
              </a:rPr>
              <a:t>two </a:t>
            </a:r>
            <a:r>
              <a:rPr sz="2000" spc="-5" dirty="0">
                <a:latin typeface="Verdana"/>
                <a:cs typeface="Verdana"/>
              </a:rPr>
              <a:t>cache lines by this line before reading or writing into the </a:t>
            </a:r>
            <a:r>
              <a:rPr sz="2000" spc="-690" dirty="0">
                <a:latin typeface="Verdana"/>
                <a:cs typeface="Verdana"/>
              </a:rPr>
              <a:t> </a:t>
            </a:r>
            <a:r>
              <a:rPr sz="2000" spc="-5" dirty="0">
                <a:latin typeface="Verdana"/>
                <a:cs typeface="Verdana"/>
              </a:rPr>
              <a:t>cache. (The "Word" field </a:t>
            </a:r>
            <a:r>
              <a:rPr sz="2000" dirty="0">
                <a:latin typeface="Verdana"/>
                <a:cs typeface="Verdana"/>
              </a:rPr>
              <a:t>again </a:t>
            </a:r>
            <a:r>
              <a:rPr sz="2000" spc="-5" dirty="0">
                <a:latin typeface="Verdana"/>
                <a:cs typeface="Verdana"/>
              </a:rPr>
              <a:t>select one from </a:t>
            </a:r>
            <a:r>
              <a:rPr sz="2000" dirty="0">
                <a:latin typeface="Verdana"/>
                <a:cs typeface="Verdana"/>
              </a:rPr>
              <a:t>among </a:t>
            </a:r>
            <a:r>
              <a:rPr sz="2000" spc="-5" dirty="0">
                <a:latin typeface="Verdana"/>
                <a:cs typeface="Verdana"/>
              </a:rPr>
              <a:t>16 </a:t>
            </a:r>
            <a:r>
              <a:rPr sz="2000" dirty="0">
                <a:latin typeface="Verdana"/>
                <a:cs typeface="Verdana"/>
              </a:rPr>
              <a:t> </a:t>
            </a:r>
            <a:r>
              <a:rPr sz="2000" spc="-5" dirty="0">
                <a:latin typeface="Verdana"/>
                <a:cs typeface="Verdana"/>
              </a:rPr>
              <a:t>addressable</a:t>
            </a:r>
            <a:r>
              <a:rPr sz="2000" spc="-25" dirty="0">
                <a:latin typeface="Verdana"/>
                <a:cs typeface="Verdana"/>
              </a:rPr>
              <a:t> </a:t>
            </a:r>
            <a:r>
              <a:rPr sz="2000" spc="-5" dirty="0">
                <a:latin typeface="Verdana"/>
                <a:cs typeface="Verdana"/>
              </a:rPr>
              <a:t>words</a:t>
            </a:r>
            <a:r>
              <a:rPr sz="2000" spc="-10" dirty="0">
                <a:latin typeface="Verdana"/>
                <a:cs typeface="Verdana"/>
              </a:rPr>
              <a:t> </a:t>
            </a:r>
            <a:r>
              <a:rPr sz="2000" spc="-5" dirty="0">
                <a:latin typeface="Verdana"/>
                <a:cs typeface="Verdana"/>
              </a:rPr>
              <a:t>inside</a:t>
            </a:r>
            <a:r>
              <a:rPr sz="2000" spc="-10" dirty="0">
                <a:latin typeface="Verdana"/>
                <a:cs typeface="Verdana"/>
              </a:rPr>
              <a:t> </a:t>
            </a:r>
            <a:r>
              <a:rPr sz="2000" dirty="0">
                <a:latin typeface="Verdana"/>
                <a:cs typeface="Verdana"/>
              </a:rPr>
              <a:t>the</a:t>
            </a:r>
            <a:r>
              <a:rPr sz="2000" spc="-15" dirty="0">
                <a:latin typeface="Verdana"/>
                <a:cs typeface="Verdana"/>
              </a:rPr>
              <a:t> </a:t>
            </a:r>
            <a:r>
              <a:rPr sz="2000" spc="-5" dirty="0">
                <a:latin typeface="Verdana"/>
                <a:cs typeface="Verdana"/>
              </a:rPr>
              <a:t>line.)</a:t>
            </a:r>
            <a:endParaRPr sz="2000" dirty="0">
              <a:latin typeface="Verdana"/>
              <a:cs typeface="Verdana"/>
            </a:endParaRPr>
          </a:p>
          <a:p>
            <a:pPr marL="457200" marR="118745" indent="-342900" algn="just">
              <a:lnSpc>
                <a:spcPct val="100000"/>
              </a:lnSpc>
              <a:spcBef>
                <a:spcPts val="484"/>
              </a:spcBef>
              <a:buClr>
                <a:srgbClr val="FF0000"/>
              </a:buClr>
              <a:buChar char="•"/>
              <a:tabLst>
                <a:tab pos="457200" algn="l"/>
              </a:tabLst>
            </a:pPr>
            <a:r>
              <a:rPr sz="2000" spc="-5" dirty="0">
                <a:latin typeface="Verdana"/>
                <a:cs typeface="Verdana"/>
              </a:rPr>
              <a:t>In</a:t>
            </a:r>
            <a:r>
              <a:rPr sz="2000" spc="405" dirty="0">
                <a:latin typeface="Verdana"/>
                <a:cs typeface="Verdana"/>
              </a:rPr>
              <a:t> </a:t>
            </a:r>
            <a:r>
              <a:rPr sz="2000" spc="-5" dirty="0">
                <a:latin typeface="Verdana"/>
                <a:cs typeface="Verdana"/>
              </a:rPr>
              <a:t>set-associative</a:t>
            </a:r>
            <a:r>
              <a:rPr sz="2000" spc="400" dirty="0">
                <a:latin typeface="Verdana"/>
                <a:cs typeface="Verdana"/>
              </a:rPr>
              <a:t> </a:t>
            </a:r>
            <a:r>
              <a:rPr sz="2000" spc="-5" dirty="0">
                <a:latin typeface="Verdana"/>
                <a:cs typeface="Verdana"/>
              </a:rPr>
              <a:t>mapping,</a:t>
            </a:r>
            <a:r>
              <a:rPr sz="2000" spc="409" dirty="0">
                <a:latin typeface="Verdana"/>
                <a:cs typeface="Verdana"/>
              </a:rPr>
              <a:t> </a:t>
            </a:r>
            <a:r>
              <a:rPr sz="2000" spc="-5" dirty="0">
                <a:latin typeface="Verdana"/>
                <a:cs typeface="Verdana"/>
              </a:rPr>
              <a:t>when</a:t>
            </a:r>
            <a:r>
              <a:rPr sz="2000" spc="409" dirty="0">
                <a:latin typeface="Verdana"/>
                <a:cs typeface="Verdana"/>
              </a:rPr>
              <a:t> </a:t>
            </a:r>
            <a:r>
              <a:rPr sz="2000" spc="-5" dirty="0">
                <a:latin typeface="Verdana"/>
                <a:cs typeface="Verdana"/>
              </a:rPr>
              <a:t>the</a:t>
            </a:r>
            <a:r>
              <a:rPr sz="2000" spc="400" dirty="0">
                <a:latin typeface="Verdana"/>
                <a:cs typeface="Verdana"/>
              </a:rPr>
              <a:t> </a:t>
            </a:r>
            <a:r>
              <a:rPr sz="2000" spc="-5" dirty="0">
                <a:latin typeface="Verdana"/>
                <a:cs typeface="Verdana"/>
              </a:rPr>
              <a:t>number</a:t>
            </a:r>
            <a:r>
              <a:rPr sz="2000" spc="409" dirty="0">
                <a:latin typeface="Verdana"/>
                <a:cs typeface="Verdana"/>
              </a:rPr>
              <a:t> </a:t>
            </a:r>
            <a:r>
              <a:rPr sz="2000" spc="-10" dirty="0">
                <a:latin typeface="Verdana"/>
                <a:cs typeface="Verdana"/>
              </a:rPr>
              <a:t>of</a:t>
            </a:r>
            <a:r>
              <a:rPr sz="2000" spc="420" dirty="0">
                <a:latin typeface="Verdana"/>
                <a:cs typeface="Verdana"/>
              </a:rPr>
              <a:t> </a:t>
            </a:r>
            <a:r>
              <a:rPr sz="2000" spc="-5" dirty="0">
                <a:latin typeface="Verdana"/>
                <a:cs typeface="Verdana"/>
              </a:rPr>
              <a:t>lines</a:t>
            </a:r>
            <a:r>
              <a:rPr sz="2000" spc="385" dirty="0">
                <a:latin typeface="Verdana"/>
                <a:cs typeface="Verdana"/>
              </a:rPr>
              <a:t> </a:t>
            </a:r>
            <a:r>
              <a:rPr sz="2000" spc="-5" dirty="0">
                <a:latin typeface="Verdana"/>
                <a:cs typeface="Verdana"/>
              </a:rPr>
              <a:t>per </a:t>
            </a:r>
            <a:r>
              <a:rPr sz="2000" spc="-690" dirty="0">
                <a:latin typeface="Verdana"/>
                <a:cs typeface="Verdana"/>
              </a:rPr>
              <a:t> </a:t>
            </a:r>
            <a:r>
              <a:rPr sz="2000" spc="-5" dirty="0">
                <a:latin typeface="Verdana"/>
                <a:cs typeface="Verdana"/>
              </a:rPr>
              <a:t>set</a:t>
            </a:r>
            <a:r>
              <a:rPr sz="2000" dirty="0">
                <a:latin typeface="Verdana"/>
                <a:cs typeface="Verdana"/>
              </a:rPr>
              <a:t> </a:t>
            </a:r>
            <a:r>
              <a:rPr sz="2000" spc="-5" dirty="0">
                <a:latin typeface="Verdana"/>
                <a:cs typeface="Verdana"/>
              </a:rPr>
              <a:t>is</a:t>
            </a:r>
            <a:r>
              <a:rPr sz="2000" dirty="0">
                <a:latin typeface="Verdana"/>
                <a:cs typeface="Verdana"/>
              </a:rPr>
              <a:t> </a:t>
            </a:r>
            <a:r>
              <a:rPr sz="2000" i="1" spc="-5" dirty="0">
                <a:latin typeface="Verdana"/>
                <a:cs typeface="Verdana"/>
              </a:rPr>
              <a:t>n</a:t>
            </a:r>
            <a:r>
              <a:rPr sz="2000" spc="-5" dirty="0">
                <a:latin typeface="Verdana"/>
                <a:cs typeface="Verdana"/>
              </a:rPr>
              <a:t>,</a:t>
            </a:r>
            <a:r>
              <a:rPr sz="2000" dirty="0">
                <a:latin typeface="Verdana"/>
                <a:cs typeface="Verdana"/>
              </a:rPr>
              <a:t> </a:t>
            </a:r>
            <a:r>
              <a:rPr sz="2000" spc="-5" dirty="0">
                <a:latin typeface="Verdana"/>
                <a:cs typeface="Verdana"/>
              </a:rPr>
              <a:t>the</a:t>
            </a:r>
            <a:r>
              <a:rPr sz="2000" dirty="0">
                <a:latin typeface="Verdana"/>
                <a:cs typeface="Verdana"/>
              </a:rPr>
              <a:t> </a:t>
            </a:r>
            <a:r>
              <a:rPr sz="2000" spc="-5" dirty="0">
                <a:latin typeface="Verdana"/>
                <a:cs typeface="Verdana"/>
              </a:rPr>
              <a:t>mapping</a:t>
            </a:r>
            <a:r>
              <a:rPr sz="2000" dirty="0">
                <a:latin typeface="Verdana"/>
                <a:cs typeface="Verdana"/>
              </a:rPr>
              <a:t> </a:t>
            </a:r>
            <a:r>
              <a:rPr sz="2000" spc="-5" dirty="0">
                <a:latin typeface="Verdana"/>
                <a:cs typeface="Verdana"/>
              </a:rPr>
              <a:t>is</a:t>
            </a:r>
            <a:r>
              <a:rPr sz="2000" dirty="0">
                <a:latin typeface="Verdana"/>
                <a:cs typeface="Verdana"/>
              </a:rPr>
              <a:t> </a:t>
            </a:r>
            <a:r>
              <a:rPr sz="2000" spc="-5" dirty="0">
                <a:latin typeface="Verdana"/>
                <a:cs typeface="Verdana"/>
              </a:rPr>
              <a:t>called</a:t>
            </a:r>
            <a:r>
              <a:rPr sz="2000" dirty="0">
                <a:latin typeface="Verdana"/>
                <a:cs typeface="Verdana"/>
              </a:rPr>
              <a:t> </a:t>
            </a:r>
            <a:r>
              <a:rPr sz="2000" i="1" dirty="0">
                <a:latin typeface="Verdana"/>
                <a:cs typeface="Verdana"/>
              </a:rPr>
              <a:t>n</a:t>
            </a:r>
            <a:r>
              <a:rPr sz="2000" dirty="0">
                <a:latin typeface="Verdana"/>
                <a:cs typeface="Verdana"/>
              </a:rPr>
              <a:t>-way</a:t>
            </a:r>
            <a:r>
              <a:rPr sz="2000" spc="5" dirty="0">
                <a:latin typeface="Verdana"/>
                <a:cs typeface="Verdana"/>
              </a:rPr>
              <a:t> </a:t>
            </a:r>
            <a:r>
              <a:rPr sz="2000" spc="-5" dirty="0">
                <a:latin typeface="Verdana"/>
                <a:cs typeface="Verdana"/>
              </a:rPr>
              <a:t>associative.</a:t>
            </a:r>
            <a:r>
              <a:rPr sz="2000" dirty="0">
                <a:latin typeface="Verdana"/>
                <a:cs typeface="Verdana"/>
              </a:rPr>
              <a:t> For </a:t>
            </a:r>
            <a:r>
              <a:rPr sz="2000" spc="-690" dirty="0">
                <a:latin typeface="Verdana"/>
                <a:cs typeface="Verdana"/>
              </a:rPr>
              <a:t> </a:t>
            </a:r>
            <a:r>
              <a:rPr sz="2000" spc="-5" dirty="0">
                <a:latin typeface="Verdana"/>
                <a:cs typeface="Verdana"/>
              </a:rPr>
              <a:t>instance,</a:t>
            </a:r>
            <a:r>
              <a:rPr sz="2000" spc="430" dirty="0">
                <a:latin typeface="Verdana"/>
                <a:cs typeface="Verdana"/>
              </a:rPr>
              <a:t> </a:t>
            </a:r>
            <a:r>
              <a:rPr sz="2000" spc="-5" dirty="0">
                <a:latin typeface="Verdana"/>
                <a:cs typeface="Verdana"/>
              </a:rPr>
              <a:t>the</a:t>
            </a:r>
            <a:r>
              <a:rPr sz="2000" spc="420" dirty="0">
                <a:latin typeface="Verdana"/>
                <a:cs typeface="Verdana"/>
              </a:rPr>
              <a:t> </a:t>
            </a:r>
            <a:r>
              <a:rPr sz="2000" dirty="0">
                <a:latin typeface="Verdana"/>
                <a:cs typeface="Verdana"/>
              </a:rPr>
              <a:t>above</a:t>
            </a:r>
            <a:r>
              <a:rPr sz="2000" spc="390" dirty="0">
                <a:latin typeface="Verdana"/>
                <a:cs typeface="Verdana"/>
              </a:rPr>
              <a:t> </a:t>
            </a:r>
            <a:r>
              <a:rPr sz="2000" spc="-5" dirty="0">
                <a:latin typeface="Verdana"/>
                <a:cs typeface="Verdana"/>
              </a:rPr>
              <a:t>example</a:t>
            </a:r>
            <a:r>
              <a:rPr sz="2000" spc="415" dirty="0">
                <a:latin typeface="Verdana"/>
                <a:cs typeface="Verdana"/>
              </a:rPr>
              <a:t> </a:t>
            </a:r>
            <a:r>
              <a:rPr sz="2000" spc="-5" dirty="0">
                <a:latin typeface="Verdana"/>
                <a:cs typeface="Verdana"/>
              </a:rPr>
              <a:t>is</a:t>
            </a:r>
            <a:r>
              <a:rPr sz="2000" spc="420" dirty="0">
                <a:latin typeface="Verdana"/>
                <a:cs typeface="Verdana"/>
              </a:rPr>
              <a:t> </a:t>
            </a:r>
            <a:r>
              <a:rPr sz="2000" spc="-5" dirty="0">
                <a:latin typeface="Verdana"/>
                <a:cs typeface="Verdana"/>
              </a:rPr>
              <a:t>2-way</a:t>
            </a:r>
            <a:r>
              <a:rPr sz="2000" spc="420" dirty="0">
                <a:latin typeface="Verdana"/>
                <a:cs typeface="Verdana"/>
              </a:rPr>
              <a:t> </a:t>
            </a:r>
            <a:r>
              <a:rPr sz="2000" spc="-5" dirty="0">
                <a:latin typeface="Verdana"/>
                <a:cs typeface="Verdana"/>
              </a:rPr>
              <a:t>associative.</a:t>
            </a:r>
            <a:endParaRPr sz="2000" dirty="0">
              <a:latin typeface="Verdana"/>
              <a:cs typeface="Verdan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1785938"/>
            <a:ext cx="5873750" cy="32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800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270531"/>
            <a:ext cx="7287057" cy="720069"/>
          </a:xfrm>
          <a:prstGeom prst="rect">
            <a:avLst/>
          </a:prstGeom>
        </p:spPr>
        <p:txBody>
          <a:bodyPr vert="horz" wrap="square" lIns="0" tIns="12065" rIns="0" bIns="0" rtlCol="0">
            <a:spAutoFit/>
          </a:bodyPr>
          <a:lstStyle/>
          <a:p>
            <a:pPr marL="12700" algn="ctr">
              <a:lnSpc>
                <a:spcPct val="100000"/>
              </a:lnSpc>
              <a:spcBef>
                <a:spcPts val="95"/>
              </a:spcBef>
            </a:pPr>
            <a:r>
              <a:rPr spc="-5" dirty="0"/>
              <a:t>3.</a:t>
            </a:r>
            <a:r>
              <a:rPr spc="-20" dirty="0"/>
              <a:t> </a:t>
            </a:r>
            <a:r>
              <a:rPr spc="-5" dirty="0"/>
              <a:t>Unit of</a:t>
            </a:r>
            <a:r>
              <a:rPr spc="-15" dirty="0"/>
              <a:t> </a:t>
            </a:r>
            <a:r>
              <a:rPr spc="-10" dirty="0"/>
              <a:t>Transfer</a:t>
            </a:r>
          </a:p>
        </p:txBody>
      </p:sp>
      <p:sp>
        <p:nvSpPr>
          <p:cNvPr id="3" name="object 3"/>
          <p:cNvSpPr txBox="1"/>
          <p:nvPr/>
        </p:nvSpPr>
        <p:spPr>
          <a:xfrm>
            <a:off x="304800" y="1295400"/>
            <a:ext cx="8305800" cy="5213607"/>
          </a:xfrm>
          <a:prstGeom prst="rect">
            <a:avLst/>
          </a:prstGeom>
        </p:spPr>
        <p:txBody>
          <a:bodyPr vert="horz" wrap="square" lIns="0" tIns="12065" rIns="0" bIns="0" rtlCol="0">
            <a:spAutoFit/>
          </a:bodyPr>
          <a:lstStyle/>
          <a:p>
            <a:pPr algn="just">
              <a:buFont typeface="Arial" pitchFamily="34" charset="0"/>
              <a:buChar char="•"/>
            </a:pPr>
            <a:r>
              <a:rPr lang="en-US" dirty="0" smtClean="0"/>
              <a:t> Internal </a:t>
            </a:r>
            <a:r>
              <a:rPr lang="en-US" dirty="0"/>
              <a:t>memory, the unit of transfer is equal to the </a:t>
            </a:r>
            <a:r>
              <a:rPr lang="en-US" dirty="0">
                <a:solidFill>
                  <a:srgbClr val="FF0000"/>
                </a:solidFill>
              </a:rPr>
              <a:t>number of electrical lines into and out of the memory module-governed by data bus-width</a:t>
            </a:r>
          </a:p>
          <a:p>
            <a:pPr lvl="1" algn="just">
              <a:buFont typeface="Arial" pitchFamily="34" charset="0"/>
              <a:buChar char="•"/>
            </a:pPr>
            <a:r>
              <a:rPr lang="en-US" dirty="0" smtClean="0">
                <a:solidFill>
                  <a:srgbClr val="FF0000"/>
                </a:solidFill>
              </a:rPr>
              <a:t> Word</a:t>
            </a:r>
            <a:r>
              <a:rPr lang="en-US" dirty="0" smtClean="0"/>
              <a:t>-</a:t>
            </a:r>
            <a:r>
              <a:rPr lang="en-US" sz="1600" b="0" i="0" dirty="0">
                <a:solidFill>
                  <a:srgbClr val="242021"/>
                </a:solidFill>
                <a:effectLst/>
                <a:latin typeface="TimesTenLTStd-Roman"/>
              </a:rPr>
              <a:t>“natural” unit of organization of memory. </a:t>
            </a:r>
          </a:p>
          <a:p>
            <a:pPr lvl="1" algn="just">
              <a:buFont typeface="Arial" pitchFamily="34" charset="0"/>
              <a:buChar char="•"/>
            </a:pPr>
            <a:r>
              <a:rPr lang="en-US" sz="1600" b="0" i="0" dirty="0" smtClean="0">
                <a:solidFill>
                  <a:srgbClr val="242021"/>
                </a:solidFill>
                <a:effectLst/>
                <a:latin typeface="TimesTenLTStd-Roman"/>
              </a:rPr>
              <a:t> The </a:t>
            </a:r>
            <a:r>
              <a:rPr lang="en-US" sz="1600" b="0" i="0" dirty="0">
                <a:solidFill>
                  <a:srgbClr val="242021"/>
                </a:solidFill>
                <a:effectLst/>
                <a:latin typeface="TimesTenLTStd-Roman"/>
              </a:rPr>
              <a:t>size of a word is typically equal to the </a:t>
            </a:r>
            <a:r>
              <a:rPr lang="en-US" sz="1600" b="0" i="0" dirty="0">
                <a:solidFill>
                  <a:schemeClr val="accent1"/>
                </a:solidFill>
                <a:effectLst/>
                <a:latin typeface="TimesTenLTStd-Roman"/>
              </a:rPr>
              <a:t>number of bits used to represent an integer and to the instruction length</a:t>
            </a:r>
            <a:r>
              <a:rPr lang="en-US" sz="1600" b="0" i="0" dirty="0">
                <a:solidFill>
                  <a:srgbClr val="242021"/>
                </a:solidFill>
                <a:effectLst/>
                <a:latin typeface="TimesTenLTStd-Roman"/>
              </a:rPr>
              <a:t>. </a:t>
            </a:r>
            <a:r>
              <a:rPr lang="en-US" dirty="0"/>
              <a:t/>
            </a:r>
            <a:br>
              <a:rPr lang="en-US" dirty="0"/>
            </a:br>
            <a:endParaRPr lang="en-US" dirty="0">
              <a:solidFill>
                <a:srgbClr val="FF0000"/>
              </a:solidFill>
            </a:endParaRPr>
          </a:p>
          <a:p>
            <a:pPr lvl="1" algn="just">
              <a:buFont typeface="Arial" pitchFamily="34" charset="0"/>
              <a:buChar char="•"/>
            </a:pPr>
            <a:r>
              <a:rPr lang="en-US" dirty="0" smtClean="0">
                <a:solidFill>
                  <a:srgbClr val="FF0000"/>
                </a:solidFill>
              </a:rPr>
              <a:t> Addressable </a:t>
            </a:r>
            <a:r>
              <a:rPr lang="en-US" dirty="0">
                <a:solidFill>
                  <a:srgbClr val="FF0000"/>
                </a:solidFill>
              </a:rPr>
              <a:t>units-</a:t>
            </a:r>
            <a:r>
              <a:rPr lang="en-US" dirty="0" smtClean="0">
                <a:solidFill>
                  <a:srgbClr val="FF0000"/>
                </a:solidFill>
              </a:rPr>
              <a:t>—</a:t>
            </a:r>
            <a:r>
              <a:rPr lang="en-US" sz="1600" dirty="0"/>
              <a:t>The term "addressable unit" refers to the smallest unit of memory that can be uniquely addressed in a system. Typically, this is a byte, but it can be smaller (like a word or a nibble) or larger, depending on the </a:t>
            </a:r>
            <a:r>
              <a:rPr lang="en-US" sz="1600" dirty="0" smtClean="0"/>
              <a:t>architecture.</a:t>
            </a:r>
          </a:p>
          <a:p>
            <a:pPr lvl="1" algn="just">
              <a:buFont typeface="Arial" pitchFamily="34" charset="0"/>
              <a:buChar char="•"/>
            </a:pPr>
            <a:r>
              <a:rPr lang="en-US" sz="1600" dirty="0" smtClean="0"/>
              <a:t> The </a:t>
            </a:r>
            <a:r>
              <a:rPr lang="en-US" sz="1600" dirty="0"/>
              <a:t>relationship between the length in bits A of an address and the number N of addressable units is 2^A = N.</a:t>
            </a:r>
          </a:p>
          <a:p>
            <a:pPr algn="just"/>
            <a:r>
              <a:rPr lang="en-US" sz="1600" dirty="0"/>
              <a:t>	</a:t>
            </a:r>
            <a:r>
              <a:rPr lang="en-US" sz="1600" dirty="0" smtClean="0"/>
              <a:t>This </a:t>
            </a:r>
            <a:r>
              <a:rPr lang="en-US" sz="1600" dirty="0"/>
              <a:t>equation means that if you have an address that is </a:t>
            </a:r>
            <a:r>
              <a:rPr lang="en-US" sz="1600" dirty="0" smtClean="0"/>
              <a:t>A </a:t>
            </a:r>
            <a:r>
              <a:rPr lang="en-US" sz="1600" dirty="0"/>
              <a:t>bits long, you can </a:t>
            </a:r>
            <a:r>
              <a:rPr lang="en-US" sz="1600" dirty="0" smtClean="0"/>
              <a:t>	uniquely </a:t>
            </a:r>
            <a:r>
              <a:rPr lang="en-US" sz="1600" dirty="0"/>
              <a:t>address </a:t>
            </a:r>
            <a:r>
              <a:rPr lang="en-US" sz="1600" dirty="0" smtClean="0"/>
              <a:t>2^A </a:t>
            </a:r>
            <a:r>
              <a:rPr lang="en-US" sz="1600" dirty="0"/>
              <a:t>different units of memory.</a:t>
            </a:r>
          </a:p>
          <a:p>
            <a:pPr algn="just"/>
            <a:r>
              <a:rPr lang="en-US" sz="1600" dirty="0" smtClean="0"/>
              <a:t>	For </a:t>
            </a:r>
            <a:r>
              <a:rPr lang="en-US" sz="1600" dirty="0"/>
              <a:t>example:</a:t>
            </a:r>
          </a:p>
          <a:p>
            <a:pPr algn="just"/>
            <a:r>
              <a:rPr lang="en-US" sz="1600" dirty="0" smtClean="0"/>
              <a:t>	If A=8</a:t>
            </a:r>
            <a:r>
              <a:rPr lang="en-US" sz="1600" dirty="0"/>
              <a:t>, then </a:t>
            </a:r>
            <a:r>
              <a:rPr lang="en-US" sz="1600" dirty="0" smtClean="0"/>
              <a:t>2^8 =256 </a:t>
            </a:r>
            <a:r>
              <a:rPr lang="en-US" sz="1600" dirty="0"/>
              <a:t>addressable units.</a:t>
            </a:r>
          </a:p>
          <a:p>
            <a:pPr algn="just"/>
            <a:r>
              <a:rPr lang="en-US" sz="1600" dirty="0" smtClean="0"/>
              <a:t>	If A=16, then 2^16 </a:t>
            </a:r>
            <a:r>
              <a:rPr lang="en-US" sz="1600" dirty="0"/>
              <a:t>= </a:t>
            </a:r>
            <a:r>
              <a:rPr lang="en-US" sz="1600" dirty="0" smtClean="0"/>
              <a:t>65,536 </a:t>
            </a:r>
            <a:r>
              <a:rPr lang="en-US" sz="1600" dirty="0"/>
              <a:t>addressable units.</a:t>
            </a:r>
          </a:p>
          <a:p>
            <a:pPr lvl="1" algn="just"/>
            <a:endParaRPr lang="en-US" dirty="0"/>
          </a:p>
          <a:p>
            <a:pPr lvl="1" algn="just">
              <a:buFont typeface="Arial" pitchFamily="34" charset="0"/>
              <a:buChar char="•"/>
            </a:pPr>
            <a:r>
              <a:rPr lang="en-US" dirty="0">
                <a:solidFill>
                  <a:srgbClr val="FF0000"/>
                </a:solidFill>
              </a:rPr>
              <a:t> Units of Transfer-this is the number of bits read out of or written into memory at a time (main memory)</a:t>
            </a:r>
          </a:p>
          <a:p>
            <a:pPr lvl="2" algn="just">
              <a:buFont typeface="Arial" pitchFamily="34" charset="0"/>
              <a:buChar char="•"/>
            </a:pPr>
            <a:r>
              <a:rPr lang="en-US" dirty="0" smtClean="0">
                <a:solidFill>
                  <a:srgbClr val="FF0000"/>
                </a:solidFill>
              </a:rPr>
              <a:t> Data </a:t>
            </a:r>
            <a:r>
              <a:rPr lang="en-US" dirty="0">
                <a:solidFill>
                  <a:srgbClr val="FF0000"/>
                </a:solidFill>
              </a:rPr>
              <a:t>is transferred in blocks (external memory</a:t>
            </a:r>
            <a:r>
              <a:rPr lang="en-US" dirty="0" smtClean="0">
                <a:solidFill>
                  <a:srgbClr val="FF0000"/>
                </a:solidFill>
              </a:rPr>
              <a:t>)</a:t>
            </a:r>
            <a:endParaRPr dirty="0">
              <a:solidFill>
                <a:srgbClr val="FF0000"/>
              </a:solidFill>
              <a:latin typeface="Times New Roman" pitchFamily="18" charset="0"/>
              <a:cs typeface="Times New Roman"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57404"/>
            <a:ext cx="8277657" cy="627736"/>
          </a:xfrm>
          <a:prstGeom prst="rect">
            <a:avLst/>
          </a:prstGeom>
        </p:spPr>
        <p:txBody>
          <a:bodyPr vert="horz" wrap="square" lIns="0" tIns="12065" rIns="0" bIns="0" rtlCol="0">
            <a:spAutoFit/>
          </a:bodyPr>
          <a:lstStyle/>
          <a:p>
            <a:pPr marL="12700" marR="5080">
              <a:lnSpc>
                <a:spcPct val="100000"/>
              </a:lnSpc>
              <a:spcBef>
                <a:spcPts val="95"/>
              </a:spcBef>
            </a:pPr>
            <a:r>
              <a:rPr sz="4000" spc="-5" dirty="0"/>
              <a:t>Direct Mapping </a:t>
            </a:r>
            <a:r>
              <a:rPr sz="4000" dirty="0"/>
              <a:t> </a:t>
            </a:r>
            <a:r>
              <a:rPr sz="4000" spc="-10" dirty="0"/>
              <a:t>Cache</a:t>
            </a:r>
            <a:r>
              <a:rPr sz="4000" spc="-40" dirty="0"/>
              <a:t> </a:t>
            </a:r>
            <a:r>
              <a:rPr sz="4000" spc="-5" dirty="0"/>
              <a:t>Line</a:t>
            </a:r>
            <a:r>
              <a:rPr sz="4000" spc="-40" dirty="0"/>
              <a:t> </a:t>
            </a:r>
            <a:r>
              <a:rPr sz="4000" spc="-5" dirty="0"/>
              <a:t>Table</a:t>
            </a:r>
          </a:p>
        </p:txBody>
      </p:sp>
      <p:sp>
        <p:nvSpPr>
          <p:cNvPr id="3" name="object 3"/>
          <p:cNvSpPr txBox="1"/>
          <p:nvPr/>
        </p:nvSpPr>
        <p:spPr>
          <a:xfrm>
            <a:off x="535940" y="1025398"/>
            <a:ext cx="1942464" cy="1343025"/>
          </a:xfrm>
          <a:prstGeom prst="rect">
            <a:avLst/>
          </a:prstGeom>
        </p:spPr>
        <p:txBody>
          <a:bodyPr vert="horz" wrap="square" lIns="0" tIns="85725" rIns="0" bIns="0" rtlCol="0">
            <a:spAutoFit/>
          </a:bodyPr>
          <a:lstStyle/>
          <a:p>
            <a:pPr marL="355600" indent="-343535">
              <a:lnSpc>
                <a:spcPct val="100000"/>
              </a:lnSpc>
              <a:spcBef>
                <a:spcPts val="675"/>
              </a:spcBef>
              <a:buClr>
                <a:srgbClr val="FF0000"/>
              </a:buClr>
              <a:buChar char="•"/>
              <a:tabLst>
                <a:tab pos="355600" algn="l"/>
                <a:tab pos="356235" algn="l"/>
              </a:tabLst>
            </a:pPr>
            <a:r>
              <a:rPr sz="2400" spc="-5" dirty="0">
                <a:latin typeface="Verdana"/>
                <a:cs typeface="Verdana"/>
              </a:rPr>
              <a:t>Cache</a:t>
            </a:r>
            <a:r>
              <a:rPr sz="2400" spc="-75" dirty="0">
                <a:latin typeface="Verdana"/>
                <a:cs typeface="Verdana"/>
              </a:rPr>
              <a:t> </a:t>
            </a:r>
            <a:r>
              <a:rPr sz="2400" spc="-15" dirty="0">
                <a:latin typeface="Verdana"/>
                <a:cs typeface="Verdana"/>
              </a:rPr>
              <a:t>line</a:t>
            </a:r>
            <a:endParaRPr sz="2400">
              <a:latin typeface="Verdana"/>
              <a:cs typeface="Verdana"/>
            </a:endParaRPr>
          </a:p>
          <a:p>
            <a:pPr marL="355600" indent="-343535">
              <a:lnSpc>
                <a:spcPct val="100000"/>
              </a:lnSpc>
              <a:spcBef>
                <a:spcPts val="575"/>
              </a:spcBef>
              <a:buClr>
                <a:srgbClr val="FF0000"/>
              </a:buClr>
              <a:buChar char="•"/>
              <a:tabLst>
                <a:tab pos="355600" algn="l"/>
                <a:tab pos="356235" algn="l"/>
              </a:tabLst>
            </a:pPr>
            <a:r>
              <a:rPr sz="2400" dirty="0">
                <a:latin typeface="Verdana"/>
                <a:cs typeface="Verdana"/>
              </a:rPr>
              <a:t>0</a:t>
            </a:r>
            <a:endParaRPr sz="2400">
              <a:latin typeface="Verdana"/>
              <a:cs typeface="Verdana"/>
            </a:endParaRPr>
          </a:p>
          <a:p>
            <a:pPr marL="355600" indent="-343535">
              <a:lnSpc>
                <a:spcPct val="100000"/>
              </a:lnSpc>
              <a:spcBef>
                <a:spcPts val="580"/>
              </a:spcBef>
              <a:buClr>
                <a:srgbClr val="FF0000"/>
              </a:buClr>
              <a:buChar char="•"/>
              <a:tabLst>
                <a:tab pos="355600" algn="l"/>
                <a:tab pos="356235" algn="l"/>
              </a:tabLst>
            </a:pPr>
            <a:r>
              <a:rPr sz="2400" dirty="0">
                <a:latin typeface="Verdana"/>
                <a:cs typeface="Verdana"/>
              </a:rPr>
              <a:t>1</a:t>
            </a:r>
            <a:endParaRPr sz="2400">
              <a:latin typeface="Verdana"/>
              <a:cs typeface="Verdana"/>
            </a:endParaRPr>
          </a:p>
        </p:txBody>
      </p:sp>
      <p:sp>
        <p:nvSpPr>
          <p:cNvPr id="4" name="object 4"/>
          <p:cNvSpPr txBox="1"/>
          <p:nvPr/>
        </p:nvSpPr>
        <p:spPr>
          <a:xfrm>
            <a:off x="4194428" y="1025398"/>
            <a:ext cx="3907154" cy="1343025"/>
          </a:xfrm>
          <a:prstGeom prst="rect">
            <a:avLst/>
          </a:prstGeom>
        </p:spPr>
        <p:txBody>
          <a:bodyPr vert="horz" wrap="square" lIns="0" tIns="12065" rIns="0" bIns="0" rtlCol="0">
            <a:spAutoFit/>
          </a:bodyPr>
          <a:lstStyle/>
          <a:p>
            <a:pPr marL="12700" marR="5080">
              <a:lnSpc>
                <a:spcPct val="120100"/>
              </a:lnSpc>
              <a:spcBef>
                <a:spcPts val="95"/>
              </a:spcBef>
            </a:pPr>
            <a:r>
              <a:rPr sz="2400" dirty="0">
                <a:latin typeface="Verdana"/>
                <a:cs typeface="Verdana"/>
              </a:rPr>
              <a:t>Main</a:t>
            </a:r>
            <a:r>
              <a:rPr sz="2400" spc="-5" dirty="0">
                <a:latin typeface="Verdana"/>
                <a:cs typeface="Verdana"/>
              </a:rPr>
              <a:t> Memory</a:t>
            </a:r>
            <a:r>
              <a:rPr sz="2400" spc="-15" dirty="0">
                <a:latin typeface="Verdana"/>
                <a:cs typeface="Verdana"/>
              </a:rPr>
              <a:t> </a:t>
            </a:r>
            <a:r>
              <a:rPr sz="2400" spc="-5" dirty="0">
                <a:latin typeface="Verdana"/>
                <a:cs typeface="Verdana"/>
              </a:rPr>
              <a:t>blocks</a:t>
            </a:r>
            <a:r>
              <a:rPr sz="2400" spc="15" dirty="0">
                <a:latin typeface="Verdana"/>
                <a:cs typeface="Verdana"/>
              </a:rPr>
              <a:t> </a:t>
            </a:r>
            <a:r>
              <a:rPr sz="2400" dirty="0">
                <a:latin typeface="Verdana"/>
                <a:cs typeface="Verdana"/>
              </a:rPr>
              <a:t>held </a:t>
            </a:r>
            <a:r>
              <a:rPr sz="2400" spc="-830" dirty="0">
                <a:latin typeface="Verdana"/>
                <a:cs typeface="Verdana"/>
              </a:rPr>
              <a:t> </a:t>
            </a:r>
            <a:r>
              <a:rPr sz="2400" dirty="0">
                <a:latin typeface="Verdana"/>
                <a:cs typeface="Verdana"/>
              </a:rPr>
              <a:t>0, m, 2m, 3m…2s-m </a:t>
            </a:r>
            <a:r>
              <a:rPr sz="2400" spc="5" dirty="0">
                <a:latin typeface="Verdana"/>
                <a:cs typeface="Verdana"/>
              </a:rPr>
              <a:t> </a:t>
            </a:r>
            <a:r>
              <a:rPr sz="2400" dirty="0">
                <a:latin typeface="Verdana"/>
                <a:cs typeface="Verdana"/>
              </a:rPr>
              <a:t>1,m+1,</a:t>
            </a:r>
            <a:r>
              <a:rPr sz="2400" spc="-30" dirty="0">
                <a:latin typeface="Verdana"/>
                <a:cs typeface="Verdana"/>
              </a:rPr>
              <a:t> </a:t>
            </a:r>
            <a:r>
              <a:rPr sz="2400" dirty="0">
                <a:latin typeface="Verdana"/>
                <a:cs typeface="Verdana"/>
              </a:rPr>
              <a:t>2m+1…2s-m+1</a:t>
            </a:r>
            <a:endParaRPr sz="2400">
              <a:latin typeface="Verdana"/>
              <a:cs typeface="Verdana"/>
            </a:endParaRPr>
          </a:p>
        </p:txBody>
      </p:sp>
      <p:sp>
        <p:nvSpPr>
          <p:cNvPr id="5" name="object 5"/>
          <p:cNvSpPr txBox="1"/>
          <p:nvPr/>
        </p:nvSpPr>
        <p:spPr>
          <a:xfrm>
            <a:off x="535940" y="2854578"/>
            <a:ext cx="998219" cy="391160"/>
          </a:xfrm>
          <a:prstGeom prst="rect">
            <a:avLst/>
          </a:prstGeom>
        </p:spPr>
        <p:txBody>
          <a:bodyPr vert="horz" wrap="square" lIns="0" tIns="12700" rIns="0" bIns="0" rtlCol="0">
            <a:spAutoFit/>
          </a:bodyPr>
          <a:lstStyle/>
          <a:p>
            <a:pPr marL="355600" indent="-343535">
              <a:lnSpc>
                <a:spcPct val="100000"/>
              </a:lnSpc>
              <a:spcBef>
                <a:spcPts val="100"/>
              </a:spcBef>
              <a:buClr>
                <a:srgbClr val="FF0000"/>
              </a:buClr>
              <a:buChar char="•"/>
              <a:tabLst>
                <a:tab pos="355600" algn="l"/>
                <a:tab pos="356235" algn="l"/>
              </a:tabLst>
            </a:pPr>
            <a:r>
              <a:rPr sz="2400" spc="5" dirty="0">
                <a:latin typeface="Verdana"/>
                <a:cs typeface="Verdana"/>
              </a:rPr>
              <a:t>m</a:t>
            </a:r>
            <a:r>
              <a:rPr sz="2400" dirty="0">
                <a:latin typeface="Verdana"/>
                <a:cs typeface="Verdana"/>
              </a:rPr>
              <a:t>-1</a:t>
            </a:r>
            <a:endParaRPr sz="2400">
              <a:latin typeface="Verdana"/>
              <a:cs typeface="Verdana"/>
            </a:endParaRPr>
          </a:p>
        </p:txBody>
      </p:sp>
      <p:sp>
        <p:nvSpPr>
          <p:cNvPr id="6" name="object 6"/>
          <p:cNvSpPr txBox="1"/>
          <p:nvPr/>
        </p:nvSpPr>
        <p:spPr>
          <a:xfrm>
            <a:off x="4194428" y="2854578"/>
            <a:ext cx="35655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Verdana"/>
                <a:cs typeface="Verdana"/>
              </a:rPr>
              <a:t>m-1,</a:t>
            </a:r>
            <a:r>
              <a:rPr sz="2400" spc="-30" dirty="0">
                <a:latin typeface="Verdana"/>
                <a:cs typeface="Verdana"/>
              </a:rPr>
              <a:t> </a:t>
            </a:r>
            <a:r>
              <a:rPr sz="2400" spc="-5" dirty="0">
                <a:latin typeface="Verdana"/>
                <a:cs typeface="Verdana"/>
              </a:rPr>
              <a:t>2m-1,3m-1…2s-1</a:t>
            </a:r>
            <a:endParaRPr sz="2400" dirty="0">
              <a:latin typeface="Verdana"/>
              <a:cs typeface="Verdan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484073"/>
            <a:ext cx="8506257" cy="720069"/>
          </a:xfrm>
          <a:prstGeom prst="rect">
            <a:avLst/>
          </a:prstGeom>
        </p:spPr>
        <p:txBody>
          <a:bodyPr vert="horz" wrap="square" lIns="0" tIns="12065" rIns="0" bIns="0" rtlCol="0">
            <a:spAutoFit/>
          </a:bodyPr>
          <a:lstStyle/>
          <a:p>
            <a:pPr marL="12700">
              <a:lnSpc>
                <a:spcPct val="100000"/>
              </a:lnSpc>
              <a:spcBef>
                <a:spcPts val="95"/>
              </a:spcBef>
            </a:pPr>
            <a:r>
              <a:rPr spc="-5" dirty="0"/>
              <a:t>Direct</a:t>
            </a:r>
            <a:r>
              <a:rPr spc="-25" dirty="0"/>
              <a:t> </a:t>
            </a:r>
            <a:r>
              <a:rPr spc="-5" dirty="0"/>
              <a:t>Mapping</a:t>
            </a:r>
            <a:r>
              <a:rPr spc="-20" dirty="0"/>
              <a:t> </a:t>
            </a:r>
            <a:r>
              <a:rPr spc="-5" dirty="0"/>
              <a:t>pros</a:t>
            </a:r>
            <a:r>
              <a:rPr spc="-10" dirty="0"/>
              <a:t> </a:t>
            </a:r>
            <a:r>
              <a:rPr spc="-5" dirty="0"/>
              <a:t>&amp;</a:t>
            </a:r>
            <a:r>
              <a:rPr spc="-25" dirty="0"/>
              <a:t> </a:t>
            </a:r>
            <a:r>
              <a:rPr spc="-5" dirty="0"/>
              <a:t>cons</a:t>
            </a:r>
          </a:p>
        </p:txBody>
      </p:sp>
      <p:sp>
        <p:nvSpPr>
          <p:cNvPr id="3" name="object 3"/>
          <p:cNvSpPr txBox="1"/>
          <p:nvPr/>
        </p:nvSpPr>
        <p:spPr>
          <a:xfrm>
            <a:off x="535940" y="1385061"/>
            <a:ext cx="7460615" cy="4618990"/>
          </a:xfrm>
          <a:prstGeom prst="rect">
            <a:avLst/>
          </a:prstGeom>
        </p:spPr>
        <p:txBody>
          <a:bodyPr vert="horz" wrap="square" lIns="0" tIns="12065" rIns="0" bIns="0" rtlCol="0">
            <a:spAutoFit/>
          </a:bodyPr>
          <a:lstStyle/>
          <a:p>
            <a:pPr marL="355600" indent="-343535">
              <a:lnSpc>
                <a:spcPct val="100000"/>
              </a:lnSpc>
              <a:spcBef>
                <a:spcPts val="95"/>
              </a:spcBef>
              <a:buClr>
                <a:srgbClr val="FF0000"/>
              </a:buClr>
              <a:buChar char="•"/>
              <a:tabLst>
                <a:tab pos="356235" algn="l"/>
              </a:tabLst>
            </a:pPr>
            <a:r>
              <a:rPr sz="2800" spc="-5" dirty="0">
                <a:latin typeface="Verdana"/>
                <a:cs typeface="Verdana"/>
              </a:rPr>
              <a:t>Simple</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355600" indent="-343535">
              <a:lnSpc>
                <a:spcPct val="100000"/>
              </a:lnSpc>
              <a:buClr>
                <a:srgbClr val="FF0000"/>
              </a:buClr>
              <a:buChar char="•"/>
              <a:tabLst>
                <a:tab pos="356235" algn="l"/>
              </a:tabLst>
            </a:pPr>
            <a:r>
              <a:rPr sz="2800" spc="-5" dirty="0">
                <a:latin typeface="Verdana"/>
                <a:cs typeface="Verdana"/>
              </a:rPr>
              <a:t>Inexpensive</a:t>
            </a:r>
            <a:endParaRPr sz="2800" dirty="0">
              <a:latin typeface="Verdana"/>
              <a:cs typeface="Verdana"/>
            </a:endParaRPr>
          </a:p>
          <a:p>
            <a:pPr>
              <a:lnSpc>
                <a:spcPct val="100000"/>
              </a:lnSpc>
              <a:spcBef>
                <a:spcPts val="20"/>
              </a:spcBef>
              <a:buClr>
                <a:srgbClr val="FF0000"/>
              </a:buClr>
              <a:buFont typeface="Verdana"/>
              <a:buChar char="•"/>
            </a:pPr>
            <a:endParaRPr sz="3300" dirty="0">
              <a:latin typeface="Verdana"/>
              <a:cs typeface="Verdana"/>
            </a:endParaRPr>
          </a:p>
          <a:p>
            <a:pPr marL="355600" indent="-343535" algn="just">
              <a:lnSpc>
                <a:spcPct val="100000"/>
              </a:lnSpc>
              <a:buClr>
                <a:srgbClr val="FF0000"/>
              </a:buClr>
              <a:buChar char="•"/>
              <a:tabLst>
                <a:tab pos="356235" algn="l"/>
              </a:tabLst>
            </a:pPr>
            <a:r>
              <a:rPr sz="2800" spc="-5" dirty="0">
                <a:latin typeface="Verdana"/>
                <a:cs typeface="Verdana"/>
              </a:rPr>
              <a:t>Fixed</a:t>
            </a:r>
            <a:r>
              <a:rPr sz="2800" dirty="0">
                <a:latin typeface="Verdana"/>
                <a:cs typeface="Verdana"/>
              </a:rPr>
              <a:t> </a:t>
            </a:r>
            <a:r>
              <a:rPr sz="2800" spc="-10" dirty="0">
                <a:latin typeface="Verdana"/>
                <a:cs typeface="Verdana"/>
              </a:rPr>
              <a:t>location</a:t>
            </a:r>
            <a:r>
              <a:rPr sz="2800" spc="35" dirty="0">
                <a:latin typeface="Verdana"/>
                <a:cs typeface="Verdana"/>
              </a:rPr>
              <a:t> </a:t>
            </a:r>
            <a:r>
              <a:rPr sz="2800" spc="-5" dirty="0">
                <a:latin typeface="Verdana"/>
                <a:cs typeface="Verdana"/>
              </a:rPr>
              <a:t>for</a:t>
            </a:r>
            <a:r>
              <a:rPr sz="2800" spc="5" dirty="0">
                <a:latin typeface="Verdana"/>
                <a:cs typeface="Verdana"/>
              </a:rPr>
              <a:t> </a:t>
            </a:r>
            <a:r>
              <a:rPr sz="2800" spc="-5" dirty="0">
                <a:latin typeface="Verdana"/>
                <a:cs typeface="Verdana"/>
              </a:rPr>
              <a:t>given</a:t>
            </a:r>
            <a:r>
              <a:rPr sz="2800" spc="20" dirty="0">
                <a:latin typeface="Verdana"/>
                <a:cs typeface="Verdana"/>
              </a:rPr>
              <a:t> </a:t>
            </a:r>
            <a:r>
              <a:rPr sz="2800" spc="-10" dirty="0">
                <a:latin typeface="Verdana"/>
                <a:cs typeface="Verdana"/>
              </a:rPr>
              <a:t>block</a:t>
            </a:r>
            <a:endParaRPr sz="2800" dirty="0">
              <a:latin typeface="Verdana"/>
              <a:cs typeface="Verdana"/>
            </a:endParaRPr>
          </a:p>
          <a:p>
            <a:pPr marL="756285" marR="5080" indent="-287020" algn="just">
              <a:lnSpc>
                <a:spcPct val="200100"/>
              </a:lnSpc>
              <a:spcBef>
                <a:spcPts val="735"/>
              </a:spcBef>
            </a:pPr>
            <a:r>
              <a:rPr sz="2400" spc="-10" dirty="0">
                <a:solidFill>
                  <a:srgbClr val="FF0000"/>
                </a:solidFill>
                <a:latin typeface="Verdana"/>
                <a:cs typeface="Verdana"/>
              </a:rPr>
              <a:t>—</a:t>
            </a:r>
            <a:r>
              <a:rPr sz="2400" spc="-10" dirty="0">
                <a:latin typeface="Verdana"/>
                <a:cs typeface="Verdana"/>
              </a:rPr>
              <a:t>If </a:t>
            </a:r>
            <a:r>
              <a:rPr sz="2400" dirty="0">
                <a:latin typeface="Verdana"/>
                <a:cs typeface="Verdana"/>
              </a:rPr>
              <a:t>a </a:t>
            </a:r>
            <a:r>
              <a:rPr sz="2400" spc="-5" dirty="0">
                <a:latin typeface="Verdana"/>
                <a:cs typeface="Verdana"/>
              </a:rPr>
              <a:t>program accesses </a:t>
            </a:r>
            <a:r>
              <a:rPr sz="2400" dirty="0">
                <a:latin typeface="Verdana"/>
                <a:cs typeface="Verdana"/>
              </a:rPr>
              <a:t>2 </a:t>
            </a:r>
            <a:r>
              <a:rPr sz="2400" spc="-5" dirty="0">
                <a:latin typeface="Verdana"/>
                <a:cs typeface="Verdana"/>
              </a:rPr>
              <a:t>blocks that </a:t>
            </a:r>
            <a:r>
              <a:rPr sz="2400" dirty="0">
                <a:latin typeface="Verdana"/>
                <a:cs typeface="Verdana"/>
              </a:rPr>
              <a:t>map </a:t>
            </a:r>
            <a:r>
              <a:rPr sz="2400" spc="-5" dirty="0">
                <a:latin typeface="Verdana"/>
                <a:cs typeface="Verdana"/>
              </a:rPr>
              <a:t>to </a:t>
            </a:r>
            <a:r>
              <a:rPr sz="2400" spc="-830" dirty="0">
                <a:latin typeface="Verdana"/>
                <a:cs typeface="Verdana"/>
              </a:rPr>
              <a:t> </a:t>
            </a:r>
            <a:r>
              <a:rPr sz="2400" spc="-5" dirty="0">
                <a:latin typeface="Verdana"/>
                <a:cs typeface="Verdana"/>
              </a:rPr>
              <a:t>the </a:t>
            </a:r>
            <a:r>
              <a:rPr sz="2400" dirty="0">
                <a:latin typeface="Verdana"/>
                <a:cs typeface="Verdana"/>
              </a:rPr>
              <a:t>same </a:t>
            </a:r>
            <a:r>
              <a:rPr sz="2400" spc="-15" dirty="0">
                <a:latin typeface="Verdana"/>
                <a:cs typeface="Verdana"/>
              </a:rPr>
              <a:t>line </a:t>
            </a:r>
            <a:r>
              <a:rPr sz="2400" spc="-5" dirty="0">
                <a:latin typeface="Verdana"/>
                <a:cs typeface="Verdana"/>
              </a:rPr>
              <a:t>repeatedly, cache misses are </a:t>
            </a:r>
            <a:r>
              <a:rPr sz="2400" spc="-830" dirty="0">
                <a:latin typeface="Verdana"/>
                <a:cs typeface="Verdana"/>
              </a:rPr>
              <a:t> </a:t>
            </a:r>
            <a:r>
              <a:rPr sz="2400" spc="-5" dirty="0">
                <a:latin typeface="Verdana"/>
                <a:cs typeface="Verdana"/>
              </a:rPr>
              <a:t>very</a:t>
            </a:r>
            <a:r>
              <a:rPr sz="2400" dirty="0">
                <a:latin typeface="Verdana"/>
                <a:cs typeface="Verdana"/>
              </a:rPr>
              <a:t> high</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903845" cy="537591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Black"/>
                <a:cs typeface="Arial Black"/>
              </a:rPr>
              <a:t>Associative</a:t>
            </a:r>
            <a:r>
              <a:rPr sz="2800" spc="-20" dirty="0">
                <a:latin typeface="Arial Black"/>
                <a:cs typeface="Arial Black"/>
              </a:rPr>
              <a:t> </a:t>
            </a:r>
            <a:r>
              <a:rPr sz="2800" spc="-5" dirty="0">
                <a:latin typeface="Arial Black"/>
                <a:cs typeface="Arial Black"/>
              </a:rPr>
              <a:t>Mapping</a:t>
            </a:r>
            <a:endParaRPr sz="2800">
              <a:latin typeface="Arial Black"/>
              <a:cs typeface="Arial Black"/>
            </a:endParaRPr>
          </a:p>
          <a:p>
            <a:pPr marL="406400" marR="370205" indent="-343535">
              <a:lnSpc>
                <a:spcPct val="150100"/>
              </a:lnSpc>
              <a:spcBef>
                <a:spcPts val="790"/>
              </a:spcBef>
              <a:buClr>
                <a:srgbClr val="FF0000"/>
              </a:buClr>
              <a:buChar char="•"/>
              <a:tabLst>
                <a:tab pos="407034" algn="l"/>
              </a:tabLst>
            </a:pPr>
            <a:r>
              <a:rPr sz="2800" spc="-5" dirty="0">
                <a:latin typeface="Verdana"/>
                <a:cs typeface="Verdana"/>
              </a:rPr>
              <a:t>A</a:t>
            </a:r>
            <a:r>
              <a:rPr sz="2800" spc="-10" dirty="0">
                <a:latin typeface="Verdana"/>
                <a:cs typeface="Verdana"/>
              </a:rPr>
              <a:t> </a:t>
            </a:r>
            <a:r>
              <a:rPr sz="2800" dirty="0">
                <a:latin typeface="Verdana"/>
                <a:cs typeface="Verdana"/>
              </a:rPr>
              <a:t>main</a:t>
            </a:r>
            <a:r>
              <a:rPr sz="2800" spc="5" dirty="0">
                <a:latin typeface="Verdana"/>
                <a:cs typeface="Verdana"/>
              </a:rPr>
              <a:t> </a:t>
            </a:r>
            <a:r>
              <a:rPr sz="2800" spc="-5" dirty="0">
                <a:latin typeface="Verdana"/>
                <a:cs typeface="Verdana"/>
              </a:rPr>
              <a:t>memory</a:t>
            </a:r>
            <a:r>
              <a:rPr sz="2800" spc="15" dirty="0">
                <a:latin typeface="Verdana"/>
                <a:cs typeface="Verdana"/>
              </a:rPr>
              <a:t> </a:t>
            </a:r>
            <a:r>
              <a:rPr sz="2800" spc="-10" dirty="0">
                <a:latin typeface="Verdana"/>
                <a:cs typeface="Verdana"/>
              </a:rPr>
              <a:t>block</a:t>
            </a:r>
            <a:r>
              <a:rPr sz="2800" spc="35" dirty="0">
                <a:latin typeface="Verdana"/>
                <a:cs typeface="Verdana"/>
              </a:rPr>
              <a:t> </a:t>
            </a:r>
            <a:r>
              <a:rPr sz="2800" spc="-5" dirty="0">
                <a:latin typeface="Verdana"/>
                <a:cs typeface="Verdana"/>
              </a:rPr>
              <a:t>can</a:t>
            </a:r>
            <a:r>
              <a:rPr sz="2800" spc="15" dirty="0">
                <a:latin typeface="Verdana"/>
                <a:cs typeface="Verdana"/>
              </a:rPr>
              <a:t> </a:t>
            </a:r>
            <a:r>
              <a:rPr sz="2800" spc="-10" dirty="0">
                <a:latin typeface="Verdana"/>
                <a:cs typeface="Verdana"/>
              </a:rPr>
              <a:t>load</a:t>
            </a:r>
            <a:r>
              <a:rPr sz="2800" spc="25" dirty="0">
                <a:latin typeface="Verdana"/>
                <a:cs typeface="Verdana"/>
              </a:rPr>
              <a:t> </a:t>
            </a:r>
            <a:r>
              <a:rPr sz="2800" spc="-15" dirty="0">
                <a:latin typeface="Verdana"/>
                <a:cs typeface="Verdana"/>
              </a:rPr>
              <a:t>into</a:t>
            </a:r>
            <a:r>
              <a:rPr sz="2800" spc="10" dirty="0">
                <a:latin typeface="Verdana"/>
                <a:cs typeface="Verdana"/>
              </a:rPr>
              <a:t> </a:t>
            </a:r>
            <a:r>
              <a:rPr sz="2800" spc="-5" dirty="0">
                <a:latin typeface="Verdana"/>
                <a:cs typeface="Verdana"/>
              </a:rPr>
              <a:t>any </a:t>
            </a:r>
            <a:r>
              <a:rPr sz="2800" spc="-969" dirty="0">
                <a:latin typeface="Verdana"/>
                <a:cs typeface="Verdana"/>
              </a:rPr>
              <a:t> </a:t>
            </a:r>
            <a:r>
              <a:rPr sz="2800" spc="-10" dirty="0">
                <a:latin typeface="Verdana"/>
                <a:cs typeface="Verdana"/>
              </a:rPr>
              <a:t>line</a:t>
            </a:r>
            <a:r>
              <a:rPr sz="2800" spc="10"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cache</a:t>
            </a:r>
            <a:endParaRPr sz="2800">
              <a:latin typeface="Verdana"/>
              <a:cs typeface="Verdana"/>
            </a:endParaRPr>
          </a:p>
          <a:p>
            <a:pPr marL="406400" marR="5080" indent="-343535">
              <a:lnSpc>
                <a:spcPct val="150100"/>
              </a:lnSpc>
              <a:spcBef>
                <a:spcPts val="670"/>
              </a:spcBef>
              <a:buClr>
                <a:srgbClr val="FF0000"/>
              </a:buClr>
              <a:buChar char="•"/>
              <a:tabLst>
                <a:tab pos="407034" algn="l"/>
              </a:tabLst>
            </a:pPr>
            <a:r>
              <a:rPr sz="2800" spc="-5" dirty="0">
                <a:latin typeface="Verdana"/>
                <a:cs typeface="Verdana"/>
              </a:rPr>
              <a:t>Memory</a:t>
            </a:r>
            <a:r>
              <a:rPr sz="2800" spc="25" dirty="0">
                <a:latin typeface="Verdana"/>
                <a:cs typeface="Verdana"/>
              </a:rPr>
              <a:t> </a:t>
            </a:r>
            <a:r>
              <a:rPr sz="2800" spc="-5" dirty="0">
                <a:latin typeface="Verdana"/>
                <a:cs typeface="Verdana"/>
              </a:rPr>
              <a:t>address</a:t>
            </a:r>
            <a:r>
              <a:rPr sz="2800" spc="45" dirty="0">
                <a:latin typeface="Verdana"/>
                <a:cs typeface="Verdana"/>
              </a:rPr>
              <a:t> </a:t>
            </a:r>
            <a:r>
              <a:rPr sz="2800" spc="-10" dirty="0">
                <a:latin typeface="Verdana"/>
                <a:cs typeface="Verdana"/>
              </a:rPr>
              <a:t>is</a:t>
            </a:r>
            <a:r>
              <a:rPr sz="2800" dirty="0">
                <a:latin typeface="Verdana"/>
                <a:cs typeface="Verdana"/>
              </a:rPr>
              <a:t> </a:t>
            </a:r>
            <a:r>
              <a:rPr sz="2800" spc="-10" dirty="0">
                <a:latin typeface="Verdana"/>
                <a:cs typeface="Verdana"/>
              </a:rPr>
              <a:t>interpreted</a:t>
            </a:r>
            <a:r>
              <a:rPr sz="2800" spc="30" dirty="0">
                <a:latin typeface="Verdana"/>
                <a:cs typeface="Verdana"/>
              </a:rPr>
              <a:t> </a:t>
            </a:r>
            <a:r>
              <a:rPr sz="2800" spc="-5" dirty="0">
                <a:latin typeface="Verdana"/>
                <a:cs typeface="Verdana"/>
              </a:rPr>
              <a:t>as</a:t>
            </a:r>
            <a:r>
              <a:rPr sz="2800" spc="10" dirty="0">
                <a:latin typeface="Verdana"/>
                <a:cs typeface="Verdana"/>
              </a:rPr>
              <a:t> </a:t>
            </a:r>
            <a:r>
              <a:rPr sz="2800" spc="-10" dirty="0">
                <a:latin typeface="Verdana"/>
                <a:cs typeface="Verdana"/>
              </a:rPr>
              <a:t>tag</a:t>
            </a:r>
            <a:r>
              <a:rPr sz="2800" dirty="0">
                <a:latin typeface="Verdana"/>
                <a:cs typeface="Verdana"/>
              </a:rPr>
              <a:t> </a:t>
            </a:r>
            <a:r>
              <a:rPr sz="2800" spc="-5" dirty="0">
                <a:latin typeface="Verdana"/>
                <a:cs typeface="Verdana"/>
              </a:rPr>
              <a:t>and </a:t>
            </a:r>
            <a:r>
              <a:rPr sz="2800" spc="-965" dirty="0">
                <a:latin typeface="Verdana"/>
                <a:cs typeface="Verdana"/>
              </a:rPr>
              <a:t> </a:t>
            </a:r>
            <a:r>
              <a:rPr sz="2800" spc="-10" dirty="0">
                <a:latin typeface="Verdana"/>
                <a:cs typeface="Verdana"/>
              </a:rPr>
              <a:t>word</a:t>
            </a:r>
            <a:endParaRPr sz="2800">
              <a:latin typeface="Verdana"/>
              <a:cs typeface="Verdana"/>
            </a:endParaRPr>
          </a:p>
          <a:p>
            <a:pPr marL="406400" indent="-344170">
              <a:lnSpc>
                <a:spcPct val="100000"/>
              </a:lnSpc>
              <a:spcBef>
                <a:spcPts val="2350"/>
              </a:spcBef>
              <a:buClr>
                <a:srgbClr val="FF0000"/>
              </a:buClr>
              <a:buChar char="•"/>
              <a:tabLst>
                <a:tab pos="407034" algn="l"/>
              </a:tabLst>
            </a:pPr>
            <a:r>
              <a:rPr sz="2800" spc="-10" dirty="0">
                <a:latin typeface="Verdana"/>
                <a:cs typeface="Verdana"/>
              </a:rPr>
              <a:t>Tag</a:t>
            </a:r>
            <a:r>
              <a:rPr sz="2800" spc="-5" dirty="0">
                <a:latin typeface="Verdana"/>
                <a:cs typeface="Verdana"/>
              </a:rPr>
              <a:t> </a:t>
            </a:r>
            <a:r>
              <a:rPr sz="2800" spc="-10" dirty="0">
                <a:latin typeface="Verdana"/>
                <a:cs typeface="Verdana"/>
              </a:rPr>
              <a:t>uniquely</a:t>
            </a:r>
            <a:r>
              <a:rPr sz="2800" spc="60" dirty="0">
                <a:latin typeface="Verdana"/>
                <a:cs typeface="Verdana"/>
              </a:rPr>
              <a:t> </a:t>
            </a:r>
            <a:r>
              <a:rPr sz="2800" spc="-10" dirty="0">
                <a:latin typeface="Verdana"/>
                <a:cs typeface="Verdana"/>
              </a:rPr>
              <a:t>identifies</a:t>
            </a:r>
            <a:r>
              <a:rPr sz="2800" spc="15" dirty="0">
                <a:latin typeface="Verdana"/>
                <a:cs typeface="Verdana"/>
              </a:rPr>
              <a:t> </a:t>
            </a:r>
            <a:r>
              <a:rPr sz="2800" spc="-10" dirty="0">
                <a:latin typeface="Verdana"/>
                <a:cs typeface="Verdana"/>
              </a:rPr>
              <a:t>block</a:t>
            </a:r>
            <a:r>
              <a:rPr sz="2800" spc="35" dirty="0">
                <a:latin typeface="Verdana"/>
                <a:cs typeface="Verdana"/>
              </a:rPr>
              <a:t> </a:t>
            </a:r>
            <a:r>
              <a:rPr sz="2800" spc="-5" dirty="0">
                <a:latin typeface="Verdana"/>
                <a:cs typeface="Verdana"/>
              </a:rPr>
              <a:t>of memory</a:t>
            </a:r>
            <a:endParaRPr sz="2800">
              <a:latin typeface="Verdana"/>
              <a:cs typeface="Verdana"/>
            </a:endParaRPr>
          </a:p>
          <a:p>
            <a:pPr marL="406400" indent="-344170">
              <a:lnSpc>
                <a:spcPct val="100000"/>
              </a:lnSpc>
              <a:spcBef>
                <a:spcPts val="2355"/>
              </a:spcBef>
              <a:buClr>
                <a:srgbClr val="FF0000"/>
              </a:buClr>
              <a:buChar char="•"/>
              <a:tabLst>
                <a:tab pos="407034" algn="l"/>
              </a:tabLst>
            </a:pPr>
            <a:r>
              <a:rPr sz="2800" spc="-10" dirty="0">
                <a:latin typeface="Verdana"/>
                <a:cs typeface="Verdana"/>
              </a:rPr>
              <a:t>Every</a:t>
            </a:r>
            <a:r>
              <a:rPr sz="2800" spc="25" dirty="0">
                <a:latin typeface="Verdana"/>
                <a:cs typeface="Verdana"/>
              </a:rPr>
              <a:t> </a:t>
            </a:r>
            <a:r>
              <a:rPr sz="2800" spc="-10" dirty="0">
                <a:latin typeface="Verdana"/>
                <a:cs typeface="Verdana"/>
              </a:rPr>
              <a:t>line’s</a:t>
            </a:r>
            <a:r>
              <a:rPr sz="2800" spc="15" dirty="0">
                <a:latin typeface="Verdana"/>
                <a:cs typeface="Verdana"/>
              </a:rPr>
              <a:t> </a:t>
            </a:r>
            <a:r>
              <a:rPr sz="2800" spc="-10" dirty="0">
                <a:latin typeface="Verdana"/>
                <a:cs typeface="Verdana"/>
              </a:rPr>
              <a:t>tag</a:t>
            </a:r>
            <a:r>
              <a:rPr sz="2800" spc="5" dirty="0">
                <a:latin typeface="Verdana"/>
                <a:cs typeface="Verdana"/>
              </a:rPr>
              <a:t> </a:t>
            </a:r>
            <a:r>
              <a:rPr sz="2800" spc="-10" dirty="0">
                <a:latin typeface="Verdana"/>
                <a:cs typeface="Verdana"/>
              </a:rPr>
              <a:t>is</a:t>
            </a:r>
            <a:r>
              <a:rPr sz="2800" spc="5" dirty="0">
                <a:latin typeface="Verdana"/>
                <a:cs typeface="Verdana"/>
              </a:rPr>
              <a:t> </a:t>
            </a:r>
            <a:r>
              <a:rPr sz="2800" spc="-5" dirty="0">
                <a:latin typeface="Verdana"/>
                <a:cs typeface="Verdana"/>
              </a:rPr>
              <a:t>examined</a:t>
            </a:r>
            <a:r>
              <a:rPr sz="2800" spc="30" dirty="0">
                <a:latin typeface="Verdana"/>
                <a:cs typeface="Verdana"/>
              </a:rPr>
              <a:t> </a:t>
            </a:r>
            <a:r>
              <a:rPr sz="2800" spc="-5" dirty="0">
                <a:latin typeface="Verdana"/>
                <a:cs typeface="Verdana"/>
              </a:rPr>
              <a:t>for</a:t>
            </a:r>
            <a:r>
              <a:rPr sz="2800" spc="10" dirty="0">
                <a:latin typeface="Verdana"/>
                <a:cs typeface="Verdana"/>
              </a:rPr>
              <a:t> </a:t>
            </a:r>
            <a:r>
              <a:rPr sz="2800" spc="-5" dirty="0">
                <a:latin typeface="Verdana"/>
                <a:cs typeface="Verdana"/>
              </a:rPr>
              <a:t>a</a:t>
            </a:r>
            <a:r>
              <a:rPr sz="2800" spc="10" dirty="0">
                <a:latin typeface="Verdana"/>
                <a:cs typeface="Verdana"/>
              </a:rPr>
              <a:t> </a:t>
            </a:r>
            <a:r>
              <a:rPr sz="2800" spc="-5" dirty="0">
                <a:latin typeface="Verdana"/>
                <a:cs typeface="Verdana"/>
              </a:rPr>
              <a:t>match</a:t>
            </a:r>
            <a:endParaRPr sz="2800">
              <a:latin typeface="Verdana"/>
              <a:cs typeface="Verdana"/>
            </a:endParaRPr>
          </a:p>
          <a:p>
            <a:pPr marL="406400" indent="-344170">
              <a:lnSpc>
                <a:spcPct val="100000"/>
              </a:lnSpc>
              <a:spcBef>
                <a:spcPts val="2355"/>
              </a:spcBef>
              <a:buClr>
                <a:srgbClr val="FF0000"/>
              </a:buClr>
              <a:buChar char="•"/>
              <a:tabLst>
                <a:tab pos="407034" algn="l"/>
              </a:tabLst>
            </a:pPr>
            <a:r>
              <a:rPr sz="2800" spc="-10" dirty="0">
                <a:latin typeface="Verdana"/>
                <a:cs typeface="Verdana"/>
              </a:rPr>
              <a:t>Cache</a:t>
            </a:r>
            <a:r>
              <a:rPr sz="2800" spc="5" dirty="0">
                <a:latin typeface="Verdana"/>
                <a:cs typeface="Verdana"/>
              </a:rPr>
              <a:t> </a:t>
            </a:r>
            <a:r>
              <a:rPr sz="2800" spc="-10" dirty="0">
                <a:latin typeface="Verdana"/>
                <a:cs typeface="Verdana"/>
              </a:rPr>
              <a:t>searching</a:t>
            </a:r>
            <a:r>
              <a:rPr sz="2800" spc="35" dirty="0">
                <a:latin typeface="Verdana"/>
                <a:cs typeface="Verdana"/>
              </a:rPr>
              <a:t> </a:t>
            </a:r>
            <a:r>
              <a:rPr sz="2800" spc="-10" dirty="0">
                <a:latin typeface="Verdana"/>
                <a:cs typeface="Verdana"/>
              </a:rPr>
              <a:t>gets</a:t>
            </a:r>
            <a:r>
              <a:rPr sz="2800" dirty="0">
                <a:latin typeface="Verdana"/>
                <a:cs typeface="Verdana"/>
              </a:rPr>
              <a:t> </a:t>
            </a:r>
            <a:r>
              <a:rPr sz="2800" spc="-10" dirty="0">
                <a:latin typeface="Verdana"/>
                <a:cs typeface="Verdana"/>
              </a:rPr>
              <a:t>expensive</a:t>
            </a:r>
            <a:endParaRPr sz="2800">
              <a:latin typeface="Verdana"/>
              <a:cs typeface="Verdan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602" y="228600"/>
            <a:ext cx="8125257" cy="720069"/>
          </a:xfrm>
          <a:prstGeom prst="rect">
            <a:avLst/>
          </a:prstGeom>
        </p:spPr>
        <p:txBody>
          <a:bodyPr vert="horz" wrap="square" lIns="0" tIns="12065" rIns="0" bIns="0" rtlCol="0">
            <a:spAutoFit/>
          </a:bodyPr>
          <a:lstStyle/>
          <a:p>
            <a:pPr marL="12700">
              <a:lnSpc>
                <a:spcPct val="100000"/>
              </a:lnSpc>
              <a:spcBef>
                <a:spcPts val="95"/>
              </a:spcBef>
            </a:pPr>
            <a:r>
              <a:rPr spc="-10" dirty="0"/>
              <a:t>Set</a:t>
            </a:r>
            <a:r>
              <a:rPr spc="-40" dirty="0"/>
              <a:t> </a:t>
            </a:r>
            <a:r>
              <a:rPr spc="-5" dirty="0"/>
              <a:t>Associative</a:t>
            </a:r>
            <a:r>
              <a:rPr spc="-10" dirty="0"/>
              <a:t> </a:t>
            </a:r>
            <a:r>
              <a:rPr spc="-5" dirty="0"/>
              <a:t>Mapping</a:t>
            </a:r>
          </a:p>
        </p:txBody>
      </p:sp>
      <p:sp>
        <p:nvSpPr>
          <p:cNvPr id="3" name="object 3"/>
          <p:cNvSpPr txBox="1"/>
          <p:nvPr/>
        </p:nvSpPr>
        <p:spPr>
          <a:xfrm>
            <a:off x="78739" y="1225042"/>
            <a:ext cx="8896985" cy="4507230"/>
          </a:xfrm>
          <a:prstGeom prst="rect">
            <a:avLst/>
          </a:prstGeom>
        </p:spPr>
        <p:txBody>
          <a:bodyPr vert="horz" wrap="square" lIns="0" tIns="12065" rIns="0" bIns="0" rtlCol="0">
            <a:spAutoFit/>
          </a:bodyPr>
          <a:lstStyle/>
          <a:p>
            <a:pPr marL="355600" indent="-342900">
              <a:lnSpc>
                <a:spcPct val="100000"/>
              </a:lnSpc>
              <a:spcBef>
                <a:spcPts val="95"/>
              </a:spcBef>
              <a:buClr>
                <a:srgbClr val="FF0000"/>
              </a:buClr>
              <a:buChar char="•"/>
              <a:tabLst>
                <a:tab pos="355600" algn="l"/>
              </a:tabLst>
            </a:pPr>
            <a:r>
              <a:rPr sz="2800" spc="-10" dirty="0">
                <a:latin typeface="Verdana"/>
                <a:cs typeface="Verdana"/>
              </a:rPr>
              <a:t>Cache</a:t>
            </a:r>
            <a:r>
              <a:rPr sz="2800" spc="15" dirty="0">
                <a:latin typeface="Verdana"/>
                <a:cs typeface="Verdana"/>
              </a:rPr>
              <a:t> </a:t>
            </a:r>
            <a:r>
              <a:rPr sz="2800" spc="-10" dirty="0">
                <a:latin typeface="Verdana"/>
                <a:cs typeface="Verdana"/>
              </a:rPr>
              <a:t>is divided</a:t>
            </a:r>
            <a:r>
              <a:rPr sz="2800" spc="40" dirty="0">
                <a:latin typeface="Verdana"/>
                <a:cs typeface="Verdana"/>
              </a:rPr>
              <a:t> </a:t>
            </a:r>
            <a:r>
              <a:rPr sz="2800" spc="-15" dirty="0">
                <a:latin typeface="Verdana"/>
                <a:cs typeface="Verdana"/>
              </a:rPr>
              <a:t>into</a:t>
            </a:r>
            <a:r>
              <a:rPr sz="2800" spc="30" dirty="0">
                <a:latin typeface="Verdana"/>
                <a:cs typeface="Verdana"/>
              </a:rPr>
              <a:t> </a:t>
            </a:r>
            <a:r>
              <a:rPr sz="2800" spc="-5" dirty="0">
                <a:latin typeface="Verdana"/>
                <a:cs typeface="Verdana"/>
              </a:rPr>
              <a:t>a</a:t>
            </a:r>
            <a:r>
              <a:rPr sz="2800" dirty="0">
                <a:latin typeface="Verdana"/>
                <a:cs typeface="Verdana"/>
              </a:rPr>
              <a:t> </a:t>
            </a:r>
            <a:r>
              <a:rPr sz="2800" spc="-10" dirty="0">
                <a:latin typeface="Verdana"/>
                <a:cs typeface="Verdana"/>
              </a:rPr>
              <a:t>number</a:t>
            </a:r>
            <a:r>
              <a:rPr sz="2800" spc="45"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sets</a:t>
            </a:r>
            <a:endParaRPr sz="2800">
              <a:latin typeface="Verdana"/>
              <a:cs typeface="Verdana"/>
            </a:endParaRPr>
          </a:p>
          <a:p>
            <a:pPr marL="355600" indent="-342900">
              <a:lnSpc>
                <a:spcPct val="100000"/>
              </a:lnSpc>
              <a:spcBef>
                <a:spcPts val="2355"/>
              </a:spcBef>
              <a:buClr>
                <a:srgbClr val="FF0000"/>
              </a:buClr>
              <a:buChar char="•"/>
              <a:tabLst>
                <a:tab pos="355600" algn="l"/>
              </a:tabLst>
            </a:pPr>
            <a:r>
              <a:rPr sz="2800" spc="-10" dirty="0">
                <a:latin typeface="Verdana"/>
                <a:cs typeface="Verdana"/>
              </a:rPr>
              <a:t>Each</a:t>
            </a:r>
            <a:r>
              <a:rPr sz="2800" spc="25" dirty="0">
                <a:latin typeface="Verdana"/>
                <a:cs typeface="Verdana"/>
              </a:rPr>
              <a:t> </a:t>
            </a:r>
            <a:r>
              <a:rPr sz="2800" spc="-5" dirty="0">
                <a:latin typeface="Verdana"/>
                <a:cs typeface="Verdana"/>
              </a:rPr>
              <a:t>set </a:t>
            </a:r>
            <a:r>
              <a:rPr sz="2800" spc="-10" dirty="0">
                <a:latin typeface="Verdana"/>
                <a:cs typeface="Verdana"/>
              </a:rPr>
              <a:t>contains</a:t>
            </a:r>
            <a:r>
              <a:rPr sz="2800" spc="45" dirty="0">
                <a:latin typeface="Verdana"/>
                <a:cs typeface="Verdana"/>
              </a:rPr>
              <a:t> </a:t>
            </a:r>
            <a:r>
              <a:rPr sz="2800" spc="-5" dirty="0">
                <a:latin typeface="Verdana"/>
                <a:cs typeface="Verdana"/>
              </a:rPr>
              <a:t>a</a:t>
            </a:r>
            <a:r>
              <a:rPr sz="2800" dirty="0">
                <a:latin typeface="Verdana"/>
                <a:cs typeface="Verdana"/>
              </a:rPr>
              <a:t> </a:t>
            </a:r>
            <a:r>
              <a:rPr sz="2800" spc="-5" dirty="0">
                <a:latin typeface="Verdana"/>
                <a:cs typeface="Verdana"/>
              </a:rPr>
              <a:t>number</a:t>
            </a:r>
            <a:r>
              <a:rPr sz="2800" spc="30" dirty="0">
                <a:latin typeface="Verdana"/>
                <a:cs typeface="Verdana"/>
              </a:rPr>
              <a:t> </a:t>
            </a:r>
            <a:r>
              <a:rPr sz="2800" spc="-5" dirty="0">
                <a:latin typeface="Verdana"/>
                <a:cs typeface="Verdana"/>
              </a:rPr>
              <a:t>of </a:t>
            </a:r>
            <a:r>
              <a:rPr sz="2800" spc="-10" dirty="0">
                <a:latin typeface="Verdana"/>
                <a:cs typeface="Verdana"/>
              </a:rPr>
              <a:t>lines</a:t>
            </a:r>
            <a:endParaRPr sz="2800">
              <a:latin typeface="Verdana"/>
              <a:cs typeface="Verdana"/>
            </a:endParaRPr>
          </a:p>
          <a:p>
            <a:pPr marL="355600" indent="-342900">
              <a:lnSpc>
                <a:spcPct val="100000"/>
              </a:lnSpc>
              <a:spcBef>
                <a:spcPts val="2350"/>
              </a:spcBef>
              <a:buClr>
                <a:srgbClr val="FF0000"/>
              </a:buClr>
              <a:buChar char="•"/>
              <a:tabLst>
                <a:tab pos="355600" algn="l"/>
              </a:tabLst>
            </a:pPr>
            <a:r>
              <a:rPr sz="2800" spc="-5" dirty="0">
                <a:latin typeface="Verdana"/>
                <a:cs typeface="Verdana"/>
              </a:rPr>
              <a:t>A </a:t>
            </a:r>
            <a:r>
              <a:rPr sz="2800" spc="-10" dirty="0">
                <a:latin typeface="Verdana"/>
                <a:cs typeface="Verdana"/>
              </a:rPr>
              <a:t>given</a:t>
            </a:r>
            <a:r>
              <a:rPr sz="2800" spc="15" dirty="0">
                <a:latin typeface="Verdana"/>
                <a:cs typeface="Verdana"/>
              </a:rPr>
              <a:t> </a:t>
            </a:r>
            <a:r>
              <a:rPr sz="2800" spc="-10" dirty="0">
                <a:latin typeface="Verdana"/>
                <a:cs typeface="Verdana"/>
              </a:rPr>
              <a:t>block</a:t>
            </a:r>
            <a:r>
              <a:rPr sz="2800" spc="40" dirty="0">
                <a:latin typeface="Verdana"/>
                <a:cs typeface="Verdana"/>
              </a:rPr>
              <a:t> </a:t>
            </a:r>
            <a:r>
              <a:rPr sz="2800" spc="-5" dirty="0">
                <a:latin typeface="Verdana"/>
                <a:cs typeface="Verdana"/>
              </a:rPr>
              <a:t>maps</a:t>
            </a:r>
            <a:r>
              <a:rPr sz="2800" spc="30" dirty="0">
                <a:latin typeface="Verdana"/>
                <a:cs typeface="Verdana"/>
              </a:rPr>
              <a:t> </a:t>
            </a:r>
            <a:r>
              <a:rPr sz="2800" spc="-5" dirty="0">
                <a:latin typeface="Verdana"/>
                <a:cs typeface="Verdana"/>
              </a:rPr>
              <a:t>to </a:t>
            </a:r>
            <a:r>
              <a:rPr sz="2800" spc="-10" dirty="0">
                <a:latin typeface="Verdana"/>
                <a:cs typeface="Verdana"/>
              </a:rPr>
              <a:t>any</a:t>
            </a:r>
            <a:r>
              <a:rPr sz="2800" spc="30" dirty="0">
                <a:latin typeface="Verdana"/>
                <a:cs typeface="Verdana"/>
              </a:rPr>
              <a:t> </a:t>
            </a:r>
            <a:r>
              <a:rPr sz="2800" spc="-10" dirty="0">
                <a:latin typeface="Verdana"/>
                <a:cs typeface="Verdana"/>
              </a:rPr>
              <a:t>line</a:t>
            </a:r>
            <a:r>
              <a:rPr sz="2800" spc="15" dirty="0">
                <a:latin typeface="Verdana"/>
                <a:cs typeface="Verdana"/>
              </a:rPr>
              <a:t> </a:t>
            </a:r>
            <a:r>
              <a:rPr sz="2800" spc="-10" dirty="0">
                <a:latin typeface="Verdana"/>
                <a:cs typeface="Verdana"/>
              </a:rPr>
              <a:t>in </a:t>
            </a:r>
            <a:r>
              <a:rPr sz="2800" spc="-5" dirty="0">
                <a:latin typeface="Verdana"/>
                <a:cs typeface="Verdana"/>
              </a:rPr>
              <a:t>a</a:t>
            </a:r>
            <a:r>
              <a:rPr sz="2800" spc="10" dirty="0">
                <a:latin typeface="Verdana"/>
                <a:cs typeface="Verdana"/>
              </a:rPr>
              <a:t> </a:t>
            </a:r>
            <a:r>
              <a:rPr sz="2800" spc="-10" dirty="0">
                <a:latin typeface="Verdana"/>
                <a:cs typeface="Verdana"/>
              </a:rPr>
              <a:t>given</a:t>
            </a:r>
            <a:r>
              <a:rPr sz="2800" spc="20" dirty="0">
                <a:latin typeface="Verdana"/>
                <a:cs typeface="Verdana"/>
              </a:rPr>
              <a:t> </a:t>
            </a:r>
            <a:r>
              <a:rPr sz="2800" spc="-5" dirty="0">
                <a:latin typeface="Verdana"/>
                <a:cs typeface="Verdana"/>
              </a:rPr>
              <a:t>set</a:t>
            </a:r>
            <a:endParaRPr sz="2800">
              <a:latin typeface="Verdana"/>
              <a:cs typeface="Verdana"/>
            </a:endParaRPr>
          </a:p>
          <a:p>
            <a:pPr marL="469900">
              <a:lnSpc>
                <a:spcPct val="100000"/>
              </a:lnSpc>
              <a:spcBef>
                <a:spcPts val="2120"/>
              </a:spcBef>
            </a:pPr>
            <a:r>
              <a:rPr sz="2400" dirty="0">
                <a:solidFill>
                  <a:srgbClr val="FF0000"/>
                </a:solidFill>
                <a:latin typeface="Verdana"/>
                <a:cs typeface="Verdana"/>
              </a:rPr>
              <a:t>—</a:t>
            </a:r>
            <a:r>
              <a:rPr sz="2400" dirty="0">
                <a:latin typeface="Verdana"/>
                <a:cs typeface="Verdana"/>
              </a:rPr>
              <a:t>e.g.</a:t>
            </a:r>
            <a:r>
              <a:rPr sz="2400" spc="-5" dirty="0">
                <a:latin typeface="Verdana"/>
                <a:cs typeface="Verdana"/>
              </a:rPr>
              <a:t> </a:t>
            </a:r>
            <a:r>
              <a:rPr sz="2400" spc="-10" dirty="0">
                <a:latin typeface="Verdana"/>
                <a:cs typeface="Verdana"/>
              </a:rPr>
              <a:t>Block</a:t>
            </a:r>
            <a:r>
              <a:rPr sz="2400" spc="40" dirty="0">
                <a:latin typeface="Verdana"/>
                <a:cs typeface="Verdana"/>
              </a:rPr>
              <a:t> </a:t>
            </a:r>
            <a:r>
              <a:rPr sz="2400" dirty="0">
                <a:latin typeface="Verdana"/>
                <a:cs typeface="Verdana"/>
              </a:rPr>
              <a:t>B</a:t>
            </a:r>
            <a:r>
              <a:rPr sz="2400" spc="-5" dirty="0">
                <a:latin typeface="Verdana"/>
                <a:cs typeface="Verdana"/>
              </a:rPr>
              <a:t> </a:t>
            </a:r>
            <a:r>
              <a:rPr sz="2400" dirty="0">
                <a:latin typeface="Verdana"/>
                <a:cs typeface="Verdana"/>
              </a:rPr>
              <a:t>can</a:t>
            </a:r>
            <a:r>
              <a:rPr sz="2400" spc="5" dirty="0">
                <a:latin typeface="Verdana"/>
                <a:cs typeface="Verdana"/>
              </a:rPr>
              <a:t> </a:t>
            </a:r>
            <a:r>
              <a:rPr sz="2400" spc="-5" dirty="0">
                <a:latin typeface="Verdana"/>
                <a:cs typeface="Verdana"/>
              </a:rPr>
              <a:t>be</a:t>
            </a:r>
            <a:r>
              <a:rPr sz="2400" dirty="0">
                <a:latin typeface="Verdana"/>
                <a:cs typeface="Verdana"/>
              </a:rPr>
              <a:t> </a:t>
            </a:r>
            <a:r>
              <a:rPr sz="2400" spc="-10" dirty="0">
                <a:latin typeface="Verdana"/>
                <a:cs typeface="Verdana"/>
              </a:rPr>
              <a:t>in</a:t>
            </a:r>
            <a:r>
              <a:rPr sz="2400" spc="-5" dirty="0">
                <a:latin typeface="Verdana"/>
                <a:cs typeface="Verdana"/>
              </a:rPr>
              <a:t> </a:t>
            </a:r>
            <a:r>
              <a:rPr sz="2400" dirty="0">
                <a:latin typeface="Verdana"/>
                <a:cs typeface="Verdana"/>
              </a:rPr>
              <a:t>any</a:t>
            </a:r>
            <a:r>
              <a:rPr sz="2400" spc="-5" dirty="0">
                <a:latin typeface="Verdana"/>
                <a:cs typeface="Verdana"/>
              </a:rPr>
              <a:t> </a:t>
            </a:r>
            <a:r>
              <a:rPr sz="2400" spc="-15" dirty="0">
                <a:latin typeface="Verdana"/>
                <a:cs typeface="Verdana"/>
              </a:rPr>
              <a:t>line</a:t>
            </a:r>
            <a:r>
              <a:rPr sz="2400" spc="10" dirty="0">
                <a:latin typeface="Verdana"/>
                <a:cs typeface="Verdana"/>
              </a:rPr>
              <a:t> </a:t>
            </a:r>
            <a:r>
              <a:rPr sz="2400" dirty="0">
                <a:latin typeface="Verdana"/>
                <a:cs typeface="Verdana"/>
              </a:rPr>
              <a:t>of</a:t>
            </a:r>
            <a:r>
              <a:rPr sz="2400" spc="15" dirty="0">
                <a:latin typeface="Verdana"/>
                <a:cs typeface="Verdana"/>
              </a:rPr>
              <a:t> </a:t>
            </a:r>
            <a:r>
              <a:rPr sz="2400" dirty="0">
                <a:latin typeface="Verdana"/>
                <a:cs typeface="Verdana"/>
              </a:rPr>
              <a:t>set</a:t>
            </a:r>
            <a:r>
              <a:rPr sz="2400" spc="-5" dirty="0">
                <a:latin typeface="Verdana"/>
                <a:cs typeface="Verdana"/>
              </a:rPr>
              <a:t> </a:t>
            </a:r>
            <a:r>
              <a:rPr sz="2400" dirty="0">
                <a:latin typeface="Verdana"/>
                <a:cs typeface="Verdana"/>
              </a:rPr>
              <a:t>i</a:t>
            </a:r>
            <a:endParaRPr sz="2400">
              <a:latin typeface="Verdana"/>
              <a:cs typeface="Verdana"/>
            </a:endParaRPr>
          </a:p>
          <a:p>
            <a:pPr marL="355600" indent="-342900">
              <a:lnSpc>
                <a:spcPct val="100000"/>
              </a:lnSpc>
              <a:spcBef>
                <a:spcPts val="2250"/>
              </a:spcBef>
              <a:buClr>
                <a:srgbClr val="FF0000"/>
              </a:buClr>
              <a:buChar char="•"/>
              <a:tabLst>
                <a:tab pos="355600" algn="l"/>
              </a:tabLst>
            </a:pPr>
            <a:r>
              <a:rPr sz="2800" spc="-5" dirty="0">
                <a:latin typeface="Verdana"/>
                <a:cs typeface="Verdana"/>
              </a:rPr>
              <a:t>e.g.</a:t>
            </a:r>
            <a:r>
              <a:rPr sz="2800" spc="-15" dirty="0">
                <a:latin typeface="Verdana"/>
                <a:cs typeface="Verdana"/>
              </a:rPr>
              <a:t> </a:t>
            </a:r>
            <a:r>
              <a:rPr sz="2800" spc="-5" dirty="0">
                <a:latin typeface="Verdana"/>
                <a:cs typeface="Verdana"/>
              </a:rPr>
              <a:t>2</a:t>
            </a:r>
            <a:r>
              <a:rPr sz="2800" spc="-15" dirty="0">
                <a:latin typeface="Verdana"/>
                <a:cs typeface="Verdana"/>
              </a:rPr>
              <a:t> </a:t>
            </a:r>
            <a:r>
              <a:rPr sz="2800" spc="-10" dirty="0">
                <a:latin typeface="Verdana"/>
                <a:cs typeface="Verdana"/>
              </a:rPr>
              <a:t>lines</a:t>
            </a:r>
            <a:r>
              <a:rPr sz="2800" dirty="0">
                <a:latin typeface="Verdana"/>
                <a:cs typeface="Verdana"/>
              </a:rPr>
              <a:t> </a:t>
            </a:r>
            <a:r>
              <a:rPr sz="2800" spc="-10" dirty="0">
                <a:latin typeface="Verdana"/>
                <a:cs typeface="Verdana"/>
              </a:rPr>
              <a:t>per</a:t>
            </a:r>
            <a:r>
              <a:rPr sz="2800" dirty="0">
                <a:latin typeface="Verdana"/>
                <a:cs typeface="Verdana"/>
              </a:rPr>
              <a:t> </a:t>
            </a:r>
            <a:r>
              <a:rPr sz="2800" spc="-5" dirty="0">
                <a:latin typeface="Verdana"/>
                <a:cs typeface="Verdana"/>
              </a:rPr>
              <a:t>set</a:t>
            </a:r>
            <a:endParaRPr sz="2800">
              <a:latin typeface="Verdana"/>
              <a:cs typeface="Verdana"/>
            </a:endParaRPr>
          </a:p>
          <a:p>
            <a:pPr marL="469900">
              <a:lnSpc>
                <a:spcPct val="100000"/>
              </a:lnSpc>
              <a:spcBef>
                <a:spcPts val="2120"/>
              </a:spcBef>
            </a:pPr>
            <a:r>
              <a:rPr sz="2400" dirty="0">
                <a:solidFill>
                  <a:srgbClr val="FF0000"/>
                </a:solidFill>
                <a:latin typeface="Verdana"/>
                <a:cs typeface="Verdana"/>
              </a:rPr>
              <a:t>—</a:t>
            </a:r>
            <a:r>
              <a:rPr sz="2400" dirty="0">
                <a:latin typeface="Verdana"/>
                <a:cs typeface="Verdana"/>
              </a:rPr>
              <a:t>2</a:t>
            </a:r>
            <a:r>
              <a:rPr sz="2400" spc="-10" dirty="0">
                <a:latin typeface="Verdana"/>
                <a:cs typeface="Verdana"/>
              </a:rPr>
              <a:t> </a:t>
            </a:r>
            <a:r>
              <a:rPr sz="2400" dirty="0">
                <a:latin typeface="Verdana"/>
                <a:cs typeface="Verdana"/>
              </a:rPr>
              <a:t>way</a:t>
            </a:r>
            <a:r>
              <a:rPr sz="2400" spc="-15" dirty="0">
                <a:latin typeface="Verdana"/>
                <a:cs typeface="Verdana"/>
              </a:rPr>
              <a:t> </a:t>
            </a:r>
            <a:r>
              <a:rPr sz="2400" spc="-10" dirty="0">
                <a:latin typeface="Verdana"/>
                <a:cs typeface="Verdana"/>
              </a:rPr>
              <a:t>associative</a:t>
            </a:r>
            <a:r>
              <a:rPr sz="2400" spc="40" dirty="0">
                <a:latin typeface="Verdana"/>
                <a:cs typeface="Verdana"/>
              </a:rPr>
              <a:t> </a:t>
            </a:r>
            <a:r>
              <a:rPr sz="2400" spc="-5" dirty="0">
                <a:latin typeface="Verdana"/>
                <a:cs typeface="Verdana"/>
              </a:rPr>
              <a:t>mapping</a:t>
            </a:r>
            <a:endParaRPr sz="2400">
              <a:latin typeface="Verdana"/>
              <a:cs typeface="Verdana"/>
            </a:endParaRPr>
          </a:p>
          <a:p>
            <a:pPr marL="469900">
              <a:lnSpc>
                <a:spcPct val="100000"/>
              </a:lnSpc>
              <a:spcBef>
                <a:spcPts val="2014"/>
              </a:spcBef>
            </a:pPr>
            <a:r>
              <a:rPr sz="2400" dirty="0">
                <a:solidFill>
                  <a:srgbClr val="FF0000"/>
                </a:solidFill>
                <a:latin typeface="Verdana"/>
                <a:cs typeface="Verdana"/>
              </a:rPr>
              <a:t>—</a:t>
            </a:r>
            <a:r>
              <a:rPr sz="2400" dirty="0">
                <a:latin typeface="Verdana"/>
                <a:cs typeface="Verdana"/>
              </a:rPr>
              <a:t>A</a:t>
            </a:r>
            <a:r>
              <a:rPr sz="2400" spc="-5" dirty="0">
                <a:latin typeface="Verdana"/>
                <a:cs typeface="Verdana"/>
              </a:rPr>
              <a:t> given</a:t>
            </a:r>
            <a:r>
              <a:rPr sz="2400" spc="25" dirty="0">
                <a:latin typeface="Verdana"/>
                <a:cs typeface="Verdana"/>
              </a:rPr>
              <a:t> </a:t>
            </a:r>
            <a:r>
              <a:rPr sz="2400" spc="-5" dirty="0">
                <a:latin typeface="Verdana"/>
                <a:cs typeface="Verdana"/>
              </a:rPr>
              <a:t>block</a:t>
            </a:r>
            <a:r>
              <a:rPr sz="2400" spc="30" dirty="0">
                <a:latin typeface="Verdana"/>
                <a:cs typeface="Verdana"/>
              </a:rPr>
              <a:t> </a:t>
            </a:r>
            <a:r>
              <a:rPr sz="2400" dirty="0">
                <a:latin typeface="Verdana"/>
                <a:cs typeface="Verdana"/>
              </a:rPr>
              <a:t>can </a:t>
            </a:r>
            <a:r>
              <a:rPr sz="2400" spc="-5" dirty="0">
                <a:latin typeface="Verdana"/>
                <a:cs typeface="Verdana"/>
              </a:rPr>
              <a:t>be </a:t>
            </a:r>
            <a:r>
              <a:rPr sz="2400" spc="-10" dirty="0">
                <a:latin typeface="Verdana"/>
                <a:cs typeface="Verdana"/>
              </a:rPr>
              <a:t>in</a:t>
            </a:r>
            <a:r>
              <a:rPr sz="2400" spc="15" dirty="0">
                <a:latin typeface="Verdana"/>
                <a:cs typeface="Verdana"/>
              </a:rPr>
              <a:t> </a:t>
            </a:r>
            <a:r>
              <a:rPr sz="2400" dirty="0">
                <a:latin typeface="Verdana"/>
                <a:cs typeface="Verdana"/>
              </a:rPr>
              <a:t>one</a:t>
            </a:r>
            <a:r>
              <a:rPr sz="2400" spc="10" dirty="0">
                <a:latin typeface="Verdana"/>
                <a:cs typeface="Verdana"/>
              </a:rPr>
              <a:t> </a:t>
            </a:r>
            <a:r>
              <a:rPr sz="2400" dirty="0">
                <a:latin typeface="Verdana"/>
                <a:cs typeface="Verdana"/>
              </a:rPr>
              <a:t>of 2</a:t>
            </a:r>
            <a:r>
              <a:rPr sz="2400" spc="-5" dirty="0">
                <a:latin typeface="Verdana"/>
                <a:cs typeface="Verdana"/>
              </a:rPr>
              <a:t> </a:t>
            </a:r>
            <a:r>
              <a:rPr sz="2400" spc="-15" dirty="0">
                <a:latin typeface="Verdana"/>
                <a:cs typeface="Verdana"/>
              </a:rPr>
              <a:t>lines</a:t>
            </a:r>
            <a:r>
              <a:rPr sz="2400" spc="20" dirty="0">
                <a:latin typeface="Verdana"/>
                <a:cs typeface="Verdana"/>
              </a:rPr>
              <a:t> </a:t>
            </a:r>
            <a:r>
              <a:rPr sz="2400" spc="-10" dirty="0">
                <a:latin typeface="Verdana"/>
                <a:cs typeface="Verdana"/>
              </a:rPr>
              <a:t>in</a:t>
            </a:r>
            <a:r>
              <a:rPr sz="2400" dirty="0">
                <a:latin typeface="Verdana"/>
                <a:cs typeface="Verdana"/>
              </a:rPr>
              <a:t> only</a:t>
            </a:r>
            <a:r>
              <a:rPr sz="2400" spc="15" dirty="0">
                <a:latin typeface="Verdana"/>
                <a:cs typeface="Verdana"/>
              </a:rPr>
              <a:t> </a:t>
            </a:r>
            <a:r>
              <a:rPr sz="2400" dirty="0">
                <a:latin typeface="Verdana"/>
                <a:cs typeface="Verdana"/>
              </a:rPr>
              <a:t>one</a:t>
            </a:r>
            <a:r>
              <a:rPr sz="2400" spc="10" dirty="0">
                <a:latin typeface="Verdana"/>
                <a:cs typeface="Verdana"/>
              </a:rPr>
              <a:t> </a:t>
            </a:r>
            <a:r>
              <a:rPr sz="2400" dirty="0">
                <a:latin typeface="Verdana"/>
                <a:cs typeface="Verdana"/>
              </a:rPr>
              <a:t>set</a:t>
            </a:r>
            <a:endParaRPr sz="2400">
              <a:latin typeface="Verdana"/>
              <a:cs typeface="Verdan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923330"/>
          </a:xfrm>
        </p:spPr>
        <p:txBody>
          <a:bodyPr/>
          <a:lstStyle/>
          <a:p>
            <a:r>
              <a:rPr lang="en-US" dirty="0"/>
              <a:t>Refer problems from mapping</a:t>
            </a:r>
          </a:p>
          <a:p>
            <a:r>
              <a:rPr lang="en-US" dirty="0"/>
              <a:t>Refer merits &amp; demerits of each mapping schemes</a:t>
            </a:r>
          </a:p>
          <a:p>
            <a:endParaRPr lang="en-IN" dirty="0"/>
          </a:p>
        </p:txBody>
      </p:sp>
    </p:spTree>
    <p:extLst>
      <p:ext uri="{BB962C8B-B14F-4D97-AF65-F5344CB8AC3E}">
        <p14:creationId xmlns:p14="http://schemas.microsoft.com/office/powerpoint/2010/main" val="851342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28600"/>
            <a:ext cx="7515657" cy="720069"/>
          </a:xfrm>
          <a:prstGeom prst="rect">
            <a:avLst/>
          </a:prstGeom>
        </p:spPr>
        <p:txBody>
          <a:bodyPr vert="horz" wrap="square" lIns="0" tIns="12065" rIns="0" bIns="0" rtlCol="0">
            <a:spAutoFit/>
          </a:bodyPr>
          <a:lstStyle/>
          <a:p>
            <a:pPr marL="12700">
              <a:lnSpc>
                <a:spcPct val="100000"/>
              </a:lnSpc>
              <a:spcBef>
                <a:spcPts val="95"/>
              </a:spcBef>
            </a:pPr>
            <a:r>
              <a:rPr spc="-10" dirty="0"/>
              <a:t>Problem</a:t>
            </a:r>
            <a:r>
              <a:rPr spc="-30" dirty="0"/>
              <a:t> </a:t>
            </a:r>
            <a:r>
              <a:rPr spc="-10" dirty="0"/>
              <a:t>statement</a:t>
            </a:r>
          </a:p>
        </p:txBody>
      </p:sp>
      <p:sp>
        <p:nvSpPr>
          <p:cNvPr id="3" name="object 3"/>
          <p:cNvSpPr txBox="1"/>
          <p:nvPr/>
        </p:nvSpPr>
        <p:spPr>
          <a:xfrm>
            <a:off x="78739" y="1343914"/>
            <a:ext cx="8928100" cy="4855210"/>
          </a:xfrm>
          <a:prstGeom prst="rect">
            <a:avLst/>
          </a:prstGeom>
        </p:spPr>
        <p:txBody>
          <a:bodyPr vert="horz" wrap="square" lIns="0" tIns="12700" rIns="0" bIns="0" rtlCol="0">
            <a:spAutoFit/>
          </a:bodyPr>
          <a:lstStyle/>
          <a:p>
            <a:pPr marL="12700">
              <a:lnSpc>
                <a:spcPct val="100000"/>
              </a:lnSpc>
              <a:spcBef>
                <a:spcPts val="100"/>
              </a:spcBef>
            </a:pPr>
            <a:r>
              <a:rPr sz="2400" spc="-5" dirty="0">
                <a:latin typeface="Verdana"/>
                <a:cs typeface="Verdana"/>
              </a:rPr>
              <a:t>Consider</a:t>
            </a:r>
            <a:r>
              <a:rPr sz="2400" spc="10" dirty="0">
                <a:latin typeface="Verdana"/>
                <a:cs typeface="Verdana"/>
              </a:rPr>
              <a:t> </a:t>
            </a:r>
            <a:r>
              <a:rPr sz="2400" dirty="0">
                <a:latin typeface="Verdana"/>
                <a:cs typeface="Verdana"/>
              </a:rPr>
              <a:t>a</a:t>
            </a:r>
            <a:r>
              <a:rPr sz="2400" spc="-5" dirty="0">
                <a:latin typeface="Verdana"/>
                <a:cs typeface="Verdana"/>
              </a:rPr>
              <a:t> </a:t>
            </a:r>
            <a:r>
              <a:rPr sz="2400" dirty="0">
                <a:latin typeface="Verdana"/>
                <a:cs typeface="Verdana"/>
              </a:rPr>
              <a:t>cache</a:t>
            </a:r>
            <a:r>
              <a:rPr sz="2400" spc="-5" dirty="0">
                <a:latin typeface="Verdana"/>
                <a:cs typeface="Verdana"/>
              </a:rPr>
              <a:t> consisting</a:t>
            </a:r>
            <a:r>
              <a:rPr sz="2400" spc="50" dirty="0">
                <a:latin typeface="Verdana"/>
                <a:cs typeface="Verdana"/>
              </a:rPr>
              <a:t> </a:t>
            </a:r>
            <a:r>
              <a:rPr sz="2400" dirty="0">
                <a:latin typeface="Verdana"/>
                <a:cs typeface="Verdana"/>
              </a:rPr>
              <a:t>of</a:t>
            </a:r>
            <a:r>
              <a:rPr sz="2400" spc="15" dirty="0">
                <a:latin typeface="Verdana"/>
                <a:cs typeface="Verdana"/>
              </a:rPr>
              <a:t> </a:t>
            </a:r>
            <a:r>
              <a:rPr sz="2400" dirty="0">
                <a:latin typeface="Verdana"/>
                <a:cs typeface="Verdana"/>
              </a:rPr>
              <a:t>256</a:t>
            </a:r>
            <a:r>
              <a:rPr sz="2400" spc="-10" dirty="0">
                <a:latin typeface="Verdana"/>
                <a:cs typeface="Verdana"/>
              </a:rPr>
              <a:t> </a:t>
            </a:r>
            <a:r>
              <a:rPr sz="2400" spc="-5" dirty="0">
                <a:latin typeface="Verdana"/>
                <a:cs typeface="Verdana"/>
              </a:rPr>
              <a:t>blocks</a:t>
            </a:r>
            <a:r>
              <a:rPr sz="2400" spc="30" dirty="0">
                <a:latin typeface="Verdana"/>
                <a:cs typeface="Verdana"/>
              </a:rPr>
              <a:t> </a:t>
            </a:r>
            <a:r>
              <a:rPr sz="2400" dirty="0">
                <a:latin typeface="Verdana"/>
                <a:cs typeface="Verdana"/>
              </a:rPr>
              <a:t>of 16</a:t>
            </a:r>
            <a:r>
              <a:rPr sz="2400" spc="-5" dirty="0">
                <a:latin typeface="Verdana"/>
                <a:cs typeface="Verdana"/>
              </a:rPr>
              <a:t> words</a:t>
            </a:r>
            <a:endParaRPr sz="2400" dirty="0">
              <a:latin typeface="Verdana"/>
              <a:cs typeface="Verdana"/>
            </a:endParaRPr>
          </a:p>
          <a:p>
            <a:pPr marL="12700" marR="87630">
              <a:lnSpc>
                <a:spcPct val="200000"/>
              </a:lnSpc>
            </a:pPr>
            <a:r>
              <a:rPr sz="2400" spc="-5" dirty="0">
                <a:latin typeface="Verdana"/>
                <a:cs typeface="Verdana"/>
              </a:rPr>
              <a:t>each</a:t>
            </a:r>
            <a:r>
              <a:rPr sz="2400" dirty="0">
                <a:latin typeface="Verdana"/>
                <a:cs typeface="Verdana"/>
              </a:rPr>
              <a:t> for</a:t>
            </a:r>
            <a:r>
              <a:rPr sz="2400" spc="15" dirty="0">
                <a:latin typeface="Verdana"/>
                <a:cs typeface="Verdana"/>
              </a:rPr>
              <a:t> </a:t>
            </a:r>
            <a:r>
              <a:rPr sz="2400" dirty="0">
                <a:latin typeface="Verdana"/>
                <a:cs typeface="Verdana"/>
              </a:rPr>
              <a:t>a</a:t>
            </a:r>
            <a:r>
              <a:rPr sz="2400" spc="-10" dirty="0">
                <a:latin typeface="Verdana"/>
                <a:cs typeface="Verdana"/>
              </a:rPr>
              <a:t> </a:t>
            </a:r>
            <a:r>
              <a:rPr sz="2400" spc="-5" dirty="0">
                <a:latin typeface="Verdana"/>
                <a:cs typeface="Verdana"/>
              </a:rPr>
              <a:t>total</a:t>
            </a:r>
            <a:r>
              <a:rPr sz="2400" spc="15" dirty="0">
                <a:latin typeface="Verdana"/>
                <a:cs typeface="Verdana"/>
              </a:rPr>
              <a:t> </a:t>
            </a:r>
            <a:r>
              <a:rPr sz="2400" dirty="0">
                <a:latin typeface="Verdana"/>
                <a:cs typeface="Verdana"/>
              </a:rPr>
              <a:t>of</a:t>
            </a:r>
            <a:r>
              <a:rPr sz="2400" spc="15" dirty="0">
                <a:latin typeface="Verdana"/>
                <a:cs typeface="Verdana"/>
              </a:rPr>
              <a:t> </a:t>
            </a:r>
            <a:r>
              <a:rPr sz="2400" spc="-5" dirty="0">
                <a:latin typeface="Verdana"/>
                <a:cs typeface="Verdana"/>
              </a:rPr>
              <a:t>4096(4KB)</a:t>
            </a:r>
            <a:r>
              <a:rPr sz="2400" spc="-10" dirty="0">
                <a:latin typeface="Verdana"/>
                <a:cs typeface="Verdana"/>
              </a:rPr>
              <a:t> </a:t>
            </a:r>
            <a:r>
              <a:rPr sz="2400" spc="-5" dirty="0">
                <a:latin typeface="Verdana"/>
                <a:cs typeface="Verdana"/>
              </a:rPr>
              <a:t>words</a:t>
            </a:r>
            <a:r>
              <a:rPr sz="2400" spc="15" dirty="0">
                <a:latin typeface="Verdana"/>
                <a:cs typeface="Verdana"/>
              </a:rPr>
              <a:t> </a:t>
            </a:r>
            <a:r>
              <a:rPr sz="2400" dirty="0">
                <a:latin typeface="Verdana"/>
                <a:cs typeface="Verdana"/>
              </a:rPr>
              <a:t>and</a:t>
            </a:r>
            <a:r>
              <a:rPr sz="2400" spc="10" dirty="0">
                <a:latin typeface="Verdana"/>
                <a:cs typeface="Verdana"/>
              </a:rPr>
              <a:t> </a:t>
            </a:r>
            <a:r>
              <a:rPr sz="2400" spc="-5" dirty="0">
                <a:latin typeface="Verdana"/>
                <a:cs typeface="Verdana"/>
              </a:rPr>
              <a:t>assume</a:t>
            </a:r>
            <a:r>
              <a:rPr sz="2400" spc="-10" dirty="0">
                <a:latin typeface="Verdana"/>
                <a:cs typeface="Verdana"/>
              </a:rPr>
              <a:t> </a:t>
            </a:r>
            <a:r>
              <a:rPr sz="2400" spc="-5" dirty="0">
                <a:latin typeface="Verdana"/>
                <a:cs typeface="Verdana"/>
              </a:rPr>
              <a:t>that</a:t>
            </a:r>
            <a:r>
              <a:rPr sz="2400" spc="20" dirty="0">
                <a:latin typeface="Verdana"/>
                <a:cs typeface="Verdana"/>
              </a:rPr>
              <a:t> </a:t>
            </a:r>
            <a:r>
              <a:rPr sz="2400" spc="-5" dirty="0">
                <a:latin typeface="Verdana"/>
                <a:cs typeface="Verdana"/>
              </a:rPr>
              <a:t>the </a:t>
            </a:r>
            <a:r>
              <a:rPr sz="2400" spc="-830" dirty="0">
                <a:latin typeface="Verdana"/>
                <a:cs typeface="Verdana"/>
              </a:rPr>
              <a:t> </a:t>
            </a:r>
            <a:r>
              <a:rPr sz="2400" dirty="0">
                <a:latin typeface="Verdana"/>
                <a:cs typeface="Verdana"/>
              </a:rPr>
              <a:t>main</a:t>
            </a:r>
            <a:r>
              <a:rPr sz="2400" spc="10" dirty="0">
                <a:latin typeface="Verdana"/>
                <a:cs typeface="Verdana"/>
              </a:rPr>
              <a:t> </a:t>
            </a:r>
            <a:r>
              <a:rPr sz="2400" dirty="0">
                <a:latin typeface="Verdana"/>
                <a:cs typeface="Verdana"/>
              </a:rPr>
              <a:t>memory</a:t>
            </a:r>
            <a:r>
              <a:rPr sz="2400" spc="5" dirty="0">
                <a:latin typeface="Verdana"/>
                <a:cs typeface="Verdana"/>
              </a:rPr>
              <a:t> </a:t>
            </a:r>
            <a:r>
              <a:rPr sz="2400" spc="-5" dirty="0">
                <a:latin typeface="Verdana"/>
                <a:cs typeface="Verdana"/>
              </a:rPr>
              <a:t>is</a:t>
            </a:r>
            <a:r>
              <a:rPr sz="2400" spc="-10" dirty="0">
                <a:latin typeface="Verdana"/>
                <a:cs typeface="Verdana"/>
              </a:rPr>
              <a:t> </a:t>
            </a:r>
            <a:r>
              <a:rPr sz="2400" dirty="0">
                <a:latin typeface="Verdana"/>
                <a:cs typeface="Verdana"/>
              </a:rPr>
              <a:t>addressable </a:t>
            </a:r>
            <a:r>
              <a:rPr sz="2400" spc="-5" dirty="0">
                <a:latin typeface="Verdana"/>
                <a:cs typeface="Verdana"/>
              </a:rPr>
              <a:t>by</a:t>
            </a:r>
            <a:r>
              <a:rPr sz="2400" spc="5" dirty="0">
                <a:latin typeface="Verdana"/>
                <a:cs typeface="Verdana"/>
              </a:rPr>
              <a:t> </a:t>
            </a:r>
            <a:r>
              <a:rPr sz="2400" dirty="0">
                <a:latin typeface="Verdana"/>
                <a:cs typeface="Verdana"/>
              </a:rPr>
              <a:t>a</a:t>
            </a:r>
            <a:r>
              <a:rPr sz="2400" spc="-10" dirty="0">
                <a:latin typeface="Verdana"/>
                <a:cs typeface="Verdana"/>
              </a:rPr>
              <a:t> </a:t>
            </a:r>
            <a:r>
              <a:rPr sz="2400" dirty="0">
                <a:latin typeface="Verdana"/>
                <a:cs typeface="Verdana"/>
              </a:rPr>
              <a:t>16</a:t>
            </a:r>
            <a:r>
              <a:rPr sz="2400" spc="-10" dirty="0">
                <a:latin typeface="Verdana"/>
                <a:cs typeface="Verdana"/>
              </a:rPr>
              <a:t> </a:t>
            </a:r>
            <a:r>
              <a:rPr sz="2400" spc="-5" dirty="0">
                <a:latin typeface="Verdana"/>
                <a:cs typeface="Verdana"/>
              </a:rPr>
              <a:t>bit </a:t>
            </a:r>
            <a:r>
              <a:rPr sz="2400" dirty="0">
                <a:latin typeface="Verdana"/>
                <a:cs typeface="Verdana"/>
              </a:rPr>
              <a:t>address</a:t>
            </a:r>
            <a:r>
              <a:rPr sz="2400" spc="10" dirty="0">
                <a:latin typeface="Verdana"/>
                <a:cs typeface="Verdana"/>
              </a:rPr>
              <a:t> </a:t>
            </a:r>
            <a:r>
              <a:rPr sz="2400" dirty="0">
                <a:latin typeface="Verdana"/>
                <a:cs typeface="Verdana"/>
              </a:rPr>
              <a:t>and</a:t>
            </a:r>
            <a:r>
              <a:rPr sz="2400" spc="-10" dirty="0">
                <a:latin typeface="Verdana"/>
                <a:cs typeface="Verdana"/>
              </a:rPr>
              <a:t> </a:t>
            </a:r>
            <a:r>
              <a:rPr sz="2400" spc="-15" dirty="0">
                <a:latin typeface="Verdana"/>
                <a:cs typeface="Verdana"/>
              </a:rPr>
              <a:t>it </a:t>
            </a:r>
            <a:r>
              <a:rPr sz="2400" spc="-10" dirty="0">
                <a:latin typeface="Verdana"/>
                <a:cs typeface="Verdana"/>
              </a:rPr>
              <a:t> </a:t>
            </a:r>
            <a:r>
              <a:rPr sz="2400" spc="-5" dirty="0">
                <a:latin typeface="Verdana"/>
                <a:cs typeface="Verdana"/>
              </a:rPr>
              <a:t>consists</a:t>
            </a:r>
            <a:r>
              <a:rPr sz="2400" spc="30" dirty="0">
                <a:latin typeface="Verdana"/>
                <a:cs typeface="Verdana"/>
              </a:rPr>
              <a:t> </a:t>
            </a:r>
            <a:r>
              <a:rPr sz="2400" dirty="0">
                <a:latin typeface="Verdana"/>
                <a:cs typeface="Verdana"/>
              </a:rPr>
              <a:t>of</a:t>
            </a:r>
            <a:r>
              <a:rPr sz="2400" spc="5" dirty="0">
                <a:latin typeface="Verdana"/>
                <a:cs typeface="Verdana"/>
              </a:rPr>
              <a:t> </a:t>
            </a:r>
            <a:r>
              <a:rPr sz="2400" dirty="0">
                <a:latin typeface="Verdana"/>
                <a:cs typeface="Verdana"/>
              </a:rPr>
              <a:t>4KB</a:t>
            </a:r>
            <a:r>
              <a:rPr sz="2400" spc="5" dirty="0">
                <a:latin typeface="Verdana"/>
                <a:cs typeface="Verdana"/>
              </a:rPr>
              <a:t> </a:t>
            </a:r>
            <a:r>
              <a:rPr sz="2400" spc="-5" dirty="0">
                <a:latin typeface="Verdana"/>
                <a:cs typeface="Verdana"/>
              </a:rPr>
              <a:t>blocks</a:t>
            </a:r>
            <a:r>
              <a:rPr sz="2400" spc="30" dirty="0">
                <a:latin typeface="Verdana"/>
                <a:cs typeface="Verdana"/>
              </a:rPr>
              <a:t> </a:t>
            </a:r>
            <a:r>
              <a:rPr sz="2400" dirty="0">
                <a:latin typeface="Verdana"/>
                <a:cs typeface="Verdana"/>
              </a:rPr>
              <a:t>of</a:t>
            </a:r>
            <a:r>
              <a:rPr sz="2400" spc="20" dirty="0">
                <a:latin typeface="Verdana"/>
                <a:cs typeface="Verdana"/>
              </a:rPr>
              <a:t> </a:t>
            </a:r>
            <a:r>
              <a:rPr sz="2400" dirty="0">
                <a:latin typeface="Verdana"/>
                <a:cs typeface="Verdana"/>
              </a:rPr>
              <a:t>16 </a:t>
            </a:r>
            <a:r>
              <a:rPr sz="2400" spc="-5" dirty="0">
                <a:latin typeface="Verdana"/>
                <a:cs typeface="Verdana"/>
              </a:rPr>
              <a:t>words.</a:t>
            </a:r>
            <a:endParaRPr sz="2400" dirty="0">
              <a:latin typeface="Verdana"/>
              <a:cs typeface="Verdana"/>
            </a:endParaRPr>
          </a:p>
          <a:p>
            <a:pPr marL="12700" marR="5080">
              <a:lnSpc>
                <a:spcPct val="200000"/>
              </a:lnSpc>
              <a:spcBef>
                <a:spcPts val="580"/>
              </a:spcBef>
            </a:pPr>
            <a:r>
              <a:rPr sz="2400" spc="-5" dirty="0">
                <a:latin typeface="Verdana"/>
                <a:cs typeface="Verdana"/>
              </a:rPr>
              <a:t>How</a:t>
            </a:r>
            <a:r>
              <a:rPr sz="2400" dirty="0">
                <a:latin typeface="Verdana"/>
                <a:cs typeface="Verdana"/>
              </a:rPr>
              <a:t> many</a:t>
            </a:r>
            <a:r>
              <a:rPr sz="2400" spc="5" dirty="0">
                <a:latin typeface="Verdana"/>
                <a:cs typeface="Verdana"/>
              </a:rPr>
              <a:t> </a:t>
            </a:r>
            <a:r>
              <a:rPr sz="2400" spc="-5" dirty="0">
                <a:latin typeface="Verdana"/>
                <a:cs typeface="Verdana"/>
              </a:rPr>
              <a:t>bits</a:t>
            </a:r>
            <a:r>
              <a:rPr sz="2400" spc="10" dirty="0">
                <a:latin typeface="Verdana"/>
                <a:cs typeface="Verdana"/>
              </a:rPr>
              <a:t> </a:t>
            </a:r>
            <a:r>
              <a:rPr sz="2400" spc="-5" dirty="0">
                <a:latin typeface="Verdana"/>
                <a:cs typeface="Verdana"/>
              </a:rPr>
              <a:t>are </a:t>
            </a:r>
            <a:r>
              <a:rPr sz="2400" dirty="0">
                <a:latin typeface="Verdana"/>
                <a:cs typeface="Verdana"/>
              </a:rPr>
              <a:t>there</a:t>
            </a:r>
            <a:r>
              <a:rPr sz="2400" spc="-5" dirty="0">
                <a:latin typeface="Verdana"/>
                <a:cs typeface="Verdana"/>
              </a:rPr>
              <a:t> </a:t>
            </a:r>
            <a:r>
              <a:rPr sz="2400" spc="-10" dirty="0">
                <a:latin typeface="Verdana"/>
                <a:cs typeface="Verdana"/>
              </a:rPr>
              <a:t>in</a:t>
            </a:r>
            <a:r>
              <a:rPr sz="2400" dirty="0">
                <a:latin typeface="Verdana"/>
                <a:cs typeface="Verdana"/>
              </a:rPr>
              <a:t> </a:t>
            </a:r>
            <a:r>
              <a:rPr sz="2400" spc="-5" dirty="0">
                <a:latin typeface="Verdana"/>
                <a:cs typeface="Verdana"/>
              </a:rPr>
              <a:t>each</a:t>
            </a:r>
            <a:r>
              <a:rPr sz="2400" dirty="0">
                <a:latin typeface="Verdana"/>
                <a:cs typeface="Verdana"/>
              </a:rPr>
              <a:t> of</a:t>
            </a:r>
            <a:r>
              <a:rPr sz="2400" spc="15" dirty="0">
                <a:latin typeface="Verdana"/>
                <a:cs typeface="Verdana"/>
              </a:rPr>
              <a:t> </a:t>
            </a:r>
            <a:r>
              <a:rPr sz="2400" spc="-5" dirty="0">
                <a:latin typeface="Verdana"/>
                <a:cs typeface="Verdana"/>
              </a:rPr>
              <a:t>the TAG,BLOCK/SET </a:t>
            </a:r>
            <a:r>
              <a:rPr sz="2400" dirty="0">
                <a:latin typeface="Verdana"/>
                <a:cs typeface="Verdana"/>
              </a:rPr>
              <a:t> and</a:t>
            </a:r>
            <a:r>
              <a:rPr sz="2400" spc="10" dirty="0">
                <a:latin typeface="Verdana"/>
                <a:cs typeface="Verdana"/>
              </a:rPr>
              <a:t> </a:t>
            </a:r>
            <a:r>
              <a:rPr sz="2400" dirty="0">
                <a:latin typeface="Verdana"/>
                <a:cs typeface="Verdana"/>
              </a:rPr>
              <a:t>WORD</a:t>
            </a:r>
            <a:r>
              <a:rPr sz="2400" spc="10" dirty="0">
                <a:latin typeface="Verdana"/>
                <a:cs typeface="Verdana"/>
              </a:rPr>
              <a:t> </a:t>
            </a:r>
            <a:r>
              <a:rPr sz="2400" spc="-5" dirty="0">
                <a:latin typeface="Verdana"/>
                <a:cs typeface="Verdana"/>
              </a:rPr>
              <a:t>field</a:t>
            </a:r>
            <a:r>
              <a:rPr sz="2400" spc="30" dirty="0">
                <a:latin typeface="Verdana"/>
                <a:cs typeface="Verdana"/>
              </a:rPr>
              <a:t> </a:t>
            </a:r>
            <a:r>
              <a:rPr sz="2400" spc="-5" dirty="0">
                <a:latin typeface="Verdana"/>
                <a:cs typeface="Verdana"/>
              </a:rPr>
              <a:t>for</a:t>
            </a:r>
            <a:r>
              <a:rPr sz="2400" spc="20" dirty="0">
                <a:latin typeface="Verdana"/>
                <a:cs typeface="Verdana"/>
              </a:rPr>
              <a:t> </a:t>
            </a:r>
            <a:r>
              <a:rPr sz="2400" spc="-5" dirty="0">
                <a:latin typeface="Verdana"/>
                <a:cs typeface="Verdana"/>
              </a:rPr>
              <a:t>Direct</a:t>
            </a:r>
            <a:r>
              <a:rPr sz="2400" spc="25" dirty="0">
                <a:latin typeface="Verdana"/>
                <a:cs typeface="Verdana"/>
              </a:rPr>
              <a:t> </a:t>
            </a:r>
            <a:r>
              <a:rPr sz="2400" spc="-5" dirty="0">
                <a:latin typeface="Verdana"/>
                <a:cs typeface="Verdana"/>
              </a:rPr>
              <a:t>Mapping</a:t>
            </a:r>
            <a:r>
              <a:rPr sz="2400" spc="20" dirty="0">
                <a:latin typeface="Verdana"/>
                <a:cs typeface="Verdana"/>
              </a:rPr>
              <a:t> </a:t>
            </a:r>
            <a:r>
              <a:rPr sz="2400" dirty="0">
                <a:latin typeface="Verdana"/>
                <a:cs typeface="Verdana"/>
              </a:rPr>
              <a:t>,</a:t>
            </a:r>
            <a:r>
              <a:rPr sz="2400" spc="-5" dirty="0">
                <a:latin typeface="Verdana"/>
                <a:cs typeface="Verdana"/>
              </a:rPr>
              <a:t> Fully</a:t>
            </a:r>
            <a:r>
              <a:rPr sz="2400" spc="35" dirty="0">
                <a:latin typeface="Verdana"/>
                <a:cs typeface="Verdana"/>
              </a:rPr>
              <a:t> </a:t>
            </a:r>
            <a:r>
              <a:rPr sz="2400" spc="-5" dirty="0">
                <a:latin typeface="Verdana"/>
                <a:cs typeface="Verdana"/>
              </a:rPr>
              <a:t>Associative</a:t>
            </a:r>
            <a:r>
              <a:rPr sz="2400" spc="50" dirty="0">
                <a:latin typeface="Verdana"/>
                <a:cs typeface="Verdana"/>
              </a:rPr>
              <a:t> </a:t>
            </a:r>
            <a:r>
              <a:rPr sz="2400" dirty="0">
                <a:latin typeface="Verdana"/>
                <a:cs typeface="Verdana"/>
              </a:rPr>
              <a:t>and </a:t>
            </a:r>
            <a:r>
              <a:rPr sz="2400" spc="-830" dirty="0">
                <a:latin typeface="Verdana"/>
                <a:cs typeface="Verdana"/>
              </a:rPr>
              <a:t> </a:t>
            </a:r>
            <a:r>
              <a:rPr sz="2400" spc="-5" dirty="0">
                <a:latin typeface="Verdana"/>
                <a:cs typeface="Verdana"/>
              </a:rPr>
              <a:t>2-way</a:t>
            </a:r>
            <a:r>
              <a:rPr sz="2400" spc="-15" dirty="0">
                <a:latin typeface="Verdana"/>
                <a:cs typeface="Verdana"/>
              </a:rPr>
              <a:t> </a:t>
            </a:r>
            <a:r>
              <a:rPr sz="2400" dirty="0">
                <a:latin typeface="Verdana"/>
                <a:cs typeface="Verdana"/>
              </a:rPr>
              <a:t>set </a:t>
            </a:r>
            <a:r>
              <a:rPr sz="2400" spc="-5" dirty="0">
                <a:latin typeface="Verdana"/>
                <a:cs typeface="Verdana"/>
              </a:rPr>
              <a:t>associative</a:t>
            </a:r>
            <a:r>
              <a:rPr sz="2400" spc="30" dirty="0">
                <a:latin typeface="Verdana"/>
                <a:cs typeface="Verdana"/>
              </a:rPr>
              <a:t> </a:t>
            </a:r>
            <a:r>
              <a:rPr sz="2400" spc="-5" dirty="0">
                <a:latin typeface="Verdana"/>
                <a:cs typeface="Verdana"/>
              </a:rPr>
              <a:t>techniques?</a:t>
            </a:r>
            <a:endParaRPr sz="2400" dirty="0">
              <a:latin typeface="Verdana"/>
              <a:cs typeface="Verdan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26923"/>
            <a:ext cx="7820457" cy="720069"/>
          </a:xfrm>
          <a:prstGeom prst="rect">
            <a:avLst/>
          </a:prstGeom>
        </p:spPr>
        <p:txBody>
          <a:bodyPr vert="horz" wrap="square" lIns="0" tIns="12065" rIns="0" bIns="0" rtlCol="0">
            <a:spAutoFit/>
          </a:bodyPr>
          <a:lstStyle/>
          <a:p>
            <a:pPr marL="12700">
              <a:lnSpc>
                <a:spcPct val="100000"/>
              </a:lnSpc>
              <a:spcBef>
                <a:spcPts val="95"/>
              </a:spcBef>
            </a:pPr>
            <a:r>
              <a:rPr spc="-10" dirty="0"/>
              <a:t>Problem</a:t>
            </a:r>
            <a:r>
              <a:rPr spc="-30" dirty="0"/>
              <a:t> </a:t>
            </a:r>
            <a:r>
              <a:rPr spc="-10" dirty="0"/>
              <a:t>statement</a:t>
            </a:r>
          </a:p>
        </p:txBody>
      </p:sp>
      <p:sp>
        <p:nvSpPr>
          <p:cNvPr id="3" name="object 3"/>
          <p:cNvSpPr txBox="1"/>
          <p:nvPr/>
        </p:nvSpPr>
        <p:spPr>
          <a:xfrm>
            <a:off x="78739" y="795273"/>
            <a:ext cx="8851900" cy="4561840"/>
          </a:xfrm>
          <a:prstGeom prst="rect">
            <a:avLst/>
          </a:prstGeom>
        </p:spPr>
        <p:txBody>
          <a:bodyPr vert="horz" wrap="square" lIns="0" tIns="12700" rIns="0" bIns="0" rtlCol="0">
            <a:spAutoFit/>
          </a:bodyPr>
          <a:lstStyle/>
          <a:p>
            <a:pPr marL="12700" marR="473075">
              <a:lnSpc>
                <a:spcPct val="150000"/>
              </a:lnSpc>
              <a:spcBef>
                <a:spcPts val="100"/>
              </a:spcBef>
              <a:tabLst>
                <a:tab pos="1187450" algn="l"/>
              </a:tabLst>
            </a:pPr>
            <a:r>
              <a:rPr sz="2400" dirty="0">
                <a:latin typeface="Verdana"/>
                <a:cs typeface="Verdana"/>
              </a:rPr>
              <a:t>A</a:t>
            </a:r>
            <a:r>
              <a:rPr sz="2400" spc="-5" dirty="0">
                <a:latin typeface="Verdana"/>
                <a:cs typeface="Verdana"/>
              </a:rPr>
              <a:t> block</a:t>
            </a:r>
            <a:r>
              <a:rPr sz="2400" spc="25" dirty="0">
                <a:latin typeface="Verdana"/>
                <a:cs typeface="Verdana"/>
              </a:rPr>
              <a:t> </a:t>
            </a:r>
            <a:r>
              <a:rPr sz="2400" dirty="0">
                <a:latin typeface="Verdana"/>
                <a:cs typeface="Verdana"/>
              </a:rPr>
              <a:t>set </a:t>
            </a:r>
            <a:r>
              <a:rPr sz="2400" spc="-5" dirty="0">
                <a:latin typeface="Verdana"/>
                <a:cs typeface="Verdana"/>
              </a:rPr>
              <a:t>associative</a:t>
            </a:r>
            <a:r>
              <a:rPr sz="2400" spc="45" dirty="0">
                <a:latin typeface="Verdana"/>
                <a:cs typeface="Verdana"/>
              </a:rPr>
              <a:t> </a:t>
            </a:r>
            <a:r>
              <a:rPr sz="2400" spc="-5" dirty="0">
                <a:latin typeface="Verdana"/>
                <a:cs typeface="Verdana"/>
              </a:rPr>
              <a:t>cache</a:t>
            </a:r>
            <a:r>
              <a:rPr sz="2400" spc="5" dirty="0">
                <a:latin typeface="Verdana"/>
                <a:cs typeface="Verdana"/>
              </a:rPr>
              <a:t> </a:t>
            </a:r>
            <a:r>
              <a:rPr sz="2400" dirty="0">
                <a:latin typeface="Verdana"/>
                <a:cs typeface="Verdana"/>
              </a:rPr>
              <a:t>memory</a:t>
            </a:r>
            <a:r>
              <a:rPr sz="2400" spc="5" dirty="0">
                <a:latin typeface="Verdana"/>
                <a:cs typeface="Verdana"/>
              </a:rPr>
              <a:t> </a:t>
            </a:r>
            <a:r>
              <a:rPr sz="2400" spc="-5" dirty="0">
                <a:latin typeface="Verdana"/>
                <a:cs typeface="Verdana"/>
              </a:rPr>
              <a:t>consists</a:t>
            </a:r>
            <a:r>
              <a:rPr sz="2400" spc="35" dirty="0">
                <a:latin typeface="Verdana"/>
                <a:cs typeface="Verdana"/>
              </a:rPr>
              <a:t> </a:t>
            </a:r>
            <a:r>
              <a:rPr sz="2400" dirty="0">
                <a:latin typeface="Verdana"/>
                <a:cs typeface="Verdana"/>
              </a:rPr>
              <a:t>of 128 </a:t>
            </a:r>
            <a:r>
              <a:rPr sz="2400" spc="5" dirty="0">
                <a:latin typeface="Verdana"/>
                <a:cs typeface="Verdana"/>
              </a:rPr>
              <a:t> </a:t>
            </a:r>
            <a:r>
              <a:rPr sz="2400" spc="-5" dirty="0">
                <a:latin typeface="Verdana"/>
                <a:cs typeface="Verdana"/>
              </a:rPr>
              <a:t>blocks	divided</a:t>
            </a:r>
            <a:r>
              <a:rPr sz="2400" spc="35" dirty="0">
                <a:latin typeface="Verdana"/>
                <a:cs typeface="Verdana"/>
              </a:rPr>
              <a:t> </a:t>
            </a:r>
            <a:r>
              <a:rPr sz="2400" spc="-15" dirty="0">
                <a:latin typeface="Verdana"/>
                <a:cs typeface="Verdana"/>
              </a:rPr>
              <a:t>into</a:t>
            </a:r>
            <a:r>
              <a:rPr sz="2400" spc="5" dirty="0">
                <a:latin typeface="Verdana"/>
                <a:cs typeface="Verdana"/>
              </a:rPr>
              <a:t> </a:t>
            </a:r>
            <a:r>
              <a:rPr sz="2400" spc="-5" dirty="0">
                <a:latin typeface="Verdana"/>
                <a:cs typeface="Verdana"/>
              </a:rPr>
              <a:t>four</a:t>
            </a:r>
            <a:r>
              <a:rPr sz="2400" spc="20" dirty="0">
                <a:latin typeface="Verdana"/>
                <a:cs typeface="Verdana"/>
              </a:rPr>
              <a:t> </a:t>
            </a:r>
            <a:r>
              <a:rPr sz="2400" spc="-5" dirty="0">
                <a:latin typeface="Verdana"/>
                <a:cs typeface="Verdana"/>
              </a:rPr>
              <a:t>block</a:t>
            </a:r>
            <a:r>
              <a:rPr sz="2400" spc="25" dirty="0">
                <a:latin typeface="Verdana"/>
                <a:cs typeface="Verdana"/>
              </a:rPr>
              <a:t> </a:t>
            </a:r>
            <a:r>
              <a:rPr sz="2400" dirty="0">
                <a:latin typeface="Verdana"/>
                <a:cs typeface="Verdana"/>
              </a:rPr>
              <a:t>sets.</a:t>
            </a:r>
            <a:r>
              <a:rPr sz="2400" spc="-10" dirty="0">
                <a:latin typeface="Verdana"/>
                <a:cs typeface="Verdana"/>
              </a:rPr>
              <a:t> </a:t>
            </a:r>
            <a:r>
              <a:rPr sz="2400" spc="-5" dirty="0">
                <a:latin typeface="Verdana"/>
                <a:cs typeface="Verdana"/>
              </a:rPr>
              <a:t>The</a:t>
            </a:r>
            <a:r>
              <a:rPr sz="2400" spc="-10" dirty="0">
                <a:latin typeface="Verdana"/>
                <a:cs typeface="Verdana"/>
              </a:rPr>
              <a:t> </a:t>
            </a:r>
            <a:r>
              <a:rPr sz="2400" dirty="0">
                <a:latin typeface="Verdana"/>
                <a:cs typeface="Verdana"/>
              </a:rPr>
              <a:t>main</a:t>
            </a:r>
            <a:r>
              <a:rPr sz="2400" spc="10" dirty="0">
                <a:latin typeface="Verdana"/>
                <a:cs typeface="Verdana"/>
              </a:rPr>
              <a:t> </a:t>
            </a:r>
            <a:r>
              <a:rPr sz="2400" dirty="0">
                <a:latin typeface="Verdana"/>
                <a:cs typeface="Verdana"/>
              </a:rPr>
              <a:t>memory </a:t>
            </a:r>
            <a:r>
              <a:rPr sz="2400" spc="-830" dirty="0">
                <a:latin typeface="Verdana"/>
                <a:cs typeface="Verdana"/>
              </a:rPr>
              <a:t> </a:t>
            </a:r>
            <a:r>
              <a:rPr sz="2400" spc="-5" dirty="0">
                <a:latin typeface="Verdana"/>
                <a:cs typeface="Verdana"/>
              </a:rPr>
              <a:t>consists</a:t>
            </a:r>
            <a:r>
              <a:rPr sz="2400" spc="30" dirty="0">
                <a:latin typeface="Verdana"/>
                <a:cs typeface="Verdana"/>
              </a:rPr>
              <a:t> </a:t>
            </a:r>
            <a:r>
              <a:rPr sz="2400" dirty="0">
                <a:latin typeface="Verdana"/>
                <a:cs typeface="Verdana"/>
              </a:rPr>
              <a:t>of 16,384 </a:t>
            </a:r>
            <a:r>
              <a:rPr sz="2400" spc="-5" dirty="0">
                <a:latin typeface="Verdana"/>
                <a:cs typeface="Verdana"/>
              </a:rPr>
              <a:t>blocks</a:t>
            </a:r>
            <a:r>
              <a:rPr sz="2400" spc="30" dirty="0">
                <a:latin typeface="Verdana"/>
                <a:cs typeface="Verdana"/>
              </a:rPr>
              <a:t> </a:t>
            </a:r>
            <a:r>
              <a:rPr sz="2400" dirty="0">
                <a:latin typeface="Verdana"/>
                <a:cs typeface="Verdana"/>
              </a:rPr>
              <a:t>and</a:t>
            </a:r>
            <a:r>
              <a:rPr sz="2400" spc="-5" dirty="0">
                <a:latin typeface="Verdana"/>
                <a:cs typeface="Verdana"/>
              </a:rPr>
              <a:t> </a:t>
            </a:r>
            <a:r>
              <a:rPr sz="2400" dirty="0">
                <a:latin typeface="Verdana"/>
                <a:cs typeface="Verdana"/>
              </a:rPr>
              <a:t>each</a:t>
            </a:r>
            <a:r>
              <a:rPr sz="2400" spc="-5" dirty="0">
                <a:latin typeface="Verdana"/>
                <a:cs typeface="Verdana"/>
              </a:rPr>
              <a:t> block</a:t>
            </a:r>
            <a:r>
              <a:rPr sz="2400" spc="25" dirty="0">
                <a:latin typeface="Verdana"/>
                <a:cs typeface="Verdana"/>
              </a:rPr>
              <a:t> </a:t>
            </a:r>
            <a:r>
              <a:rPr sz="2400" spc="-5" dirty="0">
                <a:latin typeface="Verdana"/>
                <a:cs typeface="Verdana"/>
              </a:rPr>
              <a:t>contains</a:t>
            </a:r>
            <a:r>
              <a:rPr sz="2400" spc="25" dirty="0">
                <a:latin typeface="Verdana"/>
                <a:cs typeface="Verdana"/>
              </a:rPr>
              <a:t> </a:t>
            </a:r>
            <a:r>
              <a:rPr sz="2400" dirty="0">
                <a:latin typeface="Verdana"/>
                <a:cs typeface="Verdana"/>
              </a:rPr>
              <a:t>256 </a:t>
            </a:r>
            <a:r>
              <a:rPr sz="2400" spc="-830" dirty="0">
                <a:latin typeface="Verdana"/>
                <a:cs typeface="Verdana"/>
              </a:rPr>
              <a:t> </a:t>
            </a:r>
            <a:r>
              <a:rPr sz="2400" spc="-5" dirty="0">
                <a:latin typeface="Verdana"/>
                <a:cs typeface="Verdana"/>
              </a:rPr>
              <a:t>words.</a:t>
            </a:r>
            <a:endParaRPr sz="2400">
              <a:latin typeface="Verdana"/>
              <a:cs typeface="Verdana"/>
            </a:endParaRPr>
          </a:p>
          <a:p>
            <a:pPr marL="584200" indent="-571500">
              <a:lnSpc>
                <a:spcPct val="100000"/>
              </a:lnSpc>
              <a:spcBef>
                <a:spcPts val="2014"/>
              </a:spcBef>
              <a:buClr>
                <a:srgbClr val="FF0000"/>
              </a:buClr>
              <a:buAutoNum type="romanLcParenR"/>
              <a:tabLst>
                <a:tab pos="583565" algn="l"/>
                <a:tab pos="584200" algn="l"/>
              </a:tabLst>
            </a:pPr>
            <a:r>
              <a:rPr sz="2400" spc="-5" dirty="0">
                <a:latin typeface="Verdana"/>
                <a:cs typeface="Verdana"/>
              </a:rPr>
              <a:t>How</a:t>
            </a:r>
            <a:r>
              <a:rPr sz="2400" spc="5" dirty="0">
                <a:latin typeface="Verdana"/>
                <a:cs typeface="Verdana"/>
              </a:rPr>
              <a:t> </a:t>
            </a:r>
            <a:r>
              <a:rPr sz="2400" dirty="0">
                <a:latin typeface="Verdana"/>
                <a:cs typeface="Verdana"/>
              </a:rPr>
              <a:t>many</a:t>
            </a:r>
            <a:r>
              <a:rPr sz="2400" spc="20" dirty="0">
                <a:latin typeface="Verdana"/>
                <a:cs typeface="Verdana"/>
              </a:rPr>
              <a:t> </a:t>
            </a:r>
            <a:r>
              <a:rPr sz="2400" spc="-5" dirty="0">
                <a:latin typeface="Verdana"/>
                <a:cs typeface="Verdana"/>
              </a:rPr>
              <a:t>bits</a:t>
            </a:r>
            <a:r>
              <a:rPr sz="2400" spc="10" dirty="0">
                <a:latin typeface="Verdana"/>
                <a:cs typeface="Verdana"/>
              </a:rPr>
              <a:t> </a:t>
            </a:r>
            <a:r>
              <a:rPr sz="2400" spc="-5" dirty="0">
                <a:latin typeface="Verdana"/>
                <a:cs typeface="Verdana"/>
              </a:rPr>
              <a:t>are</a:t>
            </a:r>
            <a:r>
              <a:rPr sz="2400" spc="5" dirty="0">
                <a:latin typeface="Verdana"/>
                <a:cs typeface="Verdana"/>
              </a:rPr>
              <a:t> </a:t>
            </a:r>
            <a:r>
              <a:rPr sz="2400" spc="-5" dirty="0">
                <a:latin typeface="Verdana"/>
                <a:cs typeface="Verdana"/>
              </a:rPr>
              <a:t>required</a:t>
            </a:r>
            <a:r>
              <a:rPr sz="2400" spc="15" dirty="0">
                <a:latin typeface="Verdana"/>
                <a:cs typeface="Verdana"/>
              </a:rPr>
              <a:t> </a:t>
            </a:r>
            <a:r>
              <a:rPr sz="2400" spc="-5" dirty="0">
                <a:latin typeface="Verdana"/>
                <a:cs typeface="Verdana"/>
              </a:rPr>
              <a:t>for</a:t>
            </a:r>
            <a:r>
              <a:rPr sz="2400" spc="25" dirty="0">
                <a:latin typeface="Verdana"/>
                <a:cs typeface="Verdana"/>
              </a:rPr>
              <a:t> </a:t>
            </a:r>
            <a:r>
              <a:rPr sz="2400" spc="-5" dirty="0">
                <a:latin typeface="Verdana"/>
                <a:cs typeface="Verdana"/>
              </a:rPr>
              <a:t>addressing</a:t>
            </a:r>
            <a:r>
              <a:rPr sz="2400" spc="40" dirty="0">
                <a:latin typeface="Verdana"/>
                <a:cs typeface="Verdana"/>
              </a:rPr>
              <a:t> </a:t>
            </a:r>
            <a:r>
              <a:rPr sz="2400" spc="-5" dirty="0">
                <a:latin typeface="Verdana"/>
                <a:cs typeface="Verdana"/>
              </a:rPr>
              <a:t>the</a:t>
            </a:r>
            <a:r>
              <a:rPr sz="2400" dirty="0">
                <a:latin typeface="Verdana"/>
                <a:cs typeface="Verdana"/>
              </a:rPr>
              <a:t> </a:t>
            </a:r>
            <a:r>
              <a:rPr sz="2400" spc="-5" dirty="0">
                <a:latin typeface="Verdana"/>
                <a:cs typeface="Verdana"/>
              </a:rPr>
              <a:t>main</a:t>
            </a:r>
            <a:endParaRPr sz="2400">
              <a:latin typeface="Verdana"/>
              <a:cs typeface="Verdana"/>
            </a:endParaRPr>
          </a:p>
          <a:p>
            <a:pPr marL="584200">
              <a:lnSpc>
                <a:spcPct val="100000"/>
              </a:lnSpc>
              <a:spcBef>
                <a:spcPts val="1440"/>
              </a:spcBef>
            </a:pPr>
            <a:r>
              <a:rPr sz="2400" spc="-5" dirty="0">
                <a:latin typeface="Verdana"/>
                <a:cs typeface="Verdana"/>
              </a:rPr>
              <a:t>memory?</a:t>
            </a:r>
            <a:endParaRPr sz="2400">
              <a:latin typeface="Verdana"/>
              <a:cs typeface="Verdana"/>
            </a:endParaRPr>
          </a:p>
          <a:p>
            <a:pPr marL="584200" indent="-571500">
              <a:lnSpc>
                <a:spcPct val="100000"/>
              </a:lnSpc>
              <a:spcBef>
                <a:spcPts val="2020"/>
              </a:spcBef>
              <a:buClr>
                <a:srgbClr val="FF0000"/>
              </a:buClr>
              <a:buAutoNum type="romanLcParenR" startAt="2"/>
              <a:tabLst>
                <a:tab pos="583565" algn="l"/>
                <a:tab pos="584200" algn="l"/>
              </a:tabLst>
            </a:pPr>
            <a:r>
              <a:rPr sz="2400" spc="-5" dirty="0">
                <a:latin typeface="Verdana"/>
                <a:cs typeface="Verdana"/>
              </a:rPr>
              <a:t>How</a:t>
            </a:r>
            <a:r>
              <a:rPr sz="2400" dirty="0">
                <a:latin typeface="Verdana"/>
                <a:cs typeface="Verdana"/>
              </a:rPr>
              <a:t> many</a:t>
            </a:r>
            <a:r>
              <a:rPr sz="2400" spc="15" dirty="0">
                <a:latin typeface="Verdana"/>
                <a:cs typeface="Verdana"/>
              </a:rPr>
              <a:t> </a:t>
            </a:r>
            <a:r>
              <a:rPr sz="2400" spc="-5" dirty="0">
                <a:latin typeface="Verdana"/>
                <a:cs typeface="Verdana"/>
              </a:rPr>
              <a:t>bits</a:t>
            </a:r>
            <a:r>
              <a:rPr sz="2400" spc="10" dirty="0">
                <a:latin typeface="Verdana"/>
                <a:cs typeface="Verdana"/>
              </a:rPr>
              <a:t> </a:t>
            </a:r>
            <a:r>
              <a:rPr sz="2400" spc="-5" dirty="0">
                <a:latin typeface="Verdana"/>
                <a:cs typeface="Verdana"/>
              </a:rPr>
              <a:t>are </a:t>
            </a:r>
            <a:r>
              <a:rPr sz="2400" dirty="0">
                <a:latin typeface="Verdana"/>
                <a:cs typeface="Verdana"/>
              </a:rPr>
              <a:t>needed </a:t>
            </a:r>
            <a:r>
              <a:rPr sz="2400" spc="-5" dirty="0">
                <a:latin typeface="Verdana"/>
                <a:cs typeface="Verdana"/>
              </a:rPr>
              <a:t>to</a:t>
            </a:r>
            <a:r>
              <a:rPr sz="2400" spc="5" dirty="0">
                <a:latin typeface="Verdana"/>
                <a:cs typeface="Verdana"/>
              </a:rPr>
              <a:t> </a:t>
            </a:r>
            <a:r>
              <a:rPr sz="2400" spc="-5" dirty="0">
                <a:latin typeface="Verdana"/>
                <a:cs typeface="Verdana"/>
              </a:rPr>
              <a:t>represent</a:t>
            </a:r>
            <a:r>
              <a:rPr sz="2400" spc="5" dirty="0">
                <a:latin typeface="Verdana"/>
                <a:cs typeface="Verdana"/>
              </a:rPr>
              <a:t> </a:t>
            </a:r>
            <a:r>
              <a:rPr sz="2400" spc="-5" dirty="0">
                <a:latin typeface="Verdana"/>
                <a:cs typeface="Verdana"/>
              </a:rPr>
              <a:t>the</a:t>
            </a:r>
            <a:r>
              <a:rPr sz="2400" dirty="0">
                <a:latin typeface="Verdana"/>
                <a:cs typeface="Verdana"/>
              </a:rPr>
              <a:t> </a:t>
            </a:r>
            <a:r>
              <a:rPr sz="2400" spc="-5" dirty="0">
                <a:latin typeface="Verdana"/>
                <a:cs typeface="Verdana"/>
              </a:rPr>
              <a:t>TAG,</a:t>
            </a:r>
            <a:r>
              <a:rPr sz="2400" spc="-10" dirty="0">
                <a:latin typeface="Verdana"/>
                <a:cs typeface="Verdana"/>
              </a:rPr>
              <a:t> </a:t>
            </a:r>
            <a:r>
              <a:rPr sz="2400" dirty="0">
                <a:latin typeface="Verdana"/>
                <a:cs typeface="Verdana"/>
              </a:rPr>
              <a:t>SET</a:t>
            </a:r>
            <a:endParaRPr sz="2400">
              <a:latin typeface="Verdana"/>
              <a:cs typeface="Verdana"/>
            </a:endParaRPr>
          </a:p>
          <a:p>
            <a:pPr marL="584200">
              <a:lnSpc>
                <a:spcPct val="100000"/>
              </a:lnSpc>
              <a:spcBef>
                <a:spcPts val="1440"/>
              </a:spcBef>
            </a:pPr>
            <a:r>
              <a:rPr sz="2400" dirty="0">
                <a:latin typeface="Verdana"/>
                <a:cs typeface="Verdana"/>
              </a:rPr>
              <a:t>and</a:t>
            </a:r>
            <a:r>
              <a:rPr sz="2400" spc="-20" dirty="0">
                <a:latin typeface="Verdana"/>
                <a:cs typeface="Verdana"/>
              </a:rPr>
              <a:t> </a:t>
            </a:r>
            <a:r>
              <a:rPr sz="2400" dirty="0">
                <a:latin typeface="Verdana"/>
                <a:cs typeface="Verdana"/>
              </a:rPr>
              <a:t>WORD</a:t>
            </a:r>
            <a:r>
              <a:rPr sz="2400" spc="-25" dirty="0">
                <a:latin typeface="Verdana"/>
                <a:cs typeface="Verdana"/>
              </a:rPr>
              <a:t> </a:t>
            </a:r>
            <a:r>
              <a:rPr sz="2400" spc="-5" dirty="0">
                <a:latin typeface="Verdana"/>
                <a:cs typeface="Verdana"/>
              </a:rPr>
              <a:t>fields?</a:t>
            </a:r>
            <a:endParaRPr sz="2400">
              <a:latin typeface="Verdana"/>
              <a:cs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26923"/>
            <a:ext cx="8734857" cy="720069"/>
          </a:xfrm>
          <a:prstGeom prst="rect">
            <a:avLst/>
          </a:prstGeom>
        </p:spPr>
        <p:txBody>
          <a:bodyPr vert="horz" wrap="square" lIns="0" tIns="12065" rIns="0" bIns="0" rtlCol="0">
            <a:spAutoFit/>
          </a:bodyPr>
          <a:lstStyle/>
          <a:p>
            <a:pPr marL="12700">
              <a:lnSpc>
                <a:spcPct val="100000"/>
              </a:lnSpc>
              <a:spcBef>
                <a:spcPts val="95"/>
              </a:spcBef>
            </a:pPr>
            <a:r>
              <a:rPr spc="-10" dirty="0"/>
              <a:t>Problem</a:t>
            </a:r>
            <a:r>
              <a:rPr spc="-30" dirty="0"/>
              <a:t> </a:t>
            </a:r>
            <a:r>
              <a:rPr spc="-10" dirty="0"/>
              <a:t>statement</a:t>
            </a:r>
          </a:p>
        </p:txBody>
      </p:sp>
      <p:sp>
        <p:nvSpPr>
          <p:cNvPr id="3" name="object 3"/>
          <p:cNvSpPr txBox="1"/>
          <p:nvPr/>
        </p:nvSpPr>
        <p:spPr>
          <a:xfrm>
            <a:off x="78739" y="1115314"/>
            <a:ext cx="8850630" cy="4928235"/>
          </a:xfrm>
          <a:prstGeom prst="rect">
            <a:avLst/>
          </a:prstGeom>
        </p:spPr>
        <p:txBody>
          <a:bodyPr vert="horz" wrap="square" lIns="0" tIns="12700" rIns="0" bIns="0" rtlCol="0">
            <a:spAutoFit/>
          </a:bodyPr>
          <a:lstStyle/>
          <a:p>
            <a:pPr marL="12700">
              <a:lnSpc>
                <a:spcPct val="100000"/>
              </a:lnSpc>
              <a:spcBef>
                <a:spcPts val="100"/>
              </a:spcBef>
            </a:pPr>
            <a:r>
              <a:rPr sz="2400" dirty="0">
                <a:latin typeface="Verdana"/>
                <a:cs typeface="Verdana"/>
              </a:rPr>
              <a:t>A</a:t>
            </a:r>
            <a:r>
              <a:rPr sz="2400" spc="-5" dirty="0">
                <a:latin typeface="Verdana"/>
                <a:cs typeface="Verdana"/>
              </a:rPr>
              <a:t> block</a:t>
            </a:r>
            <a:r>
              <a:rPr sz="2400" spc="25" dirty="0">
                <a:latin typeface="Verdana"/>
                <a:cs typeface="Verdana"/>
              </a:rPr>
              <a:t> </a:t>
            </a:r>
            <a:r>
              <a:rPr sz="2400" dirty="0">
                <a:latin typeface="Verdana"/>
                <a:cs typeface="Verdana"/>
              </a:rPr>
              <a:t>set </a:t>
            </a:r>
            <a:r>
              <a:rPr sz="2400" spc="-5" dirty="0">
                <a:latin typeface="Verdana"/>
                <a:cs typeface="Verdana"/>
              </a:rPr>
              <a:t>associative</a:t>
            </a:r>
            <a:r>
              <a:rPr sz="2400" spc="45" dirty="0">
                <a:latin typeface="Verdana"/>
                <a:cs typeface="Verdana"/>
              </a:rPr>
              <a:t> </a:t>
            </a:r>
            <a:r>
              <a:rPr sz="2400" spc="-5" dirty="0">
                <a:latin typeface="Verdana"/>
                <a:cs typeface="Verdana"/>
              </a:rPr>
              <a:t>cache</a:t>
            </a:r>
            <a:r>
              <a:rPr sz="2400" spc="5" dirty="0">
                <a:latin typeface="Verdana"/>
                <a:cs typeface="Verdana"/>
              </a:rPr>
              <a:t> </a:t>
            </a:r>
            <a:r>
              <a:rPr sz="2400" dirty="0">
                <a:latin typeface="Verdana"/>
                <a:cs typeface="Verdana"/>
              </a:rPr>
              <a:t>memory</a:t>
            </a:r>
            <a:r>
              <a:rPr sz="2400" spc="5" dirty="0">
                <a:latin typeface="Verdana"/>
                <a:cs typeface="Verdana"/>
              </a:rPr>
              <a:t> </a:t>
            </a:r>
            <a:r>
              <a:rPr sz="2400" spc="-5" dirty="0">
                <a:latin typeface="Verdana"/>
                <a:cs typeface="Verdana"/>
              </a:rPr>
              <a:t>consists</a:t>
            </a:r>
            <a:r>
              <a:rPr sz="2400" spc="35" dirty="0">
                <a:latin typeface="Verdana"/>
                <a:cs typeface="Verdana"/>
              </a:rPr>
              <a:t> </a:t>
            </a:r>
            <a:r>
              <a:rPr sz="2400" dirty="0">
                <a:latin typeface="Verdana"/>
                <a:cs typeface="Verdana"/>
              </a:rPr>
              <a:t>of 64</a:t>
            </a:r>
            <a:endParaRPr sz="2400">
              <a:latin typeface="Verdana"/>
              <a:cs typeface="Verdana"/>
            </a:endParaRPr>
          </a:p>
          <a:p>
            <a:pPr marL="12700" marR="479425">
              <a:lnSpc>
                <a:spcPct val="200000"/>
              </a:lnSpc>
              <a:tabLst>
                <a:tab pos="1187450" algn="l"/>
              </a:tabLst>
            </a:pPr>
            <a:r>
              <a:rPr sz="2400" spc="-5" dirty="0">
                <a:latin typeface="Verdana"/>
                <a:cs typeface="Verdana"/>
              </a:rPr>
              <a:t>blocks	divided</a:t>
            </a:r>
            <a:r>
              <a:rPr sz="2400" spc="30" dirty="0">
                <a:latin typeface="Verdana"/>
                <a:cs typeface="Verdana"/>
              </a:rPr>
              <a:t> </a:t>
            </a:r>
            <a:r>
              <a:rPr sz="2400" spc="-15" dirty="0">
                <a:latin typeface="Verdana"/>
                <a:cs typeface="Verdana"/>
              </a:rPr>
              <a:t>into</a:t>
            </a:r>
            <a:r>
              <a:rPr sz="2400" spc="10" dirty="0">
                <a:latin typeface="Verdana"/>
                <a:cs typeface="Verdana"/>
              </a:rPr>
              <a:t> </a:t>
            </a:r>
            <a:r>
              <a:rPr sz="2400" spc="-5" dirty="0">
                <a:latin typeface="Verdana"/>
                <a:cs typeface="Verdana"/>
              </a:rPr>
              <a:t>four</a:t>
            </a:r>
            <a:r>
              <a:rPr sz="2400" spc="20" dirty="0">
                <a:latin typeface="Verdana"/>
                <a:cs typeface="Verdana"/>
              </a:rPr>
              <a:t> </a:t>
            </a:r>
            <a:r>
              <a:rPr sz="2400" spc="-5" dirty="0">
                <a:latin typeface="Verdana"/>
                <a:cs typeface="Verdana"/>
              </a:rPr>
              <a:t>block</a:t>
            </a:r>
            <a:r>
              <a:rPr sz="2400" spc="25" dirty="0">
                <a:latin typeface="Verdana"/>
                <a:cs typeface="Verdana"/>
              </a:rPr>
              <a:t> </a:t>
            </a:r>
            <a:r>
              <a:rPr sz="2400" dirty="0">
                <a:latin typeface="Verdana"/>
                <a:cs typeface="Verdana"/>
              </a:rPr>
              <a:t>sets.</a:t>
            </a:r>
            <a:r>
              <a:rPr sz="2400" spc="-10" dirty="0">
                <a:latin typeface="Verdana"/>
                <a:cs typeface="Verdana"/>
              </a:rPr>
              <a:t> </a:t>
            </a:r>
            <a:r>
              <a:rPr sz="2400" spc="-5" dirty="0">
                <a:latin typeface="Verdana"/>
                <a:cs typeface="Verdana"/>
              </a:rPr>
              <a:t>The</a:t>
            </a:r>
            <a:r>
              <a:rPr sz="2400" spc="-10" dirty="0">
                <a:latin typeface="Verdana"/>
                <a:cs typeface="Verdana"/>
              </a:rPr>
              <a:t> </a:t>
            </a:r>
            <a:r>
              <a:rPr sz="2400" dirty="0">
                <a:latin typeface="Verdana"/>
                <a:cs typeface="Verdana"/>
              </a:rPr>
              <a:t>main</a:t>
            </a:r>
            <a:r>
              <a:rPr sz="2400" spc="10" dirty="0">
                <a:latin typeface="Verdana"/>
                <a:cs typeface="Verdana"/>
              </a:rPr>
              <a:t> </a:t>
            </a:r>
            <a:r>
              <a:rPr sz="2400" dirty="0">
                <a:latin typeface="Verdana"/>
                <a:cs typeface="Verdana"/>
              </a:rPr>
              <a:t>memory </a:t>
            </a:r>
            <a:r>
              <a:rPr sz="2400" spc="-830" dirty="0">
                <a:latin typeface="Verdana"/>
                <a:cs typeface="Verdana"/>
              </a:rPr>
              <a:t> </a:t>
            </a:r>
            <a:r>
              <a:rPr sz="2400" spc="-5" dirty="0">
                <a:latin typeface="Verdana"/>
                <a:cs typeface="Verdana"/>
              </a:rPr>
              <a:t>consists</a:t>
            </a:r>
            <a:r>
              <a:rPr sz="2400" spc="30" dirty="0">
                <a:latin typeface="Verdana"/>
                <a:cs typeface="Verdana"/>
              </a:rPr>
              <a:t> </a:t>
            </a:r>
            <a:r>
              <a:rPr sz="2400" dirty="0">
                <a:latin typeface="Verdana"/>
                <a:cs typeface="Verdana"/>
              </a:rPr>
              <a:t>of </a:t>
            </a:r>
            <a:r>
              <a:rPr sz="2400" spc="-5" dirty="0">
                <a:latin typeface="Verdana"/>
                <a:cs typeface="Verdana"/>
              </a:rPr>
              <a:t>4096</a:t>
            </a:r>
            <a:r>
              <a:rPr sz="2400" spc="15" dirty="0">
                <a:latin typeface="Verdana"/>
                <a:cs typeface="Verdana"/>
              </a:rPr>
              <a:t> </a:t>
            </a:r>
            <a:r>
              <a:rPr sz="2400" spc="-5" dirty="0">
                <a:latin typeface="Verdana"/>
                <a:cs typeface="Verdana"/>
              </a:rPr>
              <a:t>blocks</a:t>
            </a:r>
            <a:r>
              <a:rPr sz="2400" spc="30" dirty="0">
                <a:latin typeface="Verdana"/>
                <a:cs typeface="Verdana"/>
              </a:rPr>
              <a:t> </a:t>
            </a:r>
            <a:r>
              <a:rPr sz="2400" dirty="0">
                <a:latin typeface="Verdana"/>
                <a:cs typeface="Verdana"/>
              </a:rPr>
              <a:t>and each</a:t>
            </a:r>
            <a:r>
              <a:rPr sz="2400" spc="-5" dirty="0">
                <a:latin typeface="Verdana"/>
                <a:cs typeface="Verdana"/>
              </a:rPr>
              <a:t> block</a:t>
            </a:r>
            <a:r>
              <a:rPr sz="2400" spc="30" dirty="0">
                <a:latin typeface="Verdana"/>
                <a:cs typeface="Verdana"/>
              </a:rPr>
              <a:t> </a:t>
            </a:r>
            <a:r>
              <a:rPr sz="2400" spc="-5" dirty="0">
                <a:latin typeface="Verdana"/>
                <a:cs typeface="Verdana"/>
              </a:rPr>
              <a:t>contains</a:t>
            </a:r>
            <a:r>
              <a:rPr sz="2400" spc="25" dirty="0">
                <a:latin typeface="Verdana"/>
                <a:cs typeface="Verdana"/>
              </a:rPr>
              <a:t> </a:t>
            </a:r>
            <a:r>
              <a:rPr sz="2400" dirty="0">
                <a:latin typeface="Verdana"/>
                <a:cs typeface="Verdana"/>
              </a:rPr>
              <a:t>128 </a:t>
            </a:r>
            <a:r>
              <a:rPr sz="2400" spc="5" dirty="0">
                <a:latin typeface="Verdana"/>
                <a:cs typeface="Verdana"/>
              </a:rPr>
              <a:t> </a:t>
            </a:r>
            <a:r>
              <a:rPr sz="2400" spc="-10" dirty="0">
                <a:latin typeface="Verdana"/>
                <a:cs typeface="Verdana"/>
              </a:rPr>
              <a:t>words.</a:t>
            </a:r>
            <a:endParaRPr sz="2400">
              <a:latin typeface="Verdana"/>
              <a:cs typeface="Verdana"/>
            </a:endParaRPr>
          </a:p>
          <a:p>
            <a:pPr>
              <a:lnSpc>
                <a:spcPct val="100000"/>
              </a:lnSpc>
              <a:spcBef>
                <a:spcPts val="55"/>
              </a:spcBef>
            </a:pPr>
            <a:endParaRPr sz="2800">
              <a:latin typeface="Verdana"/>
              <a:cs typeface="Verdana"/>
            </a:endParaRPr>
          </a:p>
          <a:p>
            <a:pPr marL="584200" indent="-571500">
              <a:lnSpc>
                <a:spcPct val="100000"/>
              </a:lnSpc>
              <a:buClr>
                <a:srgbClr val="FF0000"/>
              </a:buClr>
              <a:buAutoNum type="romanLcParenR"/>
              <a:tabLst>
                <a:tab pos="583565" algn="l"/>
                <a:tab pos="584200" algn="l"/>
              </a:tabLst>
            </a:pPr>
            <a:r>
              <a:rPr sz="2400" spc="-5" dirty="0">
                <a:latin typeface="Verdana"/>
                <a:cs typeface="Verdana"/>
              </a:rPr>
              <a:t>How </a:t>
            </a:r>
            <a:r>
              <a:rPr sz="2400" dirty="0">
                <a:latin typeface="Verdana"/>
                <a:cs typeface="Verdana"/>
              </a:rPr>
              <a:t>many</a:t>
            </a:r>
            <a:r>
              <a:rPr sz="2400" spc="5" dirty="0">
                <a:latin typeface="Verdana"/>
                <a:cs typeface="Verdana"/>
              </a:rPr>
              <a:t> </a:t>
            </a:r>
            <a:r>
              <a:rPr sz="2400" spc="-5" dirty="0">
                <a:latin typeface="Verdana"/>
                <a:cs typeface="Verdana"/>
              </a:rPr>
              <a:t>bits</a:t>
            </a:r>
            <a:r>
              <a:rPr sz="2400" spc="5" dirty="0">
                <a:latin typeface="Verdana"/>
                <a:cs typeface="Verdana"/>
              </a:rPr>
              <a:t> </a:t>
            </a:r>
            <a:r>
              <a:rPr sz="2400" spc="-5" dirty="0">
                <a:latin typeface="Verdana"/>
                <a:cs typeface="Verdana"/>
              </a:rPr>
              <a:t>are </a:t>
            </a:r>
            <a:r>
              <a:rPr sz="2400" dirty="0">
                <a:latin typeface="Verdana"/>
                <a:cs typeface="Verdana"/>
              </a:rPr>
              <a:t>there</a:t>
            </a:r>
            <a:r>
              <a:rPr sz="2400" spc="-5" dirty="0">
                <a:latin typeface="Verdana"/>
                <a:cs typeface="Verdana"/>
              </a:rPr>
              <a:t> </a:t>
            </a:r>
            <a:r>
              <a:rPr sz="2400" spc="-10" dirty="0">
                <a:latin typeface="Verdana"/>
                <a:cs typeface="Verdana"/>
              </a:rPr>
              <a:t>in</a:t>
            </a:r>
            <a:r>
              <a:rPr sz="2400" spc="-5" dirty="0">
                <a:latin typeface="Verdana"/>
                <a:cs typeface="Verdana"/>
              </a:rPr>
              <a:t> </a:t>
            </a:r>
            <a:r>
              <a:rPr sz="2400" dirty="0">
                <a:latin typeface="Verdana"/>
                <a:cs typeface="Verdana"/>
              </a:rPr>
              <a:t>main</a:t>
            </a:r>
            <a:r>
              <a:rPr sz="2400" spc="15" dirty="0">
                <a:latin typeface="Verdana"/>
                <a:cs typeface="Verdana"/>
              </a:rPr>
              <a:t> </a:t>
            </a:r>
            <a:r>
              <a:rPr sz="2400" spc="-5" dirty="0">
                <a:latin typeface="Verdana"/>
                <a:cs typeface="Verdana"/>
              </a:rPr>
              <a:t>memory?</a:t>
            </a:r>
            <a:endParaRPr sz="2400">
              <a:latin typeface="Verdana"/>
              <a:cs typeface="Verdana"/>
            </a:endParaRPr>
          </a:p>
          <a:p>
            <a:pPr marL="584200" marR="5080" indent="-571500">
              <a:lnSpc>
                <a:spcPct val="200100"/>
              </a:lnSpc>
              <a:spcBef>
                <a:spcPts val="575"/>
              </a:spcBef>
              <a:buClr>
                <a:srgbClr val="FF0000"/>
              </a:buClr>
              <a:buAutoNum type="romanLcParenR"/>
              <a:tabLst>
                <a:tab pos="583565" algn="l"/>
                <a:tab pos="584200" algn="l"/>
              </a:tabLst>
            </a:pPr>
            <a:r>
              <a:rPr sz="2400" spc="-5" dirty="0">
                <a:latin typeface="Verdana"/>
                <a:cs typeface="Verdana"/>
              </a:rPr>
              <a:t>How </a:t>
            </a:r>
            <a:r>
              <a:rPr sz="2400" dirty="0">
                <a:latin typeface="Verdana"/>
                <a:cs typeface="Verdana"/>
              </a:rPr>
              <a:t>many</a:t>
            </a:r>
            <a:r>
              <a:rPr sz="2400" spc="5" dirty="0">
                <a:latin typeface="Verdana"/>
                <a:cs typeface="Verdana"/>
              </a:rPr>
              <a:t> </a:t>
            </a:r>
            <a:r>
              <a:rPr sz="2400" spc="-5" dirty="0">
                <a:latin typeface="Verdana"/>
                <a:cs typeface="Verdana"/>
              </a:rPr>
              <a:t>bits</a:t>
            </a:r>
            <a:r>
              <a:rPr sz="2400" spc="10" dirty="0">
                <a:latin typeface="Verdana"/>
                <a:cs typeface="Verdana"/>
              </a:rPr>
              <a:t> </a:t>
            </a:r>
            <a:r>
              <a:rPr sz="2400" spc="-5" dirty="0">
                <a:latin typeface="Verdana"/>
                <a:cs typeface="Verdana"/>
              </a:rPr>
              <a:t>are</a:t>
            </a:r>
            <a:r>
              <a:rPr sz="2400" spc="-10" dirty="0">
                <a:latin typeface="Verdana"/>
                <a:cs typeface="Verdana"/>
              </a:rPr>
              <a:t> </a:t>
            </a:r>
            <a:r>
              <a:rPr sz="2400" dirty="0">
                <a:latin typeface="Verdana"/>
                <a:cs typeface="Verdana"/>
              </a:rPr>
              <a:t>needed</a:t>
            </a:r>
            <a:r>
              <a:rPr sz="2400" spc="-5" dirty="0">
                <a:latin typeface="Verdana"/>
                <a:cs typeface="Verdana"/>
              </a:rPr>
              <a:t> to</a:t>
            </a:r>
            <a:r>
              <a:rPr sz="2400" spc="5" dirty="0">
                <a:latin typeface="Verdana"/>
                <a:cs typeface="Verdana"/>
              </a:rPr>
              <a:t> </a:t>
            </a:r>
            <a:r>
              <a:rPr sz="2400" spc="-5" dirty="0">
                <a:latin typeface="Verdana"/>
                <a:cs typeface="Verdana"/>
              </a:rPr>
              <a:t>represent</a:t>
            </a:r>
            <a:r>
              <a:rPr sz="2400" spc="-10" dirty="0">
                <a:latin typeface="Verdana"/>
                <a:cs typeface="Verdana"/>
              </a:rPr>
              <a:t> </a:t>
            </a:r>
            <a:r>
              <a:rPr sz="2400" dirty="0">
                <a:latin typeface="Verdana"/>
                <a:cs typeface="Verdana"/>
              </a:rPr>
              <a:t>the </a:t>
            </a:r>
            <a:r>
              <a:rPr sz="2400" spc="-5" dirty="0">
                <a:latin typeface="Verdana"/>
                <a:cs typeface="Verdana"/>
              </a:rPr>
              <a:t>TAG, </a:t>
            </a:r>
            <a:r>
              <a:rPr sz="2400" dirty="0">
                <a:latin typeface="Verdana"/>
                <a:cs typeface="Verdana"/>
              </a:rPr>
              <a:t>SET </a:t>
            </a:r>
            <a:r>
              <a:rPr sz="2400" spc="-830" dirty="0">
                <a:latin typeface="Verdana"/>
                <a:cs typeface="Verdana"/>
              </a:rPr>
              <a:t> </a:t>
            </a:r>
            <a:r>
              <a:rPr sz="2400" dirty="0">
                <a:latin typeface="Verdana"/>
                <a:cs typeface="Verdana"/>
              </a:rPr>
              <a:t>and</a:t>
            </a:r>
            <a:r>
              <a:rPr sz="2400" spc="10" dirty="0">
                <a:latin typeface="Verdana"/>
                <a:cs typeface="Verdana"/>
              </a:rPr>
              <a:t> </a:t>
            </a:r>
            <a:r>
              <a:rPr sz="2400" dirty="0">
                <a:latin typeface="Verdana"/>
                <a:cs typeface="Verdana"/>
              </a:rPr>
              <a:t>WORD</a:t>
            </a:r>
            <a:r>
              <a:rPr sz="2400" spc="10" dirty="0">
                <a:latin typeface="Verdana"/>
                <a:cs typeface="Verdana"/>
              </a:rPr>
              <a:t> </a:t>
            </a:r>
            <a:r>
              <a:rPr sz="2400" spc="-5" dirty="0">
                <a:latin typeface="Verdana"/>
                <a:cs typeface="Verdana"/>
              </a:rPr>
              <a:t>fields?</a:t>
            </a:r>
            <a:endParaRPr sz="2400">
              <a:latin typeface="Verdana"/>
              <a:cs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4011295" cy="452120"/>
          </a:xfrm>
          <a:prstGeom prst="rect">
            <a:avLst/>
          </a:prstGeom>
        </p:spPr>
        <p:txBody>
          <a:bodyPr vert="horz" wrap="square" lIns="0" tIns="12065" rIns="0" bIns="0" rtlCol="0">
            <a:spAutoFit/>
          </a:bodyPr>
          <a:lstStyle/>
          <a:p>
            <a:pPr marL="12700">
              <a:lnSpc>
                <a:spcPct val="100000"/>
              </a:lnSpc>
              <a:spcBef>
                <a:spcPts val="95"/>
              </a:spcBef>
            </a:pPr>
            <a:r>
              <a:rPr spc="-5" dirty="0"/>
              <a:t>CACHE</a:t>
            </a:r>
            <a:r>
              <a:rPr spc="-55" dirty="0"/>
              <a:t> </a:t>
            </a:r>
            <a:r>
              <a:rPr spc="-10" dirty="0"/>
              <a:t>COHERENCE</a:t>
            </a:r>
          </a:p>
        </p:txBody>
      </p:sp>
      <p:pic>
        <p:nvPicPr>
          <p:cNvPr id="3" name="object 3"/>
          <p:cNvPicPr/>
          <p:nvPr/>
        </p:nvPicPr>
        <p:blipFill>
          <a:blip r:embed="rId2" cstate="print"/>
          <a:stretch>
            <a:fillRect/>
          </a:stretch>
        </p:blipFill>
        <p:spPr>
          <a:xfrm>
            <a:off x="484094" y="1066800"/>
            <a:ext cx="7562850" cy="3114675"/>
          </a:xfrm>
          <a:prstGeom prst="rect">
            <a:avLst/>
          </a:prstGeom>
        </p:spPr>
      </p:pic>
      <p:sp>
        <p:nvSpPr>
          <p:cNvPr id="4" name="TextBox 3"/>
          <p:cNvSpPr txBox="1"/>
          <p:nvPr/>
        </p:nvSpPr>
        <p:spPr>
          <a:xfrm>
            <a:off x="555812" y="4343400"/>
            <a:ext cx="8305800"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a multiprocessor system, </a:t>
            </a:r>
            <a:r>
              <a:rPr lang="en-US" b="1" dirty="0">
                <a:latin typeface="Times New Roman" panose="02020603050405020304" pitchFamily="18" charset="0"/>
                <a:cs typeface="Times New Roman" panose="02020603050405020304" pitchFamily="18" charset="0"/>
              </a:rPr>
              <a:t>data inconsistency </a:t>
            </a:r>
            <a:r>
              <a:rPr lang="en-US" dirty="0">
                <a:latin typeface="Times New Roman" panose="02020603050405020304" pitchFamily="18" charset="0"/>
                <a:cs typeface="Times New Roman" panose="02020603050405020304" pitchFamily="18" charset="0"/>
              </a:rPr>
              <a:t>may occur among adjacent levels or within the same level of the memory hierarchy.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possible to have </a:t>
            </a:r>
            <a:r>
              <a:rPr lang="en-US" b="1" dirty="0">
                <a:latin typeface="Times New Roman" panose="02020603050405020304" pitchFamily="18" charset="0"/>
                <a:cs typeface="Times New Roman" panose="02020603050405020304" pitchFamily="18" charset="0"/>
              </a:rPr>
              <a:t>many copies of any one instruction operand: one copy in the main memory and one in each cache memory</a:t>
            </a:r>
            <a:r>
              <a:rPr lang="en-US"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one copy of an operand is changed, the other copies of the operand must be changed also.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1752600"/>
            <a:ext cx="8093710" cy="2585323"/>
          </a:xfrm>
        </p:spPr>
        <p:txBody>
          <a:bodyPr>
            <a:normAutofit fontScale="85000" lnSpcReduction="2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a block that is resident in the cache is to be replaced, there are two cases to consider. </a:t>
            </a:r>
          </a:p>
          <a:p>
            <a:pPr algn="just"/>
            <a:endParaRPr lang="en-US"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the old block in the cache has not been altered, then it may be overwritten with a new block without first writing out the old block. </a:t>
            </a:r>
          </a:p>
          <a:p>
            <a:pPr lvl="1" algn="just"/>
            <a:endParaRPr lang="en-US"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at least one write operation has been performed on a word in that line of the cache, then </a:t>
            </a:r>
            <a:r>
              <a:rPr lang="en-US" b="1" dirty="0">
                <a:latin typeface="Times New Roman" panose="02020603050405020304" pitchFamily="18" charset="0"/>
                <a:cs typeface="Times New Roman" panose="02020603050405020304" pitchFamily="18" charset="0"/>
              </a:rPr>
              <a:t>main memory must be updated by writing the line of cache out to the block of memory before bringing in the new block</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171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188302" cy="720069"/>
          </a:xfrm>
          <a:prstGeom prst="rect">
            <a:avLst/>
          </a:prstGeom>
        </p:spPr>
        <p:txBody>
          <a:bodyPr vert="horz" wrap="square" lIns="0" tIns="12065" rIns="0" bIns="0" rtlCol="0">
            <a:spAutoFit/>
          </a:bodyPr>
          <a:lstStyle/>
          <a:p>
            <a:pPr marL="12700" algn="l">
              <a:lnSpc>
                <a:spcPct val="100000"/>
              </a:lnSpc>
              <a:spcBef>
                <a:spcPts val="95"/>
              </a:spcBef>
            </a:pPr>
            <a:r>
              <a:rPr dirty="0">
                <a:ln w="10541" cmpd="sng">
                  <a:solidFill>
                    <a:schemeClr val="accent1">
                      <a:shade val="88000"/>
                      <a:satMod val="110000"/>
                    </a:schemeClr>
                  </a:solidFill>
                  <a:prstDash val="solid"/>
                </a:ln>
                <a:solidFill>
                  <a:schemeClr val="tx1"/>
                </a:solidFill>
                <a:effectLst/>
              </a:rPr>
              <a:t>4. Access Methods (1)</a:t>
            </a:r>
          </a:p>
        </p:txBody>
      </p:sp>
      <p:sp>
        <p:nvSpPr>
          <p:cNvPr id="3" name="object 3"/>
          <p:cNvSpPr txBox="1"/>
          <p:nvPr/>
        </p:nvSpPr>
        <p:spPr>
          <a:xfrm>
            <a:off x="492213" y="1600200"/>
            <a:ext cx="7641590" cy="4571764"/>
          </a:xfrm>
          <a:prstGeom prst="rect">
            <a:avLst/>
          </a:prstGeom>
        </p:spPr>
        <p:txBody>
          <a:bodyPr vert="horz" wrap="square" lIns="0" tIns="97790" rIns="0" bIns="0" rtlCol="0">
            <a:spAutoFit/>
          </a:bodyPr>
          <a:lstStyle/>
          <a:p>
            <a:pPr marL="355600" indent="-343535">
              <a:lnSpc>
                <a:spcPct val="100000"/>
              </a:lnSpc>
              <a:spcBef>
                <a:spcPts val="770"/>
              </a:spcBef>
              <a:buFont typeface="Verdana"/>
              <a:buChar char="•"/>
              <a:tabLst>
                <a:tab pos="356235" algn="l"/>
              </a:tabLst>
            </a:pPr>
            <a:r>
              <a:rPr sz="2400" b="1" spc="-5" dirty="0">
                <a:solidFill>
                  <a:srgbClr val="FF0000"/>
                </a:solidFill>
                <a:latin typeface="Verdana"/>
                <a:cs typeface="Verdana"/>
              </a:rPr>
              <a:t>Sequential</a:t>
            </a:r>
            <a:endParaRPr sz="2400" dirty="0">
              <a:latin typeface="Verdana"/>
              <a:cs typeface="Verdana"/>
            </a:endParaRPr>
          </a:p>
          <a:p>
            <a:pPr marL="756285" marR="311150" indent="-287020">
              <a:lnSpc>
                <a:spcPct val="100000"/>
              </a:lnSpc>
              <a:spcBef>
                <a:spcPts val="580"/>
              </a:spcBef>
            </a:pPr>
            <a:r>
              <a:rPr sz="2000" spc="-5" dirty="0">
                <a:solidFill>
                  <a:srgbClr val="FF0000"/>
                </a:solidFill>
                <a:latin typeface="Verdana"/>
                <a:cs typeface="Verdana"/>
              </a:rPr>
              <a:t>—</a:t>
            </a:r>
            <a:r>
              <a:rPr lang="en-US" sz="1600" b="0" i="0" dirty="0">
                <a:solidFill>
                  <a:srgbClr val="242021"/>
                </a:solidFill>
                <a:effectLst/>
                <a:latin typeface="Times New Roman" panose="02020603050405020304" pitchFamily="18" charset="0"/>
                <a:cs typeface="Times New Roman" panose="02020603050405020304" pitchFamily="18" charset="0"/>
              </a:rPr>
              <a:t>Memory is organized into units of data, called </a:t>
            </a:r>
            <a:r>
              <a:rPr lang="en-US" sz="1600" b="0" i="0" dirty="0">
                <a:effectLst/>
                <a:latin typeface="Times New Roman" panose="02020603050405020304" pitchFamily="18" charset="0"/>
                <a:cs typeface="Times New Roman" panose="02020603050405020304" pitchFamily="18" charset="0"/>
              </a:rPr>
              <a:t>records</a:t>
            </a:r>
            <a:r>
              <a:rPr lang="en-US" sz="1600" dirty="0">
                <a:latin typeface="Times New Roman" panose="02020603050405020304" pitchFamily="18" charset="0"/>
                <a:cs typeface="Times New Roman" panose="02020603050405020304" pitchFamily="18" charset="0"/>
              </a:rPr>
              <a:t> </a:t>
            </a:r>
          </a:p>
          <a:p>
            <a:pPr marL="756285" marR="311150" indent="-287020">
              <a:lnSpc>
                <a:spcPct val="100000"/>
              </a:lnSpc>
              <a:spcBef>
                <a:spcPts val="580"/>
              </a:spcBef>
              <a:buFont typeface="Arial" panose="020B0604020202020204" pitchFamily="34" charset="0"/>
              <a:buChar char="•"/>
            </a:pPr>
            <a:r>
              <a:rPr sz="1600" spc="-5" dirty="0">
                <a:latin typeface="Times New Roman" panose="02020603050405020304" pitchFamily="18" charset="0"/>
                <a:cs typeface="Times New Roman" panose="02020603050405020304" pitchFamily="18" charset="0"/>
              </a:rPr>
              <a:t>Start</a:t>
            </a:r>
            <a:r>
              <a:rPr sz="1600" dirty="0">
                <a:latin typeface="Times New Roman" panose="02020603050405020304" pitchFamily="18" charset="0"/>
                <a:cs typeface="Times New Roman" panose="02020603050405020304" pitchFamily="18" charset="0"/>
              </a:rPr>
              <a:t> at</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beginning</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and </a:t>
            </a:r>
            <a:r>
              <a:rPr sz="1600" spc="-5" dirty="0">
                <a:latin typeface="Times New Roman" panose="02020603050405020304" pitchFamily="18" charset="0"/>
                <a:cs typeface="Times New Roman" panose="02020603050405020304" pitchFamily="18" charset="0"/>
              </a:rPr>
              <a:t>read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through</a:t>
            </a:r>
            <a:r>
              <a:rPr sz="1600" spc="3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in </a:t>
            </a:r>
            <a:r>
              <a:rPr sz="1600" spc="-8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order</a:t>
            </a:r>
            <a:endParaRPr lang="en-US" sz="1600" spc="-5" dirty="0">
              <a:latin typeface="Times New Roman" panose="02020603050405020304" pitchFamily="18" charset="0"/>
              <a:cs typeface="Times New Roman" panose="02020603050405020304" pitchFamily="18" charset="0"/>
            </a:endParaRPr>
          </a:p>
          <a:p>
            <a:pPr marL="756285" marR="311150" indent="-287020">
              <a:lnSpc>
                <a:spcPct val="100000"/>
              </a:lnSpc>
              <a:spcBef>
                <a:spcPts val="580"/>
              </a:spcBef>
              <a:buFont typeface="Arial" panose="020B0604020202020204" pitchFamily="34" charset="0"/>
              <a:buChar char="•"/>
            </a:pPr>
            <a:r>
              <a:rPr lang="en-US" sz="1600" b="0" i="0" dirty="0">
                <a:solidFill>
                  <a:srgbClr val="242021"/>
                </a:solidFill>
                <a:effectLst/>
                <a:latin typeface="Times New Roman" panose="02020603050405020304" pitchFamily="18" charset="0"/>
                <a:cs typeface="Times New Roman" panose="02020603050405020304" pitchFamily="18" charset="0"/>
              </a:rPr>
              <a:t>A </a:t>
            </a:r>
            <a:r>
              <a:rPr lang="en-US" sz="1600" b="0" i="0" dirty="0">
                <a:solidFill>
                  <a:srgbClr val="FF0000"/>
                </a:solidFill>
                <a:effectLst/>
                <a:latin typeface="Times New Roman" panose="02020603050405020304" pitchFamily="18" charset="0"/>
                <a:cs typeface="Times New Roman" panose="02020603050405020304" pitchFamily="18" charset="0"/>
              </a:rPr>
              <a:t>shared read–write mechanism </a:t>
            </a:r>
            <a:r>
              <a:rPr lang="en-US" sz="1600" b="0" i="0" dirty="0">
                <a:solidFill>
                  <a:srgbClr val="242021"/>
                </a:solidFill>
                <a:effectLst/>
                <a:latin typeface="Times New Roman" panose="02020603050405020304" pitchFamily="18" charset="0"/>
                <a:cs typeface="Times New Roman" panose="02020603050405020304" pitchFamily="18" charset="0"/>
              </a:rPr>
              <a:t>is used, and this must be moved from its current location to the desired location, passing and rejecting each intermediate record</a:t>
            </a: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sz="1600" spc="-5" dirty="0">
                <a:solidFill>
                  <a:srgbClr val="FF0000"/>
                </a:solidFill>
                <a:latin typeface="Times New Roman" panose="02020603050405020304" pitchFamily="18" charset="0"/>
                <a:cs typeface="Times New Roman" panose="02020603050405020304" pitchFamily="18" charset="0"/>
              </a:rPr>
              <a:t>—</a:t>
            </a:r>
            <a:r>
              <a:rPr sz="1600" spc="-5" dirty="0">
                <a:latin typeface="Times New Roman" panose="02020603050405020304" pitchFamily="18" charset="0"/>
                <a:cs typeface="Times New Roman" panose="02020603050405020304" pitchFamily="18" charset="0"/>
              </a:rPr>
              <a:t>Access</a:t>
            </a:r>
            <a:r>
              <a:rPr sz="1600" spc="-10" dirty="0">
                <a:latin typeface="Times New Roman" panose="02020603050405020304" pitchFamily="18" charset="0"/>
                <a:cs typeface="Times New Roman" panose="02020603050405020304" pitchFamily="18" charset="0"/>
              </a:rPr>
              <a:t> time</a:t>
            </a:r>
            <a:r>
              <a:rPr sz="1600" spc="-2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depends</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on</a:t>
            </a:r>
            <a:r>
              <a:rPr sz="1600" spc="10" dirty="0">
                <a:latin typeface="Times New Roman" panose="02020603050405020304" pitchFamily="18" charset="0"/>
                <a:cs typeface="Times New Roman" panose="02020603050405020304" pitchFamily="18" charset="0"/>
              </a:rPr>
              <a:t> </a:t>
            </a:r>
            <a:r>
              <a:rPr sz="1600" spc="-5" dirty="0">
                <a:solidFill>
                  <a:srgbClr val="FF0000"/>
                </a:solidFill>
                <a:latin typeface="Times New Roman" panose="02020603050405020304" pitchFamily="18" charset="0"/>
                <a:cs typeface="Times New Roman" panose="02020603050405020304" pitchFamily="18" charset="0"/>
              </a:rPr>
              <a:t>location</a:t>
            </a:r>
            <a:r>
              <a:rPr sz="1600" spc="45" dirty="0">
                <a:solidFill>
                  <a:srgbClr val="FF0000"/>
                </a:solidFill>
                <a:latin typeface="Times New Roman" panose="02020603050405020304" pitchFamily="18" charset="0"/>
                <a:cs typeface="Times New Roman" panose="02020603050405020304" pitchFamily="18" charset="0"/>
              </a:rPr>
              <a:t> </a:t>
            </a:r>
            <a:r>
              <a:rPr sz="1600" dirty="0">
                <a:solidFill>
                  <a:srgbClr val="FF0000"/>
                </a:solidFill>
                <a:latin typeface="Times New Roman" panose="02020603050405020304" pitchFamily="18" charset="0"/>
                <a:cs typeface="Times New Roman" panose="02020603050405020304" pitchFamily="18" charset="0"/>
              </a:rPr>
              <a:t>of</a:t>
            </a:r>
            <a:r>
              <a:rPr sz="1600" spc="10" dirty="0">
                <a:solidFill>
                  <a:srgbClr val="FF0000"/>
                </a:solidFill>
                <a:latin typeface="Times New Roman" panose="02020603050405020304" pitchFamily="18" charset="0"/>
                <a:cs typeface="Times New Roman" panose="02020603050405020304" pitchFamily="18" charset="0"/>
              </a:rPr>
              <a:t> </a:t>
            </a:r>
            <a:r>
              <a:rPr sz="1600" spc="-5" dirty="0">
                <a:solidFill>
                  <a:srgbClr val="FF0000"/>
                </a:solidFill>
                <a:latin typeface="Times New Roman" panose="02020603050405020304" pitchFamily="18" charset="0"/>
                <a:cs typeface="Times New Roman" panose="02020603050405020304" pitchFamily="18" charset="0"/>
              </a:rPr>
              <a:t>data </a:t>
            </a:r>
            <a:r>
              <a:rPr sz="1600" dirty="0">
                <a:solidFill>
                  <a:srgbClr val="FF0000"/>
                </a:solidFill>
                <a:latin typeface="Times New Roman" panose="02020603050405020304" pitchFamily="18" charset="0"/>
                <a:cs typeface="Times New Roman" panose="02020603050405020304" pitchFamily="18" charset="0"/>
              </a:rPr>
              <a:t>and </a:t>
            </a:r>
            <a:r>
              <a:rPr sz="1600" spc="-830" dirty="0">
                <a:solidFill>
                  <a:srgbClr val="FF0000"/>
                </a:solidFill>
                <a:latin typeface="Times New Roman" panose="02020603050405020304" pitchFamily="18" charset="0"/>
                <a:cs typeface="Times New Roman" panose="02020603050405020304" pitchFamily="18" charset="0"/>
              </a:rPr>
              <a:t> </a:t>
            </a:r>
            <a:r>
              <a:rPr sz="1600" spc="-10" dirty="0">
                <a:solidFill>
                  <a:srgbClr val="FF0000"/>
                </a:solidFill>
                <a:latin typeface="Times New Roman" panose="02020603050405020304" pitchFamily="18" charset="0"/>
                <a:cs typeface="Times New Roman" panose="02020603050405020304" pitchFamily="18" charset="0"/>
              </a:rPr>
              <a:t>previous</a:t>
            </a:r>
            <a:r>
              <a:rPr sz="1600" spc="40" dirty="0">
                <a:solidFill>
                  <a:srgbClr val="FF0000"/>
                </a:solidFill>
                <a:latin typeface="Times New Roman" panose="02020603050405020304" pitchFamily="18" charset="0"/>
                <a:cs typeface="Times New Roman" panose="02020603050405020304" pitchFamily="18" charset="0"/>
              </a:rPr>
              <a:t> </a:t>
            </a:r>
            <a:r>
              <a:rPr sz="1600" spc="-5" dirty="0">
                <a:solidFill>
                  <a:srgbClr val="FF0000"/>
                </a:solidFill>
                <a:latin typeface="Times New Roman" panose="02020603050405020304" pitchFamily="18" charset="0"/>
                <a:cs typeface="Times New Roman" panose="02020603050405020304" pitchFamily="18" charset="0"/>
              </a:rPr>
              <a:t>location</a:t>
            </a:r>
            <a:endParaRPr sz="1600" dirty="0">
              <a:solidFill>
                <a:srgbClr val="FF0000"/>
              </a:solidFill>
              <a:latin typeface="Times New Roman" panose="02020603050405020304" pitchFamily="18" charset="0"/>
              <a:cs typeface="Times New Roman" panose="02020603050405020304" pitchFamily="18" charset="0"/>
            </a:endParaRPr>
          </a:p>
          <a:p>
            <a:pPr marL="469900">
              <a:lnSpc>
                <a:spcPct val="100000"/>
              </a:lnSpc>
              <a:spcBef>
                <a:spcPts val="580"/>
              </a:spcBef>
            </a:pPr>
            <a:r>
              <a:rPr sz="1600" dirty="0">
                <a:solidFill>
                  <a:srgbClr val="FF0000"/>
                </a:solidFill>
                <a:latin typeface="Times New Roman" panose="02020603050405020304" pitchFamily="18" charset="0"/>
                <a:cs typeface="Times New Roman" panose="02020603050405020304" pitchFamily="18" charset="0"/>
              </a:rPr>
              <a:t>—</a:t>
            </a:r>
            <a:r>
              <a:rPr sz="1600" dirty="0">
                <a:latin typeface="Times New Roman" panose="02020603050405020304" pitchFamily="18" charset="0"/>
                <a:cs typeface="Times New Roman" panose="02020603050405020304" pitchFamily="18" charset="0"/>
              </a:rPr>
              <a:t>e.g.</a:t>
            </a:r>
            <a:r>
              <a:rPr sz="1600" spc="-5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tape</a:t>
            </a:r>
            <a:endParaRPr sz="1600" dirty="0">
              <a:latin typeface="Times New Roman" panose="02020603050405020304" pitchFamily="18" charset="0"/>
              <a:cs typeface="Times New Roman" panose="02020603050405020304" pitchFamily="18" charset="0"/>
            </a:endParaRPr>
          </a:p>
          <a:p>
            <a:pPr marL="355600" indent="-343535">
              <a:lnSpc>
                <a:spcPct val="100000"/>
              </a:lnSpc>
              <a:spcBef>
                <a:spcPts val="665"/>
              </a:spcBef>
              <a:buFont typeface="Verdana"/>
              <a:buChar char="•"/>
              <a:tabLst>
                <a:tab pos="356235" algn="l"/>
              </a:tabLst>
            </a:pPr>
            <a:r>
              <a:rPr sz="2400" b="1" spc="-10" dirty="0">
                <a:solidFill>
                  <a:srgbClr val="FF0000"/>
                </a:solidFill>
                <a:latin typeface="Verdana"/>
                <a:cs typeface="Verdana"/>
              </a:rPr>
              <a:t>Direct</a:t>
            </a:r>
            <a:endParaRPr sz="2400" dirty="0">
              <a:latin typeface="Verdana"/>
              <a:cs typeface="Verdana"/>
            </a:endParaRPr>
          </a:p>
          <a:p>
            <a:pPr marL="469900">
              <a:lnSpc>
                <a:spcPct val="100000"/>
              </a:lnSpc>
              <a:spcBef>
                <a:spcPts val="580"/>
              </a:spcBef>
            </a:pPr>
            <a:r>
              <a:rPr sz="2000" spc="-10" dirty="0">
                <a:solidFill>
                  <a:srgbClr val="FF0000"/>
                </a:solidFill>
                <a:latin typeface="Verdana"/>
                <a:cs typeface="Verdana"/>
              </a:rPr>
              <a:t>—</a:t>
            </a:r>
            <a:r>
              <a:rPr sz="2000" spc="-10" dirty="0">
                <a:latin typeface="Verdana"/>
                <a:cs typeface="Verdana"/>
              </a:rPr>
              <a:t>Individual</a:t>
            </a:r>
            <a:r>
              <a:rPr sz="2000" spc="35" dirty="0">
                <a:latin typeface="Verdana"/>
                <a:cs typeface="Verdana"/>
              </a:rPr>
              <a:t> </a:t>
            </a:r>
            <a:r>
              <a:rPr sz="2000" spc="-5" dirty="0">
                <a:latin typeface="Verdana"/>
                <a:cs typeface="Verdana"/>
              </a:rPr>
              <a:t>blocks</a:t>
            </a:r>
            <a:r>
              <a:rPr sz="2000" spc="25" dirty="0">
                <a:latin typeface="Verdana"/>
                <a:cs typeface="Verdana"/>
              </a:rPr>
              <a:t> </a:t>
            </a:r>
            <a:r>
              <a:rPr sz="2000" dirty="0">
                <a:latin typeface="Verdana"/>
                <a:cs typeface="Verdana"/>
              </a:rPr>
              <a:t>have</a:t>
            </a:r>
            <a:r>
              <a:rPr sz="2000" spc="-10" dirty="0">
                <a:latin typeface="Verdana"/>
                <a:cs typeface="Verdana"/>
              </a:rPr>
              <a:t> </a:t>
            </a:r>
            <a:r>
              <a:rPr sz="2000" dirty="0">
                <a:solidFill>
                  <a:srgbClr val="FF0000"/>
                </a:solidFill>
                <a:latin typeface="Verdana"/>
                <a:cs typeface="Verdana"/>
              </a:rPr>
              <a:t>unique</a:t>
            </a:r>
            <a:r>
              <a:rPr sz="2000" spc="5" dirty="0">
                <a:solidFill>
                  <a:srgbClr val="FF0000"/>
                </a:solidFill>
                <a:latin typeface="Verdana"/>
                <a:cs typeface="Verdana"/>
              </a:rPr>
              <a:t> </a:t>
            </a:r>
            <a:r>
              <a:rPr sz="2000" dirty="0">
                <a:solidFill>
                  <a:srgbClr val="FF0000"/>
                </a:solidFill>
                <a:latin typeface="Verdana"/>
                <a:cs typeface="Verdana"/>
              </a:rPr>
              <a:t>address</a:t>
            </a:r>
          </a:p>
          <a:p>
            <a:pPr marL="756285" marR="1304290" indent="-287020">
              <a:lnSpc>
                <a:spcPct val="100000"/>
              </a:lnSpc>
              <a:spcBef>
                <a:spcPts val="580"/>
              </a:spcBef>
            </a:pPr>
            <a:r>
              <a:rPr sz="2000" spc="-5" dirty="0">
                <a:solidFill>
                  <a:srgbClr val="FF0000"/>
                </a:solidFill>
                <a:latin typeface="Verdana"/>
                <a:cs typeface="Verdana"/>
              </a:rPr>
              <a:t>—</a:t>
            </a:r>
            <a:r>
              <a:rPr sz="2000" spc="-5" dirty="0">
                <a:latin typeface="Verdana"/>
                <a:cs typeface="Verdana"/>
              </a:rPr>
              <a:t>Access </a:t>
            </a:r>
            <a:r>
              <a:rPr sz="2000" spc="-10" dirty="0">
                <a:latin typeface="Verdana"/>
                <a:cs typeface="Verdana"/>
              </a:rPr>
              <a:t>is</a:t>
            </a:r>
            <a:r>
              <a:rPr sz="2000" spc="-5" dirty="0">
                <a:latin typeface="Verdana"/>
                <a:cs typeface="Verdana"/>
              </a:rPr>
              <a:t> by</a:t>
            </a:r>
            <a:r>
              <a:rPr sz="2000" spc="10" dirty="0">
                <a:latin typeface="Verdana"/>
                <a:cs typeface="Verdana"/>
              </a:rPr>
              <a:t> </a:t>
            </a:r>
            <a:r>
              <a:rPr sz="2000" spc="-5" dirty="0">
                <a:latin typeface="Verdana"/>
                <a:cs typeface="Verdana"/>
              </a:rPr>
              <a:t>jumping</a:t>
            </a:r>
            <a:r>
              <a:rPr sz="2000" spc="-10" dirty="0">
                <a:latin typeface="Verdana"/>
                <a:cs typeface="Verdana"/>
              </a:rPr>
              <a:t> </a:t>
            </a:r>
            <a:r>
              <a:rPr sz="2000" spc="-5" dirty="0">
                <a:latin typeface="Verdana"/>
                <a:cs typeface="Verdana"/>
              </a:rPr>
              <a:t>to</a:t>
            </a:r>
            <a:r>
              <a:rPr sz="2000" spc="10" dirty="0">
                <a:latin typeface="Verdana"/>
                <a:cs typeface="Verdana"/>
              </a:rPr>
              <a:t> </a:t>
            </a:r>
            <a:r>
              <a:rPr sz="2000" spc="-5" dirty="0">
                <a:latin typeface="Verdana"/>
                <a:cs typeface="Verdana"/>
              </a:rPr>
              <a:t>vicinity</a:t>
            </a:r>
            <a:r>
              <a:rPr sz="2000" spc="55" dirty="0">
                <a:latin typeface="Verdana"/>
                <a:cs typeface="Verdana"/>
              </a:rPr>
              <a:t> </a:t>
            </a:r>
            <a:r>
              <a:rPr sz="2000" spc="-5" dirty="0">
                <a:latin typeface="Verdana"/>
                <a:cs typeface="Verdana"/>
              </a:rPr>
              <a:t>plus </a:t>
            </a:r>
            <a:r>
              <a:rPr sz="2000" spc="-830" dirty="0">
                <a:latin typeface="Verdana"/>
                <a:cs typeface="Verdana"/>
              </a:rPr>
              <a:t> </a:t>
            </a:r>
            <a:r>
              <a:rPr sz="2000" spc="-5" dirty="0">
                <a:latin typeface="Verdana"/>
                <a:cs typeface="Verdana"/>
              </a:rPr>
              <a:t>sequential</a:t>
            </a:r>
            <a:r>
              <a:rPr sz="2000" spc="5" dirty="0">
                <a:latin typeface="Verdana"/>
                <a:cs typeface="Verdana"/>
              </a:rPr>
              <a:t> </a:t>
            </a:r>
            <a:r>
              <a:rPr sz="2000" spc="-5" dirty="0">
                <a:latin typeface="Verdana"/>
                <a:cs typeface="Verdana"/>
              </a:rPr>
              <a:t>search</a:t>
            </a:r>
            <a:endParaRPr sz="2000" dirty="0">
              <a:latin typeface="Verdana"/>
              <a:cs typeface="Verdana"/>
            </a:endParaRPr>
          </a:p>
          <a:p>
            <a:pPr marL="793115" marR="1189990" indent="-323215">
              <a:lnSpc>
                <a:spcPts val="3460"/>
              </a:lnSpc>
              <a:spcBef>
                <a:spcPts val="209"/>
              </a:spcBef>
            </a:pPr>
            <a:r>
              <a:rPr lang="en-IN" sz="2000" spc="-5" dirty="0">
                <a:solidFill>
                  <a:srgbClr val="FF0000"/>
                </a:solidFill>
                <a:latin typeface="Verdana"/>
                <a:cs typeface="Verdana"/>
              </a:rPr>
              <a:t>—</a:t>
            </a:r>
            <a:r>
              <a:rPr lang="en-US" sz="2000" spc="-5" dirty="0">
                <a:solidFill>
                  <a:srgbClr val="FF0000"/>
                </a:solidFill>
                <a:latin typeface="Verdana"/>
                <a:cs typeface="Verdana"/>
              </a:rPr>
              <a:t>involves a shared read–write  mechanism</a:t>
            </a:r>
            <a:endParaRPr lang="en-IN" sz="2000" dirty="0">
              <a:latin typeface="Verdana"/>
              <a:cs typeface="Verdana"/>
            </a:endParaRPr>
          </a:p>
        </p:txBody>
      </p:sp>
      <p:pic>
        <p:nvPicPr>
          <p:cNvPr id="4" name="object 4"/>
          <p:cNvPicPr/>
          <p:nvPr/>
        </p:nvPicPr>
        <p:blipFill>
          <a:blip r:embed="rId2" cstate="print"/>
          <a:stretch>
            <a:fillRect/>
          </a:stretch>
        </p:blipFill>
        <p:spPr>
          <a:xfrm>
            <a:off x="7162800" y="326536"/>
            <a:ext cx="1970024" cy="1447800"/>
          </a:xfrm>
          <a:prstGeom prst="rect">
            <a:avLst/>
          </a:prstGeom>
        </p:spPr>
      </p:pic>
      <p:pic>
        <p:nvPicPr>
          <p:cNvPr id="5" name="object 5"/>
          <p:cNvPicPr/>
          <p:nvPr/>
        </p:nvPicPr>
        <p:blipFill>
          <a:blip r:embed="rId3" cstate="print"/>
          <a:stretch>
            <a:fillRect/>
          </a:stretch>
        </p:blipFill>
        <p:spPr>
          <a:xfrm>
            <a:off x="7440676" y="5486400"/>
            <a:ext cx="1409700" cy="123825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201457" cy="720069"/>
          </a:xfrm>
          <a:prstGeom prst="rect">
            <a:avLst/>
          </a:prstGeom>
        </p:spPr>
        <p:txBody>
          <a:bodyPr vert="horz" wrap="square" lIns="0" tIns="12065" rIns="0" bIns="0" rtlCol="0">
            <a:spAutoFit/>
          </a:bodyPr>
          <a:lstStyle/>
          <a:p>
            <a:pPr marL="12700">
              <a:lnSpc>
                <a:spcPct val="100000"/>
              </a:lnSpc>
              <a:spcBef>
                <a:spcPts val="95"/>
              </a:spcBef>
            </a:pPr>
            <a:r>
              <a:rPr spc="-10" dirty="0"/>
              <a:t>Cache</a:t>
            </a:r>
            <a:r>
              <a:rPr spc="-60" dirty="0"/>
              <a:t> </a:t>
            </a:r>
            <a:r>
              <a:rPr spc="-10" dirty="0"/>
              <a:t>Coherence</a:t>
            </a:r>
          </a:p>
        </p:txBody>
      </p:sp>
      <p:sp>
        <p:nvSpPr>
          <p:cNvPr id="3" name="object 3"/>
          <p:cNvSpPr txBox="1"/>
          <p:nvPr/>
        </p:nvSpPr>
        <p:spPr>
          <a:xfrm>
            <a:off x="78739" y="1385061"/>
            <a:ext cx="8783955" cy="5484495"/>
          </a:xfrm>
          <a:prstGeom prst="rect">
            <a:avLst/>
          </a:prstGeom>
        </p:spPr>
        <p:txBody>
          <a:bodyPr vert="horz" wrap="square" lIns="0" tIns="12065" rIns="0" bIns="0" rtlCol="0">
            <a:spAutoFit/>
          </a:bodyPr>
          <a:lstStyle/>
          <a:p>
            <a:pPr marL="355600" indent="-342900">
              <a:lnSpc>
                <a:spcPct val="100000"/>
              </a:lnSpc>
              <a:spcBef>
                <a:spcPts val="95"/>
              </a:spcBef>
              <a:buClr>
                <a:srgbClr val="FF0000"/>
              </a:buClr>
              <a:buChar char="•"/>
              <a:tabLst>
                <a:tab pos="355600" algn="l"/>
              </a:tabLst>
            </a:pPr>
            <a:r>
              <a:rPr sz="2800" spc="-10" dirty="0">
                <a:latin typeface="Verdana"/>
                <a:cs typeface="Verdana"/>
              </a:rPr>
              <a:t>Problem</a:t>
            </a:r>
            <a:r>
              <a:rPr sz="2800" spc="30" dirty="0">
                <a:latin typeface="Verdana"/>
                <a:cs typeface="Verdana"/>
              </a:rPr>
              <a:t> </a:t>
            </a:r>
            <a:r>
              <a:rPr sz="2800" spc="-5" dirty="0">
                <a:latin typeface="Verdana"/>
                <a:cs typeface="Verdana"/>
              </a:rPr>
              <a:t>-</a:t>
            </a:r>
            <a:r>
              <a:rPr sz="2800" dirty="0">
                <a:latin typeface="Verdana"/>
                <a:cs typeface="Verdana"/>
              </a:rPr>
              <a:t> </a:t>
            </a:r>
            <a:r>
              <a:rPr sz="2800" spc="-5" dirty="0">
                <a:latin typeface="Verdana"/>
                <a:cs typeface="Verdana"/>
              </a:rPr>
              <a:t>multiple</a:t>
            </a:r>
            <a:r>
              <a:rPr sz="2800" spc="20" dirty="0">
                <a:latin typeface="Verdana"/>
                <a:cs typeface="Verdana"/>
              </a:rPr>
              <a:t> </a:t>
            </a:r>
            <a:r>
              <a:rPr sz="2800" spc="-10" dirty="0">
                <a:latin typeface="Verdana"/>
                <a:cs typeface="Verdana"/>
              </a:rPr>
              <a:t>copies</a:t>
            </a:r>
            <a:r>
              <a:rPr sz="2800" spc="35" dirty="0">
                <a:latin typeface="Verdana"/>
                <a:cs typeface="Verdana"/>
              </a:rPr>
              <a:t> </a:t>
            </a:r>
            <a:r>
              <a:rPr sz="2800" spc="-5" dirty="0">
                <a:latin typeface="Verdana"/>
                <a:cs typeface="Verdana"/>
              </a:rPr>
              <a:t>of same</a:t>
            </a:r>
            <a:r>
              <a:rPr sz="2800" spc="15" dirty="0">
                <a:latin typeface="Verdana"/>
                <a:cs typeface="Verdana"/>
              </a:rPr>
              <a:t> </a:t>
            </a:r>
            <a:r>
              <a:rPr sz="2800" spc="-10" dirty="0">
                <a:latin typeface="Verdana"/>
                <a:cs typeface="Verdana"/>
              </a:rPr>
              <a:t>data</a:t>
            </a:r>
            <a:r>
              <a:rPr sz="2800" spc="10" dirty="0">
                <a:latin typeface="Verdana"/>
                <a:cs typeface="Verdana"/>
              </a:rPr>
              <a:t> </a:t>
            </a:r>
            <a:r>
              <a:rPr sz="2800" spc="-15" dirty="0">
                <a:latin typeface="Verdana"/>
                <a:cs typeface="Verdana"/>
              </a:rPr>
              <a:t>in</a:t>
            </a:r>
            <a:endParaRPr sz="2800" dirty="0">
              <a:latin typeface="Verdana"/>
              <a:cs typeface="Verdana"/>
            </a:endParaRPr>
          </a:p>
          <a:p>
            <a:pPr>
              <a:lnSpc>
                <a:spcPct val="100000"/>
              </a:lnSpc>
              <a:spcBef>
                <a:spcPts val="20"/>
              </a:spcBef>
              <a:buClr>
                <a:srgbClr val="FF0000"/>
              </a:buClr>
              <a:buFont typeface="Verdana"/>
              <a:buChar char="•"/>
            </a:pPr>
            <a:endParaRPr sz="2750" dirty="0">
              <a:latin typeface="Verdana"/>
              <a:cs typeface="Verdana"/>
            </a:endParaRPr>
          </a:p>
          <a:p>
            <a:pPr marL="355600">
              <a:lnSpc>
                <a:spcPct val="100000"/>
              </a:lnSpc>
            </a:pPr>
            <a:r>
              <a:rPr sz="2800" spc="-10" dirty="0">
                <a:latin typeface="Verdana"/>
                <a:cs typeface="Verdana"/>
              </a:rPr>
              <a:t>different</a:t>
            </a:r>
            <a:r>
              <a:rPr sz="2800" spc="-5" dirty="0">
                <a:latin typeface="Verdana"/>
                <a:cs typeface="Verdana"/>
              </a:rPr>
              <a:t> caches</a:t>
            </a:r>
            <a:endParaRPr sz="2800" dirty="0">
              <a:latin typeface="Verdana"/>
              <a:cs typeface="Verdana"/>
            </a:endParaRPr>
          </a:p>
          <a:p>
            <a:pPr>
              <a:lnSpc>
                <a:spcPct val="100000"/>
              </a:lnSpc>
              <a:spcBef>
                <a:spcPts val="25"/>
              </a:spcBef>
            </a:pPr>
            <a:endParaRPr sz="3300" dirty="0">
              <a:latin typeface="Verdana"/>
              <a:cs typeface="Verdana"/>
            </a:endParaRPr>
          </a:p>
          <a:p>
            <a:pPr marL="355600" indent="-342900">
              <a:lnSpc>
                <a:spcPct val="100000"/>
              </a:lnSpc>
              <a:buClr>
                <a:srgbClr val="FF0000"/>
              </a:buClr>
              <a:buChar char="•"/>
              <a:tabLst>
                <a:tab pos="355600" algn="l"/>
              </a:tabLst>
            </a:pPr>
            <a:r>
              <a:rPr sz="2800" spc="-10" dirty="0">
                <a:latin typeface="Verdana"/>
                <a:cs typeface="Verdana"/>
              </a:rPr>
              <a:t>Can</a:t>
            </a:r>
            <a:r>
              <a:rPr sz="2800" spc="5" dirty="0">
                <a:latin typeface="Verdana"/>
                <a:cs typeface="Verdana"/>
              </a:rPr>
              <a:t> </a:t>
            </a:r>
            <a:r>
              <a:rPr sz="2800" spc="-10" dirty="0">
                <a:latin typeface="Verdana"/>
                <a:cs typeface="Verdana"/>
              </a:rPr>
              <a:t>result</a:t>
            </a:r>
            <a:r>
              <a:rPr sz="2800" spc="35" dirty="0">
                <a:latin typeface="Verdana"/>
                <a:cs typeface="Verdana"/>
              </a:rPr>
              <a:t> </a:t>
            </a:r>
            <a:r>
              <a:rPr sz="2800" spc="-10" dirty="0">
                <a:latin typeface="Verdana"/>
                <a:cs typeface="Verdana"/>
              </a:rPr>
              <a:t>in</a:t>
            </a:r>
            <a:r>
              <a:rPr sz="2800" spc="5" dirty="0">
                <a:latin typeface="Verdana"/>
                <a:cs typeface="Verdana"/>
              </a:rPr>
              <a:t> </a:t>
            </a:r>
            <a:r>
              <a:rPr sz="2800" spc="-5" dirty="0">
                <a:latin typeface="Verdana"/>
                <a:cs typeface="Verdana"/>
              </a:rPr>
              <a:t>an</a:t>
            </a:r>
            <a:r>
              <a:rPr sz="2800" spc="30" dirty="0">
                <a:latin typeface="Verdana"/>
                <a:cs typeface="Verdana"/>
              </a:rPr>
              <a:t> </a:t>
            </a:r>
            <a:r>
              <a:rPr sz="2800" b="1" spc="-5" dirty="0">
                <a:solidFill>
                  <a:srgbClr val="FF0000"/>
                </a:solidFill>
                <a:latin typeface="Verdana"/>
                <a:cs typeface="Verdana"/>
              </a:rPr>
              <a:t>inconsistent</a:t>
            </a:r>
            <a:r>
              <a:rPr sz="2800" b="1" spc="90" dirty="0">
                <a:solidFill>
                  <a:srgbClr val="FF0000"/>
                </a:solidFill>
                <a:latin typeface="Verdana"/>
                <a:cs typeface="Verdana"/>
              </a:rPr>
              <a:t> </a:t>
            </a:r>
            <a:r>
              <a:rPr sz="2800" spc="-5" dirty="0">
                <a:latin typeface="Verdana"/>
                <a:cs typeface="Verdana"/>
              </a:rPr>
              <a:t>view</a:t>
            </a:r>
            <a:r>
              <a:rPr sz="2800" spc="10"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memory</a:t>
            </a:r>
            <a:endParaRPr sz="2800" dirty="0">
              <a:latin typeface="Verdana"/>
              <a:cs typeface="Verdana"/>
            </a:endParaRPr>
          </a:p>
          <a:p>
            <a:pPr>
              <a:lnSpc>
                <a:spcPct val="100000"/>
              </a:lnSpc>
              <a:spcBef>
                <a:spcPts val="30"/>
              </a:spcBef>
            </a:pPr>
            <a:endParaRPr sz="2950" dirty="0">
              <a:latin typeface="Verdana"/>
              <a:cs typeface="Verdana"/>
            </a:endParaRPr>
          </a:p>
          <a:p>
            <a:pPr marL="469900">
              <a:lnSpc>
                <a:spcPct val="100000"/>
              </a:lnSpc>
            </a:pPr>
            <a:r>
              <a:rPr sz="2400" spc="-5" dirty="0">
                <a:solidFill>
                  <a:srgbClr val="FF0000"/>
                </a:solidFill>
                <a:latin typeface="Verdana"/>
                <a:cs typeface="Verdana"/>
              </a:rPr>
              <a:t>—Write</a:t>
            </a:r>
            <a:r>
              <a:rPr sz="2400" spc="-20" dirty="0">
                <a:solidFill>
                  <a:srgbClr val="FF0000"/>
                </a:solidFill>
                <a:latin typeface="Verdana"/>
                <a:cs typeface="Verdana"/>
              </a:rPr>
              <a:t> </a:t>
            </a:r>
            <a:r>
              <a:rPr sz="2400" spc="-5" dirty="0">
                <a:solidFill>
                  <a:srgbClr val="FF0000"/>
                </a:solidFill>
                <a:latin typeface="Verdana"/>
                <a:cs typeface="Verdana"/>
              </a:rPr>
              <a:t>through</a:t>
            </a:r>
            <a:endParaRPr sz="2400" dirty="0">
              <a:latin typeface="Verdana"/>
              <a:cs typeface="Verdana"/>
            </a:endParaRPr>
          </a:p>
          <a:p>
            <a:pPr>
              <a:lnSpc>
                <a:spcPct val="100000"/>
              </a:lnSpc>
              <a:spcBef>
                <a:spcPts val="55"/>
              </a:spcBef>
            </a:pPr>
            <a:endParaRPr sz="2800" dirty="0">
              <a:latin typeface="Verdana"/>
              <a:cs typeface="Verdana"/>
            </a:endParaRPr>
          </a:p>
          <a:p>
            <a:pPr marL="469900">
              <a:lnSpc>
                <a:spcPct val="100000"/>
              </a:lnSpc>
            </a:pPr>
            <a:r>
              <a:rPr sz="2400" spc="-5" dirty="0">
                <a:solidFill>
                  <a:srgbClr val="FF0000"/>
                </a:solidFill>
                <a:latin typeface="Verdana"/>
                <a:cs typeface="Verdana"/>
              </a:rPr>
              <a:t>—Write</a:t>
            </a:r>
            <a:r>
              <a:rPr sz="2400" spc="-15" dirty="0">
                <a:solidFill>
                  <a:srgbClr val="FF0000"/>
                </a:solidFill>
                <a:latin typeface="Verdana"/>
                <a:cs typeface="Verdana"/>
              </a:rPr>
              <a:t> </a:t>
            </a:r>
            <a:r>
              <a:rPr sz="2400" spc="-5" dirty="0">
                <a:solidFill>
                  <a:srgbClr val="FF0000"/>
                </a:solidFill>
                <a:latin typeface="Verdana"/>
                <a:cs typeface="Verdana"/>
              </a:rPr>
              <a:t>back</a:t>
            </a:r>
            <a:r>
              <a:rPr sz="2400" spc="-15" dirty="0">
                <a:solidFill>
                  <a:srgbClr val="FF0000"/>
                </a:solidFill>
                <a:latin typeface="Verdana"/>
                <a:cs typeface="Verdana"/>
              </a:rPr>
              <a:t> </a:t>
            </a:r>
            <a:r>
              <a:rPr sz="2400" spc="-5" dirty="0">
                <a:solidFill>
                  <a:srgbClr val="FF0000"/>
                </a:solidFill>
                <a:latin typeface="Verdana"/>
                <a:cs typeface="Verdana"/>
              </a:rPr>
              <a:t>policy</a:t>
            </a:r>
            <a:endParaRPr sz="2400" dirty="0">
              <a:latin typeface="Verdana"/>
              <a:cs typeface="Verdana"/>
            </a:endParaRPr>
          </a:p>
          <a:p>
            <a:pPr>
              <a:lnSpc>
                <a:spcPct val="100000"/>
              </a:lnSpc>
              <a:spcBef>
                <a:spcPts val="55"/>
              </a:spcBef>
            </a:pPr>
            <a:endParaRPr sz="2800" dirty="0">
              <a:latin typeface="Verdana"/>
              <a:cs typeface="Verdana"/>
            </a:endParaRPr>
          </a:p>
          <a:p>
            <a:pPr marL="469900">
              <a:lnSpc>
                <a:spcPct val="100000"/>
              </a:lnSpc>
            </a:pPr>
            <a:r>
              <a:rPr sz="2400" spc="-5" dirty="0">
                <a:solidFill>
                  <a:srgbClr val="FF0000"/>
                </a:solidFill>
                <a:latin typeface="Verdana"/>
                <a:cs typeface="Verdana"/>
              </a:rPr>
              <a:t>—Write</a:t>
            </a:r>
            <a:r>
              <a:rPr sz="2400" spc="-30" dirty="0">
                <a:solidFill>
                  <a:srgbClr val="FF0000"/>
                </a:solidFill>
                <a:latin typeface="Verdana"/>
                <a:cs typeface="Verdana"/>
              </a:rPr>
              <a:t> </a:t>
            </a:r>
            <a:r>
              <a:rPr sz="2400" spc="-10" dirty="0">
                <a:solidFill>
                  <a:srgbClr val="FF0000"/>
                </a:solidFill>
                <a:latin typeface="Verdana"/>
                <a:cs typeface="Verdana"/>
              </a:rPr>
              <a:t>invalidate</a:t>
            </a:r>
            <a:endParaRPr sz="2400" dirty="0">
              <a:latin typeface="Verdana"/>
              <a:cs typeface="Verdana"/>
            </a:endParaRPr>
          </a:p>
          <a:p>
            <a:pPr>
              <a:lnSpc>
                <a:spcPct val="100000"/>
              </a:lnSpc>
              <a:spcBef>
                <a:spcPts val="55"/>
              </a:spcBef>
            </a:pPr>
            <a:endParaRPr sz="2800" dirty="0">
              <a:latin typeface="Verdana"/>
              <a:cs typeface="Verdana"/>
            </a:endParaRPr>
          </a:p>
          <a:p>
            <a:pPr marL="469900">
              <a:lnSpc>
                <a:spcPct val="100000"/>
              </a:lnSpc>
            </a:pPr>
            <a:r>
              <a:rPr sz="2400" spc="-5" dirty="0">
                <a:solidFill>
                  <a:srgbClr val="FF0000"/>
                </a:solidFill>
                <a:latin typeface="Verdana"/>
                <a:cs typeface="Verdana"/>
              </a:rPr>
              <a:t>—Write</a:t>
            </a:r>
            <a:r>
              <a:rPr sz="2400" spc="-30" dirty="0">
                <a:solidFill>
                  <a:srgbClr val="FF0000"/>
                </a:solidFill>
                <a:latin typeface="Verdana"/>
                <a:cs typeface="Verdana"/>
              </a:rPr>
              <a:t> </a:t>
            </a:r>
            <a:r>
              <a:rPr sz="2400" dirty="0">
                <a:solidFill>
                  <a:srgbClr val="FF0000"/>
                </a:solidFill>
                <a:latin typeface="Verdana"/>
                <a:cs typeface="Verdana"/>
              </a:rPr>
              <a:t>Update</a:t>
            </a:r>
            <a:endParaRPr sz="2400" dirty="0">
              <a:latin typeface="Verdana"/>
              <a:cs typeface="Verdan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304800"/>
            <a:ext cx="8093710" cy="6248400"/>
          </a:xfrm>
        </p:spPr>
        <p:txBody>
          <a:bodyPr>
            <a:noAutofit/>
          </a:bodyPr>
          <a:lstStyle/>
          <a:p>
            <a:pPr algn="just"/>
            <a:r>
              <a:rPr lang="en-IN" sz="1800" spc="-5" dirty="0">
                <a:solidFill>
                  <a:srgbClr val="FF0000"/>
                </a:solidFill>
                <a:latin typeface="Times New Roman" panose="02020603050405020304" pitchFamily="18" charset="0"/>
                <a:cs typeface="Times New Roman" panose="02020603050405020304" pitchFamily="18" charset="0"/>
              </a:rPr>
              <a:t>Write</a:t>
            </a:r>
            <a:r>
              <a:rPr lang="en-IN" sz="1800" spc="-20" dirty="0">
                <a:solidFill>
                  <a:srgbClr val="FF0000"/>
                </a:solidFill>
                <a:latin typeface="Times New Roman" panose="02020603050405020304" pitchFamily="18" charset="0"/>
                <a:cs typeface="Times New Roman" panose="02020603050405020304" pitchFamily="18" charset="0"/>
              </a:rPr>
              <a:t> </a:t>
            </a:r>
            <a:r>
              <a:rPr lang="en-IN" sz="1800" spc="-5" dirty="0">
                <a:solidFill>
                  <a:srgbClr val="FF0000"/>
                </a:solidFill>
                <a:latin typeface="Times New Roman" panose="02020603050405020304" pitchFamily="18" charset="0"/>
                <a:cs typeface="Times New Roman" panose="02020603050405020304" pitchFamily="18" charset="0"/>
              </a:rPr>
              <a:t>through</a:t>
            </a:r>
            <a:endParaRPr lang="en-IN" sz="1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Every memory write operation updates the main memory.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the word is present in the cache memory at the requested address, the cache memory is also updated simultaneously with the main memory.</a:t>
            </a:r>
          </a:p>
          <a:p>
            <a:pPr algn="just"/>
            <a:r>
              <a:rPr lang="en-IN" sz="1800" spc="-5" dirty="0">
                <a:solidFill>
                  <a:srgbClr val="FF0000"/>
                </a:solidFill>
                <a:latin typeface="Times New Roman" panose="02020603050405020304" pitchFamily="18" charset="0"/>
                <a:cs typeface="Times New Roman" panose="02020603050405020304" pitchFamily="18" charset="0"/>
              </a:rPr>
              <a:t>Write</a:t>
            </a:r>
            <a:r>
              <a:rPr lang="en-IN" sz="1800" spc="-15" dirty="0">
                <a:solidFill>
                  <a:srgbClr val="FF0000"/>
                </a:solidFill>
                <a:latin typeface="Times New Roman" panose="02020603050405020304" pitchFamily="18" charset="0"/>
                <a:cs typeface="Times New Roman" panose="02020603050405020304" pitchFamily="18" charset="0"/>
              </a:rPr>
              <a:t> </a:t>
            </a:r>
            <a:r>
              <a:rPr lang="en-IN" sz="1800" spc="-5" dirty="0">
                <a:solidFill>
                  <a:srgbClr val="FF0000"/>
                </a:solidFill>
                <a:latin typeface="Times New Roman" panose="02020603050405020304" pitchFamily="18" charset="0"/>
                <a:cs typeface="Times New Roman" panose="02020603050405020304" pitchFamily="18" charset="0"/>
              </a:rPr>
              <a:t>back</a:t>
            </a:r>
            <a:r>
              <a:rPr lang="en-IN" sz="1800" spc="-15" dirty="0">
                <a:solidFill>
                  <a:srgbClr val="FF0000"/>
                </a:solidFill>
                <a:latin typeface="Times New Roman" panose="02020603050405020304" pitchFamily="18" charset="0"/>
                <a:cs typeface="Times New Roman" panose="02020603050405020304" pitchFamily="18" charset="0"/>
              </a:rPr>
              <a:t> </a:t>
            </a:r>
            <a:r>
              <a:rPr lang="en-IN" sz="1800" spc="-5" dirty="0">
                <a:solidFill>
                  <a:srgbClr val="FF0000"/>
                </a:solidFill>
                <a:latin typeface="Times New Roman" panose="02020603050405020304" pitchFamily="18" charset="0"/>
                <a:cs typeface="Times New Roman" panose="02020603050405020304" pitchFamily="18" charset="0"/>
              </a:rPr>
              <a:t>policy</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Write operations are usually made only to the cache.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Main memory is only updated when the corresponding cache line is evicted from the cache.</a:t>
            </a:r>
          </a:p>
          <a:p>
            <a:pPr marL="342900" indent="-342900" algn="just">
              <a:buFont typeface="Arial" panose="020B0604020202020204" pitchFamily="34" charset="0"/>
              <a:buChar char="•"/>
            </a:pPr>
            <a:r>
              <a:rPr lang="en-IN" sz="1800" spc="-5" dirty="0" smtClean="0">
                <a:solidFill>
                  <a:srgbClr val="FF0000"/>
                </a:solidFill>
                <a:latin typeface="Times New Roman" pitchFamily="18" charset="0"/>
                <a:cs typeface="Times New Roman" pitchFamily="18" charset="0"/>
              </a:rPr>
              <a:t>Write</a:t>
            </a:r>
            <a:r>
              <a:rPr lang="en-IN" sz="1800" spc="-30" dirty="0" smtClean="0">
                <a:solidFill>
                  <a:srgbClr val="FF0000"/>
                </a:solidFill>
                <a:latin typeface="Times New Roman" pitchFamily="18" charset="0"/>
                <a:cs typeface="Times New Roman" pitchFamily="18" charset="0"/>
              </a:rPr>
              <a:t> </a:t>
            </a:r>
            <a:r>
              <a:rPr lang="en-IN" sz="1800" spc="-10" dirty="0">
                <a:solidFill>
                  <a:srgbClr val="FF0000"/>
                </a:solidFill>
                <a:latin typeface="Times New Roman" pitchFamily="18" charset="0"/>
                <a:cs typeface="Times New Roman" pitchFamily="18" charset="0"/>
              </a:rPr>
              <a:t>invalidate</a:t>
            </a:r>
          </a:p>
          <a:p>
            <a:pPr marL="342900" indent="-342900" algn="just">
              <a:buFont typeface="Arial" panose="020B0604020202020204" pitchFamily="34" charset="0"/>
              <a:buChar char="•"/>
            </a:pPr>
            <a:r>
              <a:rPr lang="en-US" sz="1800" spc="-10" dirty="0">
                <a:latin typeface="Times New Roman" panose="02020603050405020304" pitchFamily="18" charset="0"/>
                <a:cs typeface="Times New Roman" panose="02020603050405020304" pitchFamily="18" charset="0"/>
              </a:rPr>
              <a:t>the immediate sending of the updated cache block to the other cache is not done.</a:t>
            </a:r>
          </a:p>
          <a:p>
            <a:pPr marL="342900" indent="-342900" algn="just">
              <a:buFont typeface="Arial" panose="020B0604020202020204" pitchFamily="34" charset="0"/>
              <a:buChar char="•"/>
            </a:pPr>
            <a:r>
              <a:rPr lang="en-US" sz="1800" spc="-10" dirty="0">
                <a:latin typeface="Times New Roman" panose="02020603050405020304" pitchFamily="18" charset="0"/>
                <a:cs typeface="Times New Roman" panose="02020603050405020304" pitchFamily="18" charset="0"/>
              </a:rPr>
              <a:t> Simply, an invalidate command is sent to all the other cache copies &amp; also to the original version in the shared memory so that all of their copies of data become invalid. It is denoted by ‘I’ and I specifies  invalid / dirty data</a:t>
            </a:r>
            <a:r>
              <a:rPr lang="en-US" sz="1800" spc="-10" dirty="0">
                <a:solidFill>
                  <a:srgbClr val="FF0000"/>
                </a:solidFill>
                <a:latin typeface="Times New Roman" pitchFamily="18" charset="0"/>
                <a:cs typeface="Times New Roman" pitchFamily="18" charset="0"/>
              </a:rPr>
              <a:t>. </a:t>
            </a:r>
            <a:endParaRPr lang="en-IN" sz="1800" spc="-10" dirty="0">
              <a:solidFill>
                <a:srgbClr val="FF0000"/>
              </a:solidFill>
              <a:latin typeface="Times New Roman" pitchFamily="18" charset="0"/>
              <a:cs typeface="Times New Roman" pitchFamily="18" charset="0"/>
            </a:endParaRPr>
          </a:p>
          <a:p>
            <a:pPr marL="342900" indent="-342900" algn="just">
              <a:buFont typeface="Arial" panose="020B0604020202020204" pitchFamily="34" charset="0"/>
              <a:buChar char="•"/>
            </a:pPr>
            <a:r>
              <a:rPr lang="en-IN" sz="1800" spc="-5" dirty="0">
                <a:solidFill>
                  <a:srgbClr val="FF0000"/>
                </a:solidFill>
                <a:latin typeface="Times New Roman" pitchFamily="18" charset="0"/>
                <a:cs typeface="Times New Roman" pitchFamily="18" charset="0"/>
              </a:rPr>
              <a:t>Write</a:t>
            </a:r>
            <a:r>
              <a:rPr lang="en-IN" sz="1800" spc="-30" dirty="0">
                <a:solidFill>
                  <a:srgbClr val="FF0000"/>
                </a:solidFill>
                <a:latin typeface="Times New Roman" pitchFamily="18" charset="0"/>
                <a:cs typeface="Times New Roman" pitchFamily="18" charset="0"/>
              </a:rPr>
              <a:t> </a:t>
            </a:r>
            <a:r>
              <a:rPr lang="en-IN" sz="1800" dirty="0">
                <a:solidFill>
                  <a:srgbClr val="FF0000"/>
                </a:solidFill>
                <a:latin typeface="Times New Roman" pitchFamily="18" charset="0"/>
                <a:cs typeface="Times New Roman" pitchFamily="18" charset="0"/>
              </a:rPr>
              <a:t>Update</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a processor updates its cache data, it </a:t>
            </a:r>
            <a:r>
              <a:rPr lang="en-US" sz="1800" b="1" dirty="0">
                <a:latin typeface="Times New Roman" panose="02020603050405020304" pitchFamily="18" charset="0"/>
                <a:cs typeface="Times New Roman" panose="02020603050405020304" pitchFamily="18" charset="0"/>
              </a:rPr>
              <a:t>immediately updates all the other cached copies also.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broadcast mechanism is used to send the new data block to all the cache having the copies</a:t>
            </a:r>
            <a:r>
              <a:rPr lang="en-US" sz="18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240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04800"/>
            <a:ext cx="8077200" cy="443070"/>
          </a:xfrm>
          <a:prstGeom prst="rect">
            <a:avLst/>
          </a:prstGeom>
        </p:spPr>
        <p:txBody>
          <a:bodyPr vert="horz" wrap="square" lIns="0" tIns="12065" rIns="0" bIns="0" rtlCol="0">
            <a:spAutoFit/>
          </a:bodyPr>
          <a:lstStyle/>
          <a:p>
            <a:pPr marL="12700">
              <a:lnSpc>
                <a:spcPct val="100000"/>
              </a:lnSpc>
              <a:spcBef>
                <a:spcPts val="95"/>
              </a:spcBef>
            </a:pPr>
            <a:r>
              <a:rPr lang="en-IN" dirty="0">
                <a:latin typeface="Times New Roman" panose="02020603050405020304" pitchFamily="18" charset="0"/>
                <a:cs typeface="Times New Roman" panose="02020603050405020304" pitchFamily="18" charset="0"/>
              </a:rPr>
              <a:t>Cache coherence approaches-</a:t>
            </a:r>
            <a:r>
              <a:rPr spc="-10" dirty="0">
                <a:latin typeface="Times New Roman" panose="02020603050405020304" pitchFamily="18" charset="0"/>
                <a:cs typeface="Times New Roman" panose="02020603050405020304" pitchFamily="18" charset="0"/>
              </a:rPr>
              <a:t>Software</a:t>
            </a:r>
            <a:r>
              <a:rPr spc="-4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Solutions</a:t>
            </a:r>
          </a:p>
        </p:txBody>
      </p:sp>
      <p:sp>
        <p:nvSpPr>
          <p:cNvPr id="3" name="object 3"/>
          <p:cNvSpPr txBox="1"/>
          <p:nvPr/>
        </p:nvSpPr>
        <p:spPr>
          <a:xfrm>
            <a:off x="228600" y="2362200"/>
            <a:ext cx="8585200" cy="2855718"/>
          </a:xfrm>
          <a:prstGeom prst="rect">
            <a:avLst/>
          </a:prstGeom>
        </p:spPr>
        <p:txBody>
          <a:bodyPr vert="horz" wrap="square" lIns="0" tIns="12700" rIns="0" bIns="0" rtlCol="0">
            <a:spAutoFit/>
          </a:bodyPr>
          <a:lstStyle/>
          <a:p>
            <a:pPr marL="355600" indent="-342900" algn="just">
              <a:lnSpc>
                <a:spcPct val="100000"/>
              </a:lnSpc>
              <a:spcBef>
                <a:spcPts val="100"/>
              </a:spcBef>
              <a:buClr>
                <a:srgbClr val="FF0000"/>
              </a:buClr>
              <a:buFont typeface="Verdana"/>
              <a:buChar char="•"/>
              <a:tabLst>
                <a:tab pos="354965" algn="l"/>
                <a:tab pos="355600" algn="l"/>
              </a:tabLst>
            </a:pPr>
            <a:r>
              <a:rPr sz="2000" b="1" dirty="0">
                <a:latin typeface="Times New Roman" panose="02020603050405020304" pitchFamily="18" charset="0"/>
                <a:cs typeface="Times New Roman" panose="02020603050405020304" pitchFamily="18" charset="0"/>
              </a:rPr>
              <a:t>Compiler</a:t>
            </a:r>
            <a:r>
              <a:rPr sz="2000" b="1" spc="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and</a:t>
            </a:r>
            <a:r>
              <a:rPr sz="2000" b="1" spc="-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operating</a:t>
            </a:r>
            <a:r>
              <a:rPr sz="2000" b="1"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system</a:t>
            </a:r>
            <a:r>
              <a:rPr sz="2000" b="1"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deal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with</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problem</a:t>
            </a:r>
            <a:endParaRPr sz="2000" dirty="0">
              <a:latin typeface="Times New Roman" panose="02020603050405020304" pitchFamily="18" charset="0"/>
              <a:cs typeface="Times New Roman" panose="02020603050405020304" pitchFamily="18" charset="0"/>
            </a:endParaRPr>
          </a:p>
          <a:p>
            <a:pPr algn="just">
              <a:lnSpc>
                <a:spcPct val="100000"/>
              </a:lnSpc>
              <a:spcBef>
                <a:spcPts val="5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355600" indent="-342900" algn="just">
              <a:lnSpc>
                <a:spcPct val="100000"/>
              </a:lnSpc>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Overhead</a:t>
            </a:r>
            <a:r>
              <a:rPr lang="en-US" sz="2000" spc="-5" dirty="0">
                <a:latin typeface="Times New Roman" panose="02020603050405020304" pitchFamily="18" charset="0"/>
                <a:cs typeface="Times New Roman" panose="02020603050405020304" pitchFamily="18" charset="0"/>
              </a:rPr>
              <a:t> of detecting potential problems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transferred</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compile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time</a:t>
            </a:r>
            <a:endParaRPr sz="2000" dirty="0">
              <a:latin typeface="Times New Roman" panose="02020603050405020304" pitchFamily="18" charset="0"/>
              <a:cs typeface="Times New Roman" panose="02020603050405020304" pitchFamily="18" charset="0"/>
            </a:endParaRPr>
          </a:p>
          <a:p>
            <a:pPr marL="355600" marR="589915" indent="-342900" algn="just">
              <a:lnSpc>
                <a:spcPct val="200000"/>
              </a:lnSpc>
              <a:spcBef>
                <a:spcPts val="580"/>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Complier</a:t>
            </a:r>
            <a:r>
              <a:rPr sz="2000" spc="30" dirty="0">
                <a:latin typeface="Times New Roman" panose="02020603050405020304" pitchFamily="18" charset="0"/>
                <a:cs typeface="Times New Roman" panose="02020603050405020304" pitchFamily="18" charset="0"/>
              </a:rPr>
              <a:t> </a:t>
            </a:r>
            <a:r>
              <a:rPr sz="2000" spc="-5" dirty="0">
                <a:solidFill>
                  <a:srgbClr val="FF0000"/>
                </a:solidFill>
                <a:latin typeface="Times New Roman" panose="02020603050405020304" pitchFamily="18" charset="0"/>
                <a:cs typeface="Times New Roman" panose="02020603050405020304" pitchFamily="18" charset="0"/>
              </a:rPr>
              <a:t>marks</a:t>
            </a:r>
            <a:r>
              <a:rPr sz="2000" dirty="0">
                <a:solidFill>
                  <a:srgbClr val="FF0000"/>
                </a:solidFill>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data </a:t>
            </a:r>
            <a:r>
              <a:rPr sz="2000" spc="-10" dirty="0">
                <a:latin typeface="Times New Roman" panose="02020603050405020304" pitchFamily="18" charset="0"/>
                <a:cs typeface="Times New Roman" panose="02020603050405020304" pitchFamily="18" charset="0"/>
              </a:rPr>
              <a:t>likely</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 </a:t>
            </a:r>
            <a:r>
              <a:rPr sz="2000" dirty="0">
                <a:latin typeface="Times New Roman" panose="02020603050405020304" pitchFamily="18" charset="0"/>
                <a:cs typeface="Times New Roman" panose="02020603050405020304" pitchFamily="18" charset="0"/>
              </a:rPr>
              <a:t>changed and</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OS </a:t>
            </a:r>
            <a:r>
              <a:rPr sz="2000" spc="-8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prevents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such</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from</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being</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cached</a:t>
            </a:r>
            <a:endParaRPr sz="2000" dirty="0">
              <a:latin typeface="Times New Roman" panose="02020603050405020304" pitchFamily="18" charset="0"/>
              <a:cs typeface="Times New Roman" panose="02020603050405020304" pitchFamily="18" charset="0"/>
            </a:endParaRPr>
          </a:p>
          <a:p>
            <a:pPr marL="355600" marR="807720" indent="-342900" algn="just">
              <a:lnSpc>
                <a:spcPct val="200000"/>
              </a:lnSpc>
              <a:spcBef>
                <a:spcPts val="575"/>
              </a:spcBef>
              <a:buClr>
                <a:srgbClr val="FF0000"/>
              </a:buClr>
              <a:buChar char="•"/>
              <a:tabLst>
                <a:tab pos="354965" algn="l"/>
                <a:tab pos="355600" algn="l"/>
              </a:tabLst>
            </a:pPr>
            <a:r>
              <a:rPr sz="2000" spc="-10" dirty="0">
                <a:latin typeface="Times New Roman" panose="02020603050405020304" pitchFamily="18" charset="0"/>
                <a:cs typeface="Times New Roman" panose="02020603050405020304" pitchFamily="18" charset="0"/>
              </a:rPr>
              <a:t>Design</a:t>
            </a:r>
            <a:r>
              <a:rPr sz="2000" spc="-5" dirty="0">
                <a:latin typeface="Times New Roman" panose="02020603050405020304" pitchFamily="18" charset="0"/>
                <a:cs typeface="Times New Roman" panose="02020603050405020304" pitchFamily="18" charset="0"/>
              </a:rPr>
              <a:t> complexity</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transferred</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from</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hardware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 </a:t>
            </a:r>
            <a:r>
              <a:rPr sz="2000" spc="-8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software</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9867" y="304800"/>
            <a:ext cx="8724265" cy="5380319"/>
          </a:xfrm>
          <a:prstGeom prst="rect">
            <a:avLst/>
          </a:prstGeom>
        </p:spPr>
        <p:txBody>
          <a:bodyPr vert="horz" wrap="square" lIns="0" tIns="182245" rIns="0" bIns="0" rtlCol="0">
            <a:spAutoFit/>
          </a:bodyPr>
          <a:lstStyle/>
          <a:p>
            <a:pPr marL="419100">
              <a:lnSpc>
                <a:spcPct val="100000"/>
              </a:lnSpc>
              <a:spcBef>
                <a:spcPts val="1435"/>
              </a:spcBef>
            </a:pPr>
            <a:r>
              <a:rPr lang="en-IN" sz="2800" dirty="0">
                <a:latin typeface="Times New Roman" panose="02020603050405020304" pitchFamily="18" charset="0"/>
                <a:cs typeface="Times New Roman" panose="02020603050405020304" pitchFamily="18" charset="0"/>
              </a:rPr>
              <a:t>Cache coherence approaches-</a:t>
            </a:r>
            <a:r>
              <a:rPr sz="2800" spc="-10" dirty="0">
                <a:latin typeface="Times New Roman" panose="02020603050405020304" pitchFamily="18" charset="0"/>
                <a:cs typeface="Times New Roman" panose="02020603050405020304" pitchFamily="18" charset="0"/>
              </a:rPr>
              <a:t>Hardware</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Solution</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1330"/>
              </a:spcBef>
              <a:buClr>
                <a:srgbClr val="FF0000"/>
              </a:buClr>
              <a:buChar char="•"/>
              <a:tabLst>
                <a:tab pos="355600" algn="l"/>
              </a:tabLst>
            </a:pPr>
            <a:endParaRPr lang="en-US" sz="2400" b="1" spc="-10" dirty="0">
              <a:latin typeface="Times New Roman" panose="02020603050405020304" pitchFamily="18" charset="0"/>
              <a:cs typeface="Times New Roman" panose="02020603050405020304" pitchFamily="18" charset="0"/>
            </a:endParaRPr>
          </a:p>
          <a:p>
            <a:pPr marL="355600" indent="-342900">
              <a:lnSpc>
                <a:spcPct val="100000"/>
              </a:lnSpc>
              <a:spcBef>
                <a:spcPts val="1330"/>
              </a:spcBef>
              <a:buClr>
                <a:srgbClr val="FF0000"/>
              </a:buClr>
              <a:buChar char="•"/>
              <a:tabLst>
                <a:tab pos="355600" algn="l"/>
              </a:tabLst>
            </a:pPr>
            <a:r>
              <a:rPr sz="2400" b="1" spc="-10" dirty="0">
                <a:latin typeface="Times New Roman" panose="02020603050405020304" pitchFamily="18" charset="0"/>
                <a:cs typeface="Times New Roman" panose="02020603050405020304" pitchFamily="18" charset="0"/>
              </a:rPr>
              <a:t>Cache</a:t>
            </a:r>
            <a:r>
              <a:rPr sz="2400" b="1" spc="10"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coherence</a:t>
            </a:r>
            <a:r>
              <a:rPr sz="2400" b="1" spc="40" dirty="0">
                <a:latin typeface="Times New Roman" panose="02020603050405020304" pitchFamily="18" charset="0"/>
                <a:cs typeface="Times New Roman" panose="02020603050405020304" pitchFamily="18" charset="0"/>
              </a:rPr>
              <a:t> </a:t>
            </a:r>
            <a:r>
              <a:rPr sz="2400" b="1" spc="-15" dirty="0">
                <a:latin typeface="Times New Roman" panose="02020603050405020304" pitchFamily="18" charset="0"/>
                <a:cs typeface="Times New Roman" panose="02020603050405020304" pitchFamily="18" charset="0"/>
              </a:rPr>
              <a:t>protocols</a:t>
            </a:r>
            <a:endParaRPr sz="2400" b="1" dirty="0">
              <a:latin typeface="Times New Roman" panose="02020603050405020304" pitchFamily="18" charset="0"/>
              <a:cs typeface="Times New Roman" panose="02020603050405020304" pitchFamily="18" charset="0"/>
            </a:endParaRPr>
          </a:p>
          <a:p>
            <a:pPr>
              <a:lnSpc>
                <a:spcPct val="100000"/>
              </a:lnSpc>
              <a:spcBef>
                <a:spcPts val="25"/>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Char char="•"/>
              <a:tabLst>
                <a:tab pos="355600" algn="l"/>
              </a:tabLst>
            </a:pPr>
            <a:r>
              <a:rPr sz="2400" spc="-5" dirty="0">
                <a:latin typeface="Times New Roman" panose="02020603050405020304" pitchFamily="18" charset="0"/>
                <a:cs typeface="Times New Roman" panose="02020603050405020304" pitchFamily="18" charset="0"/>
              </a:rPr>
              <a:t>Dynamic</a:t>
            </a:r>
            <a:r>
              <a:rPr sz="2400" spc="4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recognition</a:t>
            </a:r>
            <a:r>
              <a:rPr lang="en-US" sz="2400" spc="-10" dirty="0">
                <a:latin typeface="Times New Roman" panose="02020603050405020304" pitchFamily="18" charset="0"/>
                <a:cs typeface="Times New Roman" panose="02020603050405020304" pitchFamily="18" charset="0"/>
              </a:rPr>
              <a:t> at run time </a:t>
            </a:r>
            <a:r>
              <a:rPr sz="2400" spc="7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potential</a:t>
            </a:r>
            <a:r>
              <a:rPr sz="2400" spc="3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problems</a:t>
            </a:r>
            <a:endParaRPr sz="2400" dirty="0">
              <a:latin typeface="Times New Roman" panose="02020603050405020304" pitchFamily="18" charset="0"/>
              <a:cs typeface="Times New Roman" panose="02020603050405020304" pitchFamily="18" charset="0"/>
            </a:endParaRPr>
          </a:p>
          <a:p>
            <a:pPr>
              <a:lnSpc>
                <a:spcPct val="100000"/>
              </a:lnSpc>
              <a:spcBef>
                <a:spcPts val="20"/>
              </a:spcBef>
              <a:buClr>
                <a:srgbClr val="FF0000"/>
              </a:buClr>
            </a:pPr>
            <a:endParaRPr sz="24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Char char="•"/>
              <a:tabLst>
                <a:tab pos="355600" algn="l"/>
              </a:tabLst>
            </a:pPr>
            <a:r>
              <a:rPr sz="2400" spc="-10" dirty="0">
                <a:latin typeface="Times New Roman" panose="02020603050405020304" pitchFamily="18" charset="0"/>
                <a:cs typeface="Times New Roman" panose="02020603050405020304" pitchFamily="18" charset="0"/>
              </a:rPr>
              <a:t>More</a:t>
            </a:r>
            <a:r>
              <a:rPr sz="2400" spc="15"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efficient</a:t>
            </a:r>
            <a:r>
              <a:rPr sz="2400" b="1" spc="8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use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cache</a:t>
            </a:r>
            <a:r>
              <a:rPr lang="en-US" sz="2400" spc="-10" dirty="0">
                <a:latin typeface="Times New Roman" panose="02020603050405020304" pitchFamily="18" charset="0"/>
                <a:cs typeface="Times New Roman" panose="02020603050405020304" pitchFamily="18" charset="0"/>
              </a:rPr>
              <a:t>-improved performance</a:t>
            </a:r>
            <a:endParaRPr sz="2400" dirty="0">
              <a:latin typeface="Times New Roman" panose="02020603050405020304" pitchFamily="18" charset="0"/>
              <a:cs typeface="Times New Roman" panose="02020603050405020304" pitchFamily="18" charset="0"/>
            </a:endParaRPr>
          </a:p>
          <a:p>
            <a:pPr>
              <a:lnSpc>
                <a:spcPct val="100000"/>
              </a:lnSpc>
              <a:spcBef>
                <a:spcPts val="25"/>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Font typeface="Verdana"/>
              <a:buChar char="•"/>
              <a:tabLst>
                <a:tab pos="355600" algn="l"/>
              </a:tabLst>
            </a:pPr>
            <a:r>
              <a:rPr sz="2400" b="1" spc="-5" dirty="0">
                <a:latin typeface="Times New Roman" panose="02020603050405020304" pitchFamily="18" charset="0"/>
                <a:cs typeface="Times New Roman" panose="02020603050405020304" pitchFamily="18" charset="0"/>
              </a:rPr>
              <a:t>Transparent</a:t>
            </a:r>
            <a:r>
              <a:rPr sz="2400" b="1" spc="4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to</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programmer</a:t>
            </a:r>
            <a:r>
              <a:rPr lang="en-US" sz="2400" spc="-10" dirty="0">
                <a:latin typeface="Times New Roman" panose="02020603050405020304" pitchFamily="18" charset="0"/>
                <a:cs typeface="Times New Roman" panose="02020603050405020304" pitchFamily="18" charset="0"/>
              </a:rPr>
              <a:t> &amp; compiler-reducing the software development burden.</a:t>
            </a:r>
            <a:endParaRPr sz="2400" dirty="0">
              <a:latin typeface="Times New Roman" panose="02020603050405020304" pitchFamily="18" charset="0"/>
              <a:cs typeface="Times New Roman" panose="02020603050405020304" pitchFamily="18" charset="0"/>
            </a:endParaRPr>
          </a:p>
          <a:p>
            <a:pPr>
              <a:lnSpc>
                <a:spcPct val="100000"/>
              </a:lnSpc>
              <a:spcBef>
                <a:spcPts val="20"/>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355600" indent="-342900">
              <a:lnSpc>
                <a:spcPct val="100000"/>
              </a:lnSpc>
              <a:spcBef>
                <a:spcPts val="5"/>
              </a:spcBef>
              <a:buClr>
                <a:srgbClr val="FF0000"/>
              </a:buClr>
              <a:buFont typeface="Verdana"/>
              <a:buChar char="•"/>
              <a:tabLst>
                <a:tab pos="355600" algn="l"/>
              </a:tabLst>
            </a:pPr>
            <a:r>
              <a:rPr lang="en-US" sz="2400" b="1" spc="-10" dirty="0">
                <a:latin typeface="Times New Roman" panose="02020603050405020304" pitchFamily="18" charset="0"/>
                <a:cs typeface="Times New Roman" panose="02020603050405020304" pitchFamily="18" charset="0"/>
              </a:rPr>
              <a:t>Directory protocols &amp; </a:t>
            </a:r>
            <a:r>
              <a:rPr sz="2400" b="1" spc="-10" dirty="0">
                <a:latin typeface="Times New Roman" panose="02020603050405020304" pitchFamily="18" charset="0"/>
                <a:cs typeface="Times New Roman" panose="02020603050405020304" pitchFamily="18" charset="0"/>
              </a:rPr>
              <a:t>Snoopy</a:t>
            </a:r>
            <a:r>
              <a:rPr sz="2400" b="1" spc="2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protocols</a:t>
            </a:r>
            <a:r>
              <a:rPr sz="2400" spc="-5" dirty="0">
                <a:latin typeface="Times New Roman" panose="02020603050405020304" pitchFamily="18" charset="0"/>
                <a:cs typeface="Times New Roman" panose="02020603050405020304" pitchFamily="18" charset="0"/>
              </a:rPr>
              <a:t>(to</a:t>
            </a:r>
            <a:r>
              <a:rPr sz="2400" spc="4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maintain</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cache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consistency)</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6B5EDD-B80A-FFE3-6E33-5440533FE30E}"/>
              </a:ext>
            </a:extLst>
          </p:cNvPr>
          <p:cNvSpPr>
            <a:spLocks noGrp="1"/>
          </p:cNvSpPr>
          <p:nvPr>
            <p:ph type="title"/>
          </p:nvPr>
        </p:nvSpPr>
        <p:spPr>
          <a:xfrm>
            <a:off x="533400" y="152400"/>
            <a:ext cx="8173313" cy="451643"/>
          </a:xfrm>
        </p:spPr>
        <p:txBody>
          <a:bodyPr/>
          <a:lstStyle/>
          <a:p>
            <a:r>
              <a:rPr lang="en-US" sz="3600" dirty="0"/>
              <a:t>Directory Protocols</a:t>
            </a:r>
            <a:endParaRPr lang="en-IN" sz="3600" dirty="0"/>
          </a:p>
        </p:txBody>
      </p:sp>
      <p:sp>
        <p:nvSpPr>
          <p:cNvPr id="3" name="Text Placeholder 2">
            <a:extLst>
              <a:ext uri="{FF2B5EF4-FFF2-40B4-BE49-F238E27FC236}">
                <a16:creationId xmlns="" xmlns:a16="http://schemas.microsoft.com/office/drawing/2014/main" id="{28CB2820-B608-5774-479D-86E6CE8C940F}"/>
              </a:ext>
            </a:extLst>
          </p:cNvPr>
          <p:cNvSpPr>
            <a:spLocks noGrp="1"/>
          </p:cNvSpPr>
          <p:nvPr>
            <p:ph sz="quarter" idx="13"/>
          </p:nvPr>
        </p:nvSpPr>
        <p:spPr>
          <a:xfrm>
            <a:off x="381000" y="1010245"/>
            <a:ext cx="8093710" cy="5847755"/>
          </a:xfrm>
        </p:spPr>
        <p:txBody>
          <a:bodyPr>
            <a:normAutofit/>
          </a:bodyPr>
          <a:lstStyle/>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Directory protocols </a:t>
            </a:r>
            <a:r>
              <a:rPr lang="en-US" sz="1800" b="1" i="0" dirty="0">
                <a:solidFill>
                  <a:srgbClr val="242021"/>
                </a:solidFill>
                <a:effectLst/>
                <a:latin typeface="Times New Roman" panose="02020603050405020304" pitchFamily="18" charset="0"/>
                <a:cs typeface="Times New Roman" panose="02020603050405020304" pitchFamily="18" charset="0"/>
              </a:rPr>
              <a:t>collect and maintain information about where copies of lines reside.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there is a </a:t>
            </a:r>
            <a:r>
              <a:rPr lang="en-US" sz="1800" dirty="0">
                <a:solidFill>
                  <a:srgbClr val="FF0000"/>
                </a:solidFill>
                <a:latin typeface="Times New Roman" panose="02020603050405020304" pitchFamily="18" charset="0"/>
                <a:cs typeface="Times New Roman" panose="02020603050405020304" pitchFamily="18" charset="0"/>
              </a:rPr>
              <a:t>centralized controller </a:t>
            </a:r>
            <a:r>
              <a:rPr lang="en-US" sz="1800" dirty="0">
                <a:latin typeface="Times New Roman" panose="02020603050405020304" pitchFamily="18" charset="0"/>
                <a:cs typeface="Times New Roman" panose="02020603050405020304" pitchFamily="18" charset="0"/>
              </a:rPr>
              <a:t>that is part of the main memory controller, and a </a:t>
            </a:r>
            <a:r>
              <a:rPr lang="en-US" sz="1800" dirty="0">
                <a:solidFill>
                  <a:srgbClr val="FF0000"/>
                </a:solidFill>
                <a:latin typeface="Times New Roman" panose="02020603050405020304" pitchFamily="18" charset="0"/>
                <a:cs typeface="Times New Roman" panose="02020603050405020304" pitchFamily="18" charset="0"/>
              </a:rPr>
              <a:t>directory</a:t>
            </a:r>
            <a:r>
              <a:rPr lang="en-US" sz="1800" dirty="0">
                <a:latin typeface="Times New Roman" panose="02020603050405020304" pitchFamily="18" charset="0"/>
                <a:cs typeface="Times New Roman" panose="02020603050405020304" pitchFamily="18" charset="0"/>
              </a:rPr>
              <a:t> that is stored in main memory.</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directory contains </a:t>
            </a:r>
            <a:r>
              <a:rPr lang="en-US" sz="1800" dirty="0">
                <a:solidFill>
                  <a:srgbClr val="FF0000"/>
                </a:solidFill>
                <a:latin typeface="Times New Roman" panose="02020603050405020304" pitchFamily="18" charset="0"/>
                <a:cs typeface="Times New Roman" panose="02020603050405020304" pitchFamily="18" charset="0"/>
              </a:rPr>
              <a:t>global state information about the contents of the various local caches.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an individual cache controller (The cache controller is hardware that copies code or data from main memory to cache memory automatically) makes a request, the centralized controller checks and issues necessary commands for data transfer between memory and caches or between caches.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Before a processor can write to a local copy of a line, it must request exclusive access to the line from the controller.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Before granting this exclusive access, the controller sends a message to all processors with a cached copy of this line, forcing each processor to invalidate its copy.</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After receiving acknowledgments back from each such processor, the controller grants exclusive access to the requesting processor</a:t>
            </a:r>
            <a:r>
              <a:rPr lang="en-US" sz="18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7731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2A1452-95D3-C871-BE7B-D431A4A7B178}"/>
              </a:ext>
            </a:extLst>
          </p:cNvPr>
          <p:cNvSpPr>
            <a:spLocks noGrp="1"/>
          </p:cNvSpPr>
          <p:nvPr>
            <p:ph type="title"/>
          </p:nvPr>
        </p:nvSpPr>
        <p:spPr/>
        <p:txBody>
          <a:bodyPr/>
          <a:lstStyle/>
          <a:p>
            <a:endParaRPr lang="en-IN"/>
          </a:p>
        </p:txBody>
      </p:sp>
      <p:sp>
        <p:nvSpPr>
          <p:cNvPr id="3" name="Text Placeholder 2">
            <a:extLst>
              <a:ext uri="{FF2B5EF4-FFF2-40B4-BE49-F238E27FC236}">
                <a16:creationId xmlns="" xmlns:a16="http://schemas.microsoft.com/office/drawing/2014/main" id="{6A558F57-8134-DDC6-0CC0-F8227CBAE767}"/>
              </a:ext>
            </a:extLst>
          </p:cNvPr>
          <p:cNvSpPr>
            <a:spLocks noGrp="1"/>
          </p:cNvSpPr>
          <p:nvPr>
            <p:ph sz="quarter" idx="13"/>
          </p:nvPr>
        </p:nvSpPr>
        <p:spPr>
          <a:xfrm>
            <a:off x="525144" y="1188465"/>
            <a:ext cx="8093710" cy="2154436"/>
          </a:xfrm>
        </p:spPr>
        <p:txBody>
          <a:bodyPr>
            <a:normAutofit fontScale="92500" lnSpcReduction="10000"/>
          </a:body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another processor tries to read a line that is exclusively granted to another processor, it will send a miss notification to the controller. </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controller then issues a command to the processor holding that line that requires the processor to do a write back to main memory. </a:t>
            </a:r>
          </a:p>
          <a:p>
            <a:pPr marL="342900" indent="-34290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Demerits-Refer from text</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338327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730490" cy="5080237"/>
          </a:xfrm>
          <a:prstGeom prst="rect">
            <a:avLst/>
          </a:prstGeom>
        </p:spPr>
        <p:txBody>
          <a:bodyPr vert="horz" wrap="square" lIns="0" tIns="12065" rIns="0" bIns="0" rtlCol="0">
            <a:spAutoFit/>
          </a:bodyPr>
          <a:lstStyle/>
          <a:p>
            <a:pPr marL="12700" algn="just">
              <a:lnSpc>
                <a:spcPct val="100000"/>
              </a:lnSpc>
              <a:spcBef>
                <a:spcPts val="95"/>
              </a:spcBef>
            </a:pPr>
            <a:r>
              <a:rPr sz="2800" spc="-10" dirty="0">
                <a:latin typeface="Times New Roman" panose="02020603050405020304" pitchFamily="18" charset="0"/>
                <a:cs typeface="Times New Roman" panose="02020603050405020304" pitchFamily="18" charset="0"/>
              </a:rPr>
              <a:t>Snoopy</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Protocols</a:t>
            </a:r>
            <a:endParaRPr sz="2800" dirty="0">
              <a:latin typeface="Times New Roman" panose="02020603050405020304" pitchFamily="18" charset="0"/>
              <a:cs typeface="Times New Roman" panose="02020603050405020304" pitchFamily="18" charset="0"/>
            </a:endParaRPr>
          </a:p>
          <a:p>
            <a:pPr marL="406400" marR="5080" indent="-343535" algn="just">
              <a:lnSpc>
                <a:spcPct val="200100"/>
              </a:lnSpc>
              <a:spcBef>
                <a:spcPts val="370"/>
              </a:spcBef>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Distribute</a:t>
            </a:r>
            <a:r>
              <a:rPr sz="2000" spc="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cache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coherence</a:t>
            </a:r>
            <a:r>
              <a:rPr sz="2000" spc="4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responsibility </a:t>
            </a:r>
            <a:r>
              <a:rPr sz="2000" spc="-969"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among</a:t>
            </a:r>
            <a:r>
              <a:rPr sz="2000" spc="10" dirty="0">
                <a:latin typeface="Times New Roman" panose="02020603050405020304" pitchFamily="18" charset="0"/>
                <a:cs typeface="Times New Roman" panose="02020603050405020304" pitchFamily="18" charset="0"/>
              </a:rPr>
              <a:t> </a:t>
            </a:r>
            <a:r>
              <a:rPr sz="2000" b="1" spc="-10" dirty="0">
                <a:solidFill>
                  <a:srgbClr val="FF0000"/>
                </a:solidFill>
                <a:latin typeface="Times New Roman" panose="02020603050405020304" pitchFamily="18" charset="0"/>
                <a:cs typeface="Times New Roman" panose="02020603050405020304" pitchFamily="18" charset="0"/>
              </a:rPr>
              <a:t>cache</a:t>
            </a:r>
            <a:r>
              <a:rPr sz="2000" b="1" spc="40" dirty="0">
                <a:solidFill>
                  <a:srgbClr val="FF0000"/>
                </a:solidFill>
                <a:latin typeface="Times New Roman" panose="02020603050405020304" pitchFamily="18" charset="0"/>
                <a:cs typeface="Times New Roman" panose="02020603050405020304" pitchFamily="18" charset="0"/>
              </a:rPr>
              <a:t> </a:t>
            </a:r>
            <a:r>
              <a:rPr sz="2000" b="1" spc="-10" dirty="0">
                <a:solidFill>
                  <a:srgbClr val="FF0000"/>
                </a:solidFill>
                <a:latin typeface="Times New Roman" panose="02020603050405020304" pitchFamily="18" charset="0"/>
                <a:cs typeface="Times New Roman" panose="02020603050405020304" pitchFamily="18" charset="0"/>
              </a:rPr>
              <a:t>controllers</a:t>
            </a:r>
            <a:endParaRPr sz="2000" dirty="0">
              <a:latin typeface="Times New Roman" panose="02020603050405020304" pitchFamily="18" charset="0"/>
              <a:cs typeface="Times New Roman" panose="02020603050405020304" pitchFamily="18" charset="0"/>
            </a:endParaRPr>
          </a:p>
          <a:p>
            <a:pPr algn="just">
              <a:lnSpc>
                <a:spcPct val="100000"/>
              </a:lnSpc>
              <a:spcBef>
                <a:spcPts val="2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406400" indent="-344170" algn="just">
              <a:lnSpc>
                <a:spcPct val="100000"/>
              </a:lnSpc>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Cache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recognizes</a:t>
            </a:r>
            <a:r>
              <a:rPr sz="2000" spc="6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line</a:t>
            </a:r>
            <a:r>
              <a:rPr lang="en-US" sz="2000" spc="-10" dirty="0">
                <a:latin typeface="Times New Roman" panose="02020603050405020304" pitchFamily="18" charset="0"/>
                <a:cs typeface="Times New Roman" panose="02020603050405020304" pitchFamily="18" charset="0"/>
              </a:rPr>
              <a:t> (that it holds)</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is </a:t>
            </a:r>
            <a:r>
              <a:rPr sz="2000" spc="-5" dirty="0">
                <a:latin typeface="Times New Roman" panose="02020603050405020304" pitchFamily="18" charset="0"/>
                <a:cs typeface="Times New Roman" panose="02020603050405020304" pitchFamily="18" charset="0"/>
              </a:rPr>
              <a:t>shared</a:t>
            </a:r>
            <a:endParaRPr sz="2000" dirty="0">
              <a:latin typeface="Times New Roman" panose="02020603050405020304" pitchFamily="18" charset="0"/>
              <a:cs typeface="Times New Roman" panose="02020603050405020304" pitchFamily="18" charset="0"/>
            </a:endParaRPr>
          </a:p>
          <a:p>
            <a:pPr algn="just">
              <a:lnSpc>
                <a:spcPct val="100000"/>
              </a:lnSpc>
              <a:spcBef>
                <a:spcPts val="20"/>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5"/>
              </a:spcBef>
              <a:buClr>
                <a:srgbClr val="FF0000"/>
              </a:buClr>
              <a:buChar char="•"/>
              <a:tabLst>
                <a:tab pos="407034" algn="l"/>
              </a:tabLst>
            </a:pPr>
            <a:r>
              <a:rPr sz="2000" spc="-5" dirty="0">
                <a:latin typeface="Times New Roman" panose="02020603050405020304" pitchFamily="18" charset="0"/>
                <a:cs typeface="Times New Roman" panose="02020603050405020304" pitchFamily="18" charset="0"/>
              </a:rPr>
              <a:t>Updates</a:t>
            </a:r>
            <a:r>
              <a:rPr lang="en-US" sz="2000" spc="-5" dirty="0">
                <a:latin typeface="Times New Roman" panose="02020603050405020304" pitchFamily="18" charset="0"/>
                <a:cs typeface="Times New Roman" panose="02020603050405020304" pitchFamily="18" charset="0"/>
              </a:rPr>
              <a:t> are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announced</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other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caches</a:t>
            </a:r>
            <a:r>
              <a:rPr lang="en-US" sz="2000" spc="-5" dirty="0">
                <a:latin typeface="Times New Roman" panose="02020603050405020304" pitchFamily="18" charset="0"/>
                <a:cs typeface="Times New Roman" panose="02020603050405020304" pitchFamily="18" charset="0"/>
              </a:rPr>
              <a:t> also</a:t>
            </a:r>
          </a:p>
          <a:p>
            <a:pPr marL="62230" algn="just">
              <a:lnSpc>
                <a:spcPct val="100000"/>
              </a:lnSpc>
              <a:spcBef>
                <a:spcPts val="5"/>
              </a:spcBef>
              <a:buClr>
                <a:srgbClr val="FF0000"/>
              </a:buClr>
              <a:tabLst>
                <a:tab pos="407034" algn="l"/>
              </a:tabLst>
            </a:pPr>
            <a:endParaRPr lang="en-US" sz="2000" spc="-5" dirty="0">
              <a:latin typeface="Times New Roman" panose="02020603050405020304" pitchFamily="18" charset="0"/>
              <a:cs typeface="Times New Roman" panose="02020603050405020304" pitchFamily="18" charset="0"/>
            </a:endParaRPr>
          </a:p>
          <a:p>
            <a:pPr marL="406400" indent="-344170" algn="just">
              <a:lnSpc>
                <a:spcPct val="100000"/>
              </a:lnSpc>
              <a:spcBef>
                <a:spcPts val="5"/>
              </a:spcBef>
              <a:buClr>
                <a:srgbClr val="FF0000"/>
              </a:buClr>
              <a:buChar char="•"/>
              <a:tabLst>
                <a:tab pos="407034" algn="l"/>
              </a:tabLst>
            </a:pPr>
            <a:r>
              <a:rPr lang="en-US" sz="1800" b="0" i="0" dirty="0">
                <a:solidFill>
                  <a:srgbClr val="242021"/>
                </a:solidFill>
                <a:effectLst/>
                <a:latin typeface="Times New Roman" panose="02020603050405020304" pitchFamily="18" charset="0"/>
                <a:cs typeface="Times New Roman" panose="02020603050405020304" pitchFamily="18" charset="0"/>
              </a:rPr>
              <a:t>Each cache controller is able to “snoop” on the network to observe these broadcasted notifications, and react accordingly.</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a:p>
            <a:pPr algn="just">
              <a:lnSpc>
                <a:spcPct val="100000"/>
              </a:lnSpc>
              <a:spcBef>
                <a:spcPts val="20"/>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406400" indent="-344170" algn="just">
              <a:lnSpc>
                <a:spcPct val="100000"/>
              </a:lnSpc>
              <a:buClr>
                <a:srgbClr val="FF0000"/>
              </a:buClr>
              <a:buChar char="•"/>
              <a:tabLst>
                <a:tab pos="407034" algn="l"/>
              </a:tabLst>
            </a:pPr>
            <a:r>
              <a:rPr sz="2000" spc="-15" dirty="0">
                <a:latin typeface="Times New Roman" panose="02020603050405020304" pitchFamily="18" charset="0"/>
                <a:cs typeface="Times New Roman" panose="02020603050405020304" pitchFamily="18" charset="0"/>
              </a:rPr>
              <a:t>Suited</a:t>
            </a:r>
            <a:r>
              <a:rPr sz="2000" spc="-5" dirty="0">
                <a:latin typeface="Times New Roman" panose="02020603050405020304" pitchFamily="18" charset="0"/>
                <a:cs typeface="Times New Roman" panose="02020603050405020304" pitchFamily="18" charset="0"/>
              </a:rPr>
              <a:t> to</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bus</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based</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multiprocessor</a:t>
            </a:r>
            <a:r>
              <a:rPr lang="en-US" sz="2000" spc="-5" dirty="0">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TenLTStd-Roman"/>
              </a:rPr>
              <a:t>shared bus provides a simple means for broadcasting and snooping</a:t>
            </a:r>
            <a:r>
              <a:rPr lang="en-US" sz="2000" dirty="0"/>
              <a:t> </a:t>
            </a:r>
            <a:r>
              <a:rPr lang="en-US"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algn="just">
              <a:lnSpc>
                <a:spcPct val="100000"/>
              </a:lnSpc>
              <a:spcBef>
                <a:spcPts val="20"/>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5"/>
              </a:spcBef>
              <a:buClr>
                <a:srgbClr val="FF0000"/>
              </a:buClr>
              <a:buChar char="•"/>
              <a:tabLst>
                <a:tab pos="407034" algn="l"/>
              </a:tabLst>
            </a:pPr>
            <a:r>
              <a:rPr sz="2000" spc="-5" dirty="0">
                <a:latin typeface="Times New Roman" panose="02020603050405020304" pitchFamily="18" charset="0"/>
                <a:cs typeface="Times New Roman" panose="02020603050405020304" pitchFamily="18" charset="0"/>
              </a:rPr>
              <a:t>Increases </a:t>
            </a:r>
            <a:r>
              <a:rPr sz="2000" spc="-10" dirty="0">
                <a:latin typeface="Times New Roman" panose="02020603050405020304" pitchFamily="18" charset="0"/>
                <a:cs typeface="Times New Roman" panose="02020603050405020304" pitchFamily="18" charset="0"/>
              </a:rPr>
              <a:t>bus</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traffic</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859395" cy="5290185"/>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Black"/>
                <a:cs typeface="Arial Black"/>
              </a:rPr>
              <a:t>Write</a:t>
            </a:r>
            <a:r>
              <a:rPr sz="2800" spc="-40" dirty="0">
                <a:latin typeface="Arial Black"/>
                <a:cs typeface="Arial Black"/>
              </a:rPr>
              <a:t> </a:t>
            </a:r>
            <a:r>
              <a:rPr sz="2800" spc="-10" dirty="0">
                <a:latin typeface="Arial Black"/>
                <a:cs typeface="Arial Black"/>
              </a:rPr>
              <a:t>through</a:t>
            </a:r>
            <a:endParaRPr sz="2800" dirty="0">
              <a:latin typeface="Arial Black"/>
              <a:cs typeface="Arial Black"/>
            </a:endParaRPr>
          </a:p>
          <a:p>
            <a:pPr marL="406400" marR="5080" indent="-343535" algn="just">
              <a:lnSpc>
                <a:spcPct val="150100"/>
              </a:lnSpc>
              <a:spcBef>
                <a:spcPts val="790"/>
              </a:spcBef>
              <a:buFont typeface="Verdana"/>
              <a:buChar char="•"/>
              <a:tabLst>
                <a:tab pos="407034" algn="l"/>
              </a:tabLst>
            </a:pPr>
            <a:r>
              <a:rPr sz="2800" b="1" spc="-10" dirty="0">
                <a:solidFill>
                  <a:srgbClr val="FF0000"/>
                </a:solidFill>
                <a:latin typeface="Verdana"/>
                <a:cs typeface="Verdana"/>
              </a:rPr>
              <a:t>All </a:t>
            </a:r>
            <a:r>
              <a:rPr sz="2800" b="1" spc="-5" dirty="0">
                <a:solidFill>
                  <a:srgbClr val="FF0000"/>
                </a:solidFill>
                <a:latin typeface="Verdana"/>
                <a:cs typeface="Verdana"/>
              </a:rPr>
              <a:t>writes </a:t>
            </a:r>
            <a:r>
              <a:rPr sz="2800" b="1" spc="-10" dirty="0">
                <a:solidFill>
                  <a:srgbClr val="FF0000"/>
                </a:solidFill>
                <a:latin typeface="Verdana"/>
                <a:cs typeface="Verdana"/>
              </a:rPr>
              <a:t>go </a:t>
            </a:r>
            <a:r>
              <a:rPr sz="2800" b="1" spc="-5" dirty="0">
                <a:solidFill>
                  <a:srgbClr val="FF0000"/>
                </a:solidFill>
                <a:latin typeface="Verdana"/>
                <a:cs typeface="Verdana"/>
              </a:rPr>
              <a:t>to main memory as well </a:t>
            </a:r>
            <a:r>
              <a:rPr sz="2800" b="1" spc="-944" dirty="0">
                <a:solidFill>
                  <a:srgbClr val="FF0000"/>
                </a:solidFill>
                <a:latin typeface="Verdana"/>
                <a:cs typeface="Verdana"/>
              </a:rPr>
              <a:t> </a:t>
            </a:r>
            <a:r>
              <a:rPr sz="2800" b="1" spc="-5" dirty="0">
                <a:solidFill>
                  <a:srgbClr val="FF0000"/>
                </a:solidFill>
                <a:latin typeface="Verdana"/>
                <a:cs typeface="Verdana"/>
              </a:rPr>
              <a:t>as</a:t>
            </a:r>
            <a:r>
              <a:rPr sz="2800" b="1" spc="5" dirty="0">
                <a:solidFill>
                  <a:srgbClr val="FF0000"/>
                </a:solidFill>
                <a:latin typeface="Verdana"/>
                <a:cs typeface="Verdana"/>
              </a:rPr>
              <a:t> </a:t>
            </a:r>
            <a:r>
              <a:rPr sz="2800" b="1" spc="-10" dirty="0">
                <a:solidFill>
                  <a:srgbClr val="FF0000"/>
                </a:solidFill>
                <a:latin typeface="Verdana"/>
                <a:cs typeface="Verdana"/>
              </a:rPr>
              <a:t>cache</a:t>
            </a:r>
            <a:endParaRPr sz="2800" dirty="0">
              <a:latin typeface="Verdana"/>
              <a:cs typeface="Verdana"/>
            </a:endParaRPr>
          </a:p>
          <a:p>
            <a:pPr marL="406400" marR="142875" indent="-343535" algn="just">
              <a:lnSpc>
                <a:spcPct val="150000"/>
              </a:lnSpc>
              <a:spcBef>
                <a:spcPts val="675"/>
              </a:spcBef>
              <a:buClr>
                <a:srgbClr val="FF0000"/>
              </a:buClr>
              <a:buChar char="•"/>
              <a:tabLst>
                <a:tab pos="407034" algn="l"/>
              </a:tabLst>
            </a:pPr>
            <a:r>
              <a:rPr sz="2800" spc="-15" dirty="0">
                <a:latin typeface="Verdana"/>
                <a:cs typeface="Verdana"/>
              </a:rPr>
              <a:t>Multiple </a:t>
            </a:r>
            <a:r>
              <a:rPr sz="2800" spc="-5" dirty="0">
                <a:latin typeface="Verdana"/>
                <a:cs typeface="Verdana"/>
              </a:rPr>
              <a:t>CPUs can </a:t>
            </a:r>
            <a:r>
              <a:rPr sz="2800" spc="-10" dirty="0">
                <a:latin typeface="Verdana"/>
                <a:cs typeface="Verdana"/>
              </a:rPr>
              <a:t>monitor </a:t>
            </a:r>
            <a:r>
              <a:rPr sz="2800" spc="-5" dirty="0">
                <a:latin typeface="Verdana"/>
                <a:cs typeface="Verdana"/>
              </a:rPr>
              <a:t>main memory </a:t>
            </a:r>
            <a:r>
              <a:rPr sz="2800" spc="-969" dirty="0">
                <a:latin typeface="Verdana"/>
                <a:cs typeface="Verdana"/>
              </a:rPr>
              <a:t> </a:t>
            </a:r>
            <a:r>
              <a:rPr sz="2800" spc="-10" dirty="0">
                <a:latin typeface="Verdana"/>
                <a:cs typeface="Verdana"/>
              </a:rPr>
              <a:t>traffic </a:t>
            </a:r>
            <a:r>
              <a:rPr sz="2800" spc="-5" dirty="0">
                <a:latin typeface="Verdana"/>
                <a:cs typeface="Verdana"/>
              </a:rPr>
              <a:t>to keep </a:t>
            </a:r>
            <a:r>
              <a:rPr sz="2800" spc="-10" dirty="0">
                <a:latin typeface="Verdana"/>
                <a:cs typeface="Verdana"/>
              </a:rPr>
              <a:t>local </a:t>
            </a:r>
            <a:r>
              <a:rPr sz="2800" spc="-5" dirty="0">
                <a:latin typeface="Verdana"/>
                <a:cs typeface="Verdana"/>
              </a:rPr>
              <a:t>(to CPU) cache up </a:t>
            </a:r>
            <a:r>
              <a:rPr sz="2800" spc="-10" dirty="0">
                <a:latin typeface="Verdana"/>
                <a:cs typeface="Verdana"/>
              </a:rPr>
              <a:t>to </a:t>
            </a:r>
            <a:r>
              <a:rPr sz="2800" spc="-969" dirty="0">
                <a:latin typeface="Verdana"/>
                <a:cs typeface="Verdana"/>
              </a:rPr>
              <a:t> </a:t>
            </a:r>
            <a:r>
              <a:rPr sz="2800" spc="-10" dirty="0">
                <a:latin typeface="Verdana"/>
                <a:cs typeface="Verdana"/>
              </a:rPr>
              <a:t>date</a:t>
            </a:r>
            <a:endParaRPr sz="2800" dirty="0">
              <a:latin typeface="Verdana"/>
              <a:cs typeface="Verdana"/>
            </a:endParaRPr>
          </a:p>
          <a:p>
            <a:pPr marL="406400" indent="-344170" algn="just">
              <a:lnSpc>
                <a:spcPct val="100000"/>
              </a:lnSpc>
              <a:spcBef>
                <a:spcPts val="2355"/>
              </a:spcBef>
              <a:buClr>
                <a:srgbClr val="FF0000"/>
              </a:buClr>
              <a:buChar char="•"/>
              <a:tabLst>
                <a:tab pos="407034" algn="l"/>
              </a:tabLst>
            </a:pPr>
            <a:r>
              <a:rPr sz="2800" spc="-5" dirty="0">
                <a:latin typeface="Verdana"/>
                <a:cs typeface="Verdana"/>
              </a:rPr>
              <a:t>Lots</a:t>
            </a:r>
            <a:r>
              <a:rPr sz="2800" spc="-10" dirty="0">
                <a:latin typeface="Verdana"/>
                <a:cs typeface="Verdana"/>
              </a:rPr>
              <a:t> </a:t>
            </a:r>
            <a:r>
              <a:rPr sz="2800" spc="-5" dirty="0">
                <a:latin typeface="Verdana"/>
                <a:cs typeface="Verdana"/>
              </a:rPr>
              <a:t>of</a:t>
            </a:r>
            <a:r>
              <a:rPr sz="2800" spc="-15" dirty="0">
                <a:latin typeface="Verdana"/>
                <a:cs typeface="Verdana"/>
              </a:rPr>
              <a:t> </a:t>
            </a:r>
            <a:r>
              <a:rPr sz="2800" spc="-10" dirty="0">
                <a:latin typeface="Verdana"/>
                <a:cs typeface="Verdana"/>
              </a:rPr>
              <a:t>traffic</a:t>
            </a:r>
            <a:endParaRPr sz="2800" dirty="0">
              <a:latin typeface="Verdana"/>
              <a:cs typeface="Verdana"/>
            </a:endParaRPr>
          </a:p>
          <a:p>
            <a:pPr marL="406400" indent="-344170" algn="just">
              <a:lnSpc>
                <a:spcPct val="100000"/>
              </a:lnSpc>
              <a:spcBef>
                <a:spcPts val="2350"/>
              </a:spcBef>
              <a:buClr>
                <a:srgbClr val="FF0000"/>
              </a:buClr>
              <a:buChar char="•"/>
              <a:tabLst>
                <a:tab pos="407034" algn="l"/>
              </a:tabLst>
            </a:pPr>
            <a:r>
              <a:rPr sz="2800" spc="-5" dirty="0">
                <a:latin typeface="Verdana"/>
                <a:cs typeface="Verdana"/>
              </a:rPr>
              <a:t>Slows</a:t>
            </a:r>
            <a:r>
              <a:rPr sz="2800" spc="-10" dirty="0">
                <a:latin typeface="Verdana"/>
                <a:cs typeface="Verdana"/>
              </a:rPr>
              <a:t> down</a:t>
            </a:r>
            <a:r>
              <a:rPr sz="2800" dirty="0">
                <a:latin typeface="Verdana"/>
                <a:cs typeface="Verdana"/>
              </a:rPr>
              <a:t> </a:t>
            </a:r>
            <a:r>
              <a:rPr sz="2800" spc="-10" dirty="0">
                <a:latin typeface="Verdana"/>
                <a:cs typeface="Verdana"/>
              </a:rPr>
              <a:t>writes</a:t>
            </a:r>
            <a:endParaRPr sz="2800" dirty="0">
              <a:latin typeface="Verdana"/>
              <a:cs typeface="Verdan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633334" cy="601599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Black"/>
                <a:cs typeface="Arial Black"/>
              </a:rPr>
              <a:t>Write</a:t>
            </a:r>
            <a:r>
              <a:rPr sz="2800" spc="-45" dirty="0">
                <a:latin typeface="Arial Black"/>
                <a:cs typeface="Arial Black"/>
              </a:rPr>
              <a:t> </a:t>
            </a:r>
            <a:r>
              <a:rPr sz="2800" spc="-5" dirty="0">
                <a:latin typeface="Arial Black"/>
                <a:cs typeface="Arial Black"/>
              </a:rPr>
              <a:t>back</a:t>
            </a:r>
            <a:endParaRPr sz="2800">
              <a:latin typeface="Arial Black"/>
              <a:cs typeface="Arial Black"/>
            </a:endParaRPr>
          </a:p>
          <a:p>
            <a:pPr marL="406400" indent="-344170">
              <a:lnSpc>
                <a:spcPct val="100000"/>
              </a:lnSpc>
              <a:spcBef>
                <a:spcPts val="2475"/>
              </a:spcBef>
              <a:buFont typeface="Verdana"/>
              <a:buChar char="•"/>
              <a:tabLst>
                <a:tab pos="407034" algn="l"/>
              </a:tabLst>
            </a:pPr>
            <a:r>
              <a:rPr sz="2800" b="1" spc="-10" dirty="0">
                <a:solidFill>
                  <a:srgbClr val="FF0000"/>
                </a:solidFill>
                <a:latin typeface="Verdana"/>
                <a:cs typeface="Verdana"/>
              </a:rPr>
              <a:t>Updates</a:t>
            </a:r>
            <a:r>
              <a:rPr sz="2800" b="1" spc="30" dirty="0">
                <a:solidFill>
                  <a:srgbClr val="FF0000"/>
                </a:solidFill>
                <a:latin typeface="Verdana"/>
                <a:cs typeface="Verdana"/>
              </a:rPr>
              <a:t> </a:t>
            </a:r>
            <a:r>
              <a:rPr sz="2800" b="1" spc="-5" dirty="0">
                <a:solidFill>
                  <a:srgbClr val="FF0000"/>
                </a:solidFill>
                <a:latin typeface="Verdana"/>
                <a:cs typeface="Verdana"/>
              </a:rPr>
              <a:t>initially</a:t>
            </a:r>
            <a:r>
              <a:rPr sz="2800" b="1" spc="45" dirty="0">
                <a:solidFill>
                  <a:srgbClr val="FF0000"/>
                </a:solidFill>
                <a:latin typeface="Verdana"/>
                <a:cs typeface="Verdana"/>
              </a:rPr>
              <a:t> </a:t>
            </a:r>
            <a:r>
              <a:rPr sz="2800" b="1" spc="-5" dirty="0">
                <a:solidFill>
                  <a:srgbClr val="FF0000"/>
                </a:solidFill>
                <a:latin typeface="Verdana"/>
                <a:cs typeface="Verdana"/>
              </a:rPr>
              <a:t>made</a:t>
            </a:r>
            <a:r>
              <a:rPr sz="2800" b="1" spc="10" dirty="0">
                <a:solidFill>
                  <a:srgbClr val="FF0000"/>
                </a:solidFill>
                <a:latin typeface="Verdana"/>
                <a:cs typeface="Verdana"/>
              </a:rPr>
              <a:t> </a:t>
            </a:r>
            <a:r>
              <a:rPr sz="2800" b="1" spc="-5" dirty="0">
                <a:solidFill>
                  <a:srgbClr val="FF0000"/>
                </a:solidFill>
                <a:latin typeface="Verdana"/>
                <a:cs typeface="Verdana"/>
              </a:rPr>
              <a:t>in</a:t>
            </a:r>
            <a:r>
              <a:rPr sz="2800" b="1" spc="15" dirty="0">
                <a:solidFill>
                  <a:srgbClr val="FF0000"/>
                </a:solidFill>
                <a:latin typeface="Verdana"/>
                <a:cs typeface="Verdana"/>
              </a:rPr>
              <a:t> </a:t>
            </a:r>
            <a:r>
              <a:rPr sz="2800" b="1" spc="-10" dirty="0">
                <a:solidFill>
                  <a:srgbClr val="FF0000"/>
                </a:solidFill>
                <a:latin typeface="Verdana"/>
                <a:cs typeface="Verdana"/>
              </a:rPr>
              <a:t>cache</a:t>
            </a:r>
            <a:r>
              <a:rPr sz="2800" b="1" spc="25" dirty="0">
                <a:solidFill>
                  <a:srgbClr val="FF0000"/>
                </a:solidFill>
                <a:latin typeface="Verdana"/>
                <a:cs typeface="Verdana"/>
              </a:rPr>
              <a:t> </a:t>
            </a:r>
            <a:r>
              <a:rPr sz="2800" b="1" spc="-5" dirty="0">
                <a:solidFill>
                  <a:srgbClr val="FF0000"/>
                </a:solidFill>
                <a:latin typeface="Verdana"/>
                <a:cs typeface="Verdana"/>
              </a:rPr>
              <a:t>only</a:t>
            </a:r>
            <a:endParaRPr sz="2800">
              <a:latin typeface="Verdana"/>
              <a:cs typeface="Verdana"/>
            </a:endParaRPr>
          </a:p>
          <a:p>
            <a:pPr marL="406400" marR="688975" indent="-343535">
              <a:lnSpc>
                <a:spcPct val="150000"/>
              </a:lnSpc>
              <a:spcBef>
                <a:spcPts val="675"/>
              </a:spcBef>
              <a:buClr>
                <a:srgbClr val="FF0000"/>
              </a:buClr>
              <a:buChar char="•"/>
              <a:tabLst>
                <a:tab pos="407034" algn="l"/>
              </a:tabLst>
            </a:pPr>
            <a:r>
              <a:rPr sz="2800" spc="-5" dirty="0">
                <a:latin typeface="Verdana"/>
                <a:cs typeface="Verdana"/>
              </a:rPr>
              <a:t>Update</a:t>
            </a:r>
            <a:r>
              <a:rPr sz="2800" spc="10" dirty="0">
                <a:latin typeface="Verdana"/>
                <a:cs typeface="Verdana"/>
              </a:rPr>
              <a:t> </a:t>
            </a:r>
            <a:r>
              <a:rPr sz="2800" spc="-10" dirty="0">
                <a:latin typeface="Verdana"/>
                <a:cs typeface="Verdana"/>
              </a:rPr>
              <a:t>bit</a:t>
            </a:r>
            <a:r>
              <a:rPr sz="2800" spc="5" dirty="0">
                <a:latin typeface="Verdana"/>
                <a:cs typeface="Verdana"/>
              </a:rPr>
              <a:t> </a:t>
            </a:r>
            <a:r>
              <a:rPr sz="2800" spc="-5" dirty="0">
                <a:latin typeface="Verdana"/>
                <a:cs typeface="Verdana"/>
              </a:rPr>
              <a:t>for</a:t>
            </a:r>
            <a:r>
              <a:rPr sz="2800" spc="5" dirty="0">
                <a:latin typeface="Verdana"/>
                <a:cs typeface="Verdana"/>
              </a:rPr>
              <a:t> </a:t>
            </a:r>
            <a:r>
              <a:rPr sz="2800" spc="-5" dirty="0">
                <a:latin typeface="Verdana"/>
                <a:cs typeface="Verdana"/>
              </a:rPr>
              <a:t>cache</a:t>
            </a:r>
            <a:r>
              <a:rPr sz="2800" spc="25" dirty="0">
                <a:latin typeface="Verdana"/>
                <a:cs typeface="Verdana"/>
              </a:rPr>
              <a:t> </a:t>
            </a:r>
            <a:r>
              <a:rPr sz="2800" spc="-5" dirty="0">
                <a:latin typeface="Verdana"/>
                <a:cs typeface="Verdana"/>
              </a:rPr>
              <a:t>slot</a:t>
            </a:r>
            <a:r>
              <a:rPr sz="2800" spc="15" dirty="0">
                <a:latin typeface="Verdana"/>
                <a:cs typeface="Verdana"/>
              </a:rPr>
              <a:t> </a:t>
            </a:r>
            <a:r>
              <a:rPr sz="2800" spc="-10" dirty="0">
                <a:latin typeface="Verdana"/>
                <a:cs typeface="Verdana"/>
              </a:rPr>
              <a:t>is</a:t>
            </a:r>
            <a:r>
              <a:rPr sz="2800" dirty="0">
                <a:latin typeface="Verdana"/>
                <a:cs typeface="Verdana"/>
              </a:rPr>
              <a:t> </a:t>
            </a:r>
            <a:r>
              <a:rPr sz="2800" spc="-5" dirty="0">
                <a:latin typeface="Verdana"/>
                <a:cs typeface="Verdana"/>
              </a:rPr>
              <a:t>set </a:t>
            </a:r>
            <a:r>
              <a:rPr sz="2800" spc="-10" dirty="0">
                <a:latin typeface="Verdana"/>
                <a:cs typeface="Verdana"/>
              </a:rPr>
              <a:t>when </a:t>
            </a:r>
            <a:r>
              <a:rPr sz="2800" spc="-965" dirty="0">
                <a:latin typeface="Verdana"/>
                <a:cs typeface="Verdana"/>
              </a:rPr>
              <a:t> </a:t>
            </a:r>
            <a:r>
              <a:rPr sz="2800" spc="-5" dirty="0">
                <a:latin typeface="Verdana"/>
                <a:cs typeface="Verdana"/>
              </a:rPr>
              <a:t>update</a:t>
            </a:r>
            <a:r>
              <a:rPr sz="2800" spc="30" dirty="0">
                <a:latin typeface="Verdana"/>
                <a:cs typeface="Verdana"/>
              </a:rPr>
              <a:t> </a:t>
            </a:r>
            <a:r>
              <a:rPr sz="2800" spc="-10" dirty="0">
                <a:latin typeface="Verdana"/>
                <a:cs typeface="Verdana"/>
              </a:rPr>
              <a:t>occurs</a:t>
            </a:r>
            <a:endParaRPr sz="2800">
              <a:latin typeface="Verdana"/>
              <a:cs typeface="Verdana"/>
            </a:endParaRPr>
          </a:p>
          <a:p>
            <a:pPr marL="406400" marR="166370" indent="-343535">
              <a:lnSpc>
                <a:spcPct val="150000"/>
              </a:lnSpc>
              <a:spcBef>
                <a:spcPts val="675"/>
              </a:spcBef>
              <a:buClr>
                <a:srgbClr val="FF0000"/>
              </a:buClr>
              <a:buChar char="•"/>
              <a:tabLst>
                <a:tab pos="407034" algn="l"/>
              </a:tabLst>
            </a:pPr>
            <a:r>
              <a:rPr sz="2800" dirty="0">
                <a:latin typeface="Verdana"/>
                <a:cs typeface="Verdana"/>
              </a:rPr>
              <a:t>If</a:t>
            </a:r>
            <a:r>
              <a:rPr sz="2800" spc="-20" dirty="0">
                <a:latin typeface="Verdana"/>
                <a:cs typeface="Verdana"/>
              </a:rPr>
              <a:t> </a:t>
            </a:r>
            <a:r>
              <a:rPr sz="2800" spc="-10" dirty="0">
                <a:latin typeface="Verdana"/>
                <a:cs typeface="Verdana"/>
              </a:rPr>
              <a:t>block</a:t>
            </a:r>
            <a:r>
              <a:rPr sz="2800" spc="45" dirty="0">
                <a:latin typeface="Verdana"/>
                <a:cs typeface="Verdana"/>
              </a:rPr>
              <a:t> </a:t>
            </a:r>
            <a:r>
              <a:rPr sz="2800" spc="-10" dirty="0">
                <a:latin typeface="Verdana"/>
                <a:cs typeface="Verdana"/>
              </a:rPr>
              <a:t>is</a:t>
            </a:r>
            <a:r>
              <a:rPr sz="2800" dirty="0">
                <a:latin typeface="Verdana"/>
                <a:cs typeface="Verdana"/>
              </a:rPr>
              <a:t> </a:t>
            </a:r>
            <a:r>
              <a:rPr sz="2800" spc="-5" dirty="0">
                <a:latin typeface="Verdana"/>
                <a:cs typeface="Verdana"/>
              </a:rPr>
              <a:t>to be</a:t>
            </a:r>
            <a:r>
              <a:rPr sz="2800" dirty="0">
                <a:latin typeface="Verdana"/>
                <a:cs typeface="Verdana"/>
              </a:rPr>
              <a:t> </a:t>
            </a:r>
            <a:r>
              <a:rPr sz="2800" spc="-10" dirty="0">
                <a:latin typeface="Verdana"/>
                <a:cs typeface="Verdana"/>
              </a:rPr>
              <a:t>replaced,</a:t>
            </a:r>
            <a:r>
              <a:rPr sz="2800" spc="40" dirty="0">
                <a:latin typeface="Verdana"/>
                <a:cs typeface="Verdana"/>
              </a:rPr>
              <a:t> </a:t>
            </a:r>
            <a:r>
              <a:rPr sz="2800" spc="-10" dirty="0">
                <a:latin typeface="Verdana"/>
                <a:cs typeface="Verdana"/>
              </a:rPr>
              <a:t>write</a:t>
            </a:r>
            <a:r>
              <a:rPr sz="2800" spc="-5" dirty="0">
                <a:latin typeface="Verdana"/>
                <a:cs typeface="Verdana"/>
              </a:rPr>
              <a:t> to</a:t>
            </a:r>
            <a:r>
              <a:rPr sz="2800" dirty="0">
                <a:latin typeface="Verdana"/>
                <a:cs typeface="Verdana"/>
              </a:rPr>
              <a:t> main </a:t>
            </a:r>
            <a:r>
              <a:rPr sz="2800" spc="-969" dirty="0">
                <a:latin typeface="Verdana"/>
                <a:cs typeface="Verdana"/>
              </a:rPr>
              <a:t> </a:t>
            </a:r>
            <a:r>
              <a:rPr sz="2800" spc="-5" dirty="0">
                <a:latin typeface="Verdana"/>
                <a:cs typeface="Verdana"/>
              </a:rPr>
              <a:t>memory</a:t>
            </a:r>
            <a:r>
              <a:rPr sz="2800" spc="15" dirty="0">
                <a:latin typeface="Verdana"/>
                <a:cs typeface="Verdana"/>
              </a:rPr>
              <a:t> </a:t>
            </a:r>
            <a:r>
              <a:rPr sz="2800" spc="-10" dirty="0">
                <a:latin typeface="Verdana"/>
                <a:cs typeface="Verdana"/>
              </a:rPr>
              <a:t>only</a:t>
            </a:r>
            <a:r>
              <a:rPr sz="2800" spc="10" dirty="0">
                <a:latin typeface="Verdana"/>
                <a:cs typeface="Verdana"/>
              </a:rPr>
              <a:t> </a:t>
            </a:r>
            <a:r>
              <a:rPr sz="2800" spc="-10" dirty="0">
                <a:latin typeface="Verdana"/>
                <a:cs typeface="Verdana"/>
              </a:rPr>
              <a:t>if</a:t>
            </a:r>
            <a:r>
              <a:rPr sz="2800" spc="35" dirty="0">
                <a:latin typeface="Verdana"/>
                <a:cs typeface="Verdana"/>
              </a:rPr>
              <a:t> </a:t>
            </a:r>
            <a:r>
              <a:rPr sz="2800" b="1" spc="-10" dirty="0">
                <a:latin typeface="Verdana"/>
                <a:cs typeface="Verdana"/>
              </a:rPr>
              <a:t>update</a:t>
            </a:r>
            <a:r>
              <a:rPr sz="2800" b="1" spc="35" dirty="0">
                <a:latin typeface="Verdana"/>
                <a:cs typeface="Verdana"/>
              </a:rPr>
              <a:t> </a:t>
            </a:r>
            <a:r>
              <a:rPr sz="2800" b="1" spc="-10" dirty="0">
                <a:latin typeface="Verdana"/>
                <a:cs typeface="Verdana"/>
              </a:rPr>
              <a:t>bit</a:t>
            </a:r>
            <a:r>
              <a:rPr sz="2800" b="1" spc="5" dirty="0">
                <a:latin typeface="Verdana"/>
                <a:cs typeface="Verdana"/>
              </a:rPr>
              <a:t> </a:t>
            </a:r>
            <a:r>
              <a:rPr sz="2800" b="1" spc="-5" dirty="0">
                <a:latin typeface="Verdana"/>
                <a:cs typeface="Verdana"/>
              </a:rPr>
              <a:t>is</a:t>
            </a:r>
            <a:r>
              <a:rPr sz="2800" b="1" spc="10" dirty="0">
                <a:latin typeface="Verdana"/>
                <a:cs typeface="Verdana"/>
              </a:rPr>
              <a:t> </a:t>
            </a:r>
            <a:r>
              <a:rPr sz="2800" b="1" spc="-10" dirty="0">
                <a:latin typeface="Verdana"/>
                <a:cs typeface="Verdana"/>
              </a:rPr>
              <a:t>set</a:t>
            </a:r>
            <a:endParaRPr sz="2800">
              <a:latin typeface="Verdana"/>
              <a:cs typeface="Verdana"/>
            </a:endParaRPr>
          </a:p>
          <a:p>
            <a:pPr marL="406400" indent="-344170">
              <a:lnSpc>
                <a:spcPct val="100000"/>
              </a:lnSpc>
              <a:spcBef>
                <a:spcPts val="2355"/>
              </a:spcBef>
              <a:buClr>
                <a:srgbClr val="FF0000"/>
              </a:buClr>
              <a:buChar char="•"/>
              <a:tabLst>
                <a:tab pos="407034" algn="l"/>
              </a:tabLst>
            </a:pPr>
            <a:r>
              <a:rPr sz="2800" spc="-10" dirty="0">
                <a:latin typeface="Verdana"/>
                <a:cs typeface="Verdana"/>
              </a:rPr>
              <a:t>Other</a:t>
            </a:r>
            <a:r>
              <a:rPr sz="2800" dirty="0">
                <a:latin typeface="Verdana"/>
                <a:cs typeface="Verdana"/>
              </a:rPr>
              <a:t> </a:t>
            </a:r>
            <a:r>
              <a:rPr sz="2800" spc="-5" dirty="0">
                <a:latin typeface="Verdana"/>
                <a:cs typeface="Verdana"/>
              </a:rPr>
              <a:t>caches</a:t>
            </a:r>
            <a:r>
              <a:rPr sz="2800" spc="30" dirty="0">
                <a:latin typeface="Verdana"/>
                <a:cs typeface="Verdana"/>
              </a:rPr>
              <a:t> </a:t>
            </a:r>
            <a:r>
              <a:rPr sz="2800" spc="-10" dirty="0">
                <a:latin typeface="Verdana"/>
                <a:cs typeface="Verdana"/>
              </a:rPr>
              <a:t>get out</a:t>
            </a:r>
            <a:r>
              <a:rPr sz="2800" spc="15" dirty="0">
                <a:latin typeface="Verdana"/>
                <a:cs typeface="Verdana"/>
              </a:rPr>
              <a:t> </a:t>
            </a:r>
            <a:r>
              <a:rPr sz="2800" spc="-5" dirty="0">
                <a:latin typeface="Verdana"/>
                <a:cs typeface="Verdana"/>
              </a:rPr>
              <a:t>of</a:t>
            </a:r>
            <a:r>
              <a:rPr sz="2800" spc="-10" dirty="0">
                <a:latin typeface="Verdana"/>
                <a:cs typeface="Verdana"/>
              </a:rPr>
              <a:t> </a:t>
            </a:r>
            <a:r>
              <a:rPr sz="2800" spc="-5" dirty="0">
                <a:latin typeface="Verdana"/>
                <a:cs typeface="Verdana"/>
              </a:rPr>
              <a:t>sync</a:t>
            </a:r>
            <a:endParaRPr sz="2800">
              <a:latin typeface="Verdana"/>
              <a:cs typeface="Verdana"/>
            </a:endParaRPr>
          </a:p>
          <a:p>
            <a:pPr marL="406400" marR="168910" indent="-343535">
              <a:lnSpc>
                <a:spcPct val="150000"/>
              </a:lnSpc>
              <a:spcBef>
                <a:spcPts val="670"/>
              </a:spcBef>
              <a:buClr>
                <a:srgbClr val="FF0000"/>
              </a:buClr>
              <a:buChar char="•"/>
              <a:tabLst>
                <a:tab pos="407034" algn="l"/>
              </a:tabLst>
            </a:pPr>
            <a:r>
              <a:rPr sz="2800" spc="-5" dirty="0">
                <a:latin typeface="Verdana"/>
                <a:cs typeface="Verdana"/>
              </a:rPr>
              <a:t>I/O</a:t>
            </a:r>
            <a:r>
              <a:rPr sz="2800" spc="-15" dirty="0">
                <a:latin typeface="Verdana"/>
                <a:cs typeface="Verdana"/>
              </a:rPr>
              <a:t> </a:t>
            </a:r>
            <a:r>
              <a:rPr sz="2800" spc="-5" dirty="0">
                <a:latin typeface="Verdana"/>
                <a:cs typeface="Verdana"/>
              </a:rPr>
              <a:t>must</a:t>
            </a:r>
            <a:r>
              <a:rPr sz="2800" spc="5" dirty="0">
                <a:latin typeface="Verdana"/>
                <a:cs typeface="Verdana"/>
              </a:rPr>
              <a:t> </a:t>
            </a:r>
            <a:r>
              <a:rPr sz="2800" spc="-5" dirty="0">
                <a:latin typeface="Verdana"/>
                <a:cs typeface="Verdana"/>
              </a:rPr>
              <a:t>access</a:t>
            </a:r>
            <a:r>
              <a:rPr sz="2800" spc="25" dirty="0">
                <a:latin typeface="Verdana"/>
                <a:cs typeface="Verdana"/>
              </a:rPr>
              <a:t> </a:t>
            </a:r>
            <a:r>
              <a:rPr sz="2800" spc="-5" dirty="0">
                <a:latin typeface="Verdana"/>
                <a:cs typeface="Verdana"/>
              </a:rPr>
              <a:t>main</a:t>
            </a:r>
            <a:r>
              <a:rPr sz="2800" spc="5" dirty="0">
                <a:latin typeface="Verdana"/>
                <a:cs typeface="Verdana"/>
              </a:rPr>
              <a:t> </a:t>
            </a:r>
            <a:r>
              <a:rPr sz="2800" spc="-5" dirty="0">
                <a:latin typeface="Verdana"/>
                <a:cs typeface="Verdana"/>
              </a:rPr>
              <a:t>memory</a:t>
            </a:r>
            <a:r>
              <a:rPr sz="2800" spc="10" dirty="0">
                <a:latin typeface="Verdana"/>
                <a:cs typeface="Verdana"/>
              </a:rPr>
              <a:t> </a:t>
            </a:r>
            <a:r>
              <a:rPr sz="2800" spc="-10" dirty="0">
                <a:latin typeface="Verdana"/>
                <a:cs typeface="Verdana"/>
              </a:rPr>
              <a:t>through </a:t>
            </a:r>
            <a:r>
              <a:rPr sz="2800" spc="-969" dirty="0">
                <a:latin typeface="Verdana"/>
                <a:cs typeface="Verdana"/>
              </a:rPr>
              <a:t> </a:t>
            </a:r>
            <a:r>
              <a:rPr sz="2800" spc="-10" dirty="0">
                <a:latin typeface="Verdana"/>
                <a:cs typeface="Verdana"/>
              </a:rPr>
              <a:t>cache</a:t>
            </a:r>
            <a:endParaRPr sz="2800">
              <a:latin typeface="Verdana"/>
              <a:cs typeface="Verdan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484073"/>
            <a:ext cx="8607425" cy="5706049"/>
          </a:xfrm>
          <a:prstGeom prst="rect">
            <a:avLst/>
          </a:prstGeom>
        </p:spPr>
        <p:txBody>
          <a:bodyPr vert="horz" wrap="square" lIns="0" tIns="12065" rIns="0" bIns="0" rtlCol="0">
            <a:spAutoFit/>
          </a:bodyPr>
          <a:lstStyle/>
          <a:p>
            <a:pPr marL="419100" algn="just">
              <a:lnSpc>
                <a:spcPct val="100000"/>
              </a:lnSpc>
              <a:spcBef>
                <a:spcPts val="95"/>
              </a:spcBef>
            </a:pPr>
            <a:r>
              <a:rPr sz="2000" b="1" spc="-5" dirty="0">
                <a:latin typeface="Times New Roman" panose="02020603050405020304" pitchFamily="18" charset="0"/>
                <a:cs typeface="Times New Roman" panose="02020603050405020304" pitchFamily="18" charset="0"/>
              </a:rPr>
              <a:t>Write</a:t>
            </a:r>
            <a:r>
              <a:rPr sz="2000" b="1" spc="-4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Invalidate</a:t>
            </a:r>
            <a:r>
              <a:rPr lang="en-US" sz="2000" b="1" spc="-5" dirty="0">
                <a:latin typeface="Times New Roman" panose="02020603050405020304" pitchFamily="18" charset="0"/>
                <a:cs typeface="Times New Roman" panose="02020603050405020304" pitchFamily="18" charset="0"/>
              </a:rPr>
              <a:t>-commonly used</a:t>
            </a:r>
            <a:endParaRPr sz="2000" b="1" dirty="0">
              <a:latin typeface="Times New Roman" panose="02020603050405020304" pitchFamily="18" charset="0"/>
              <a:cs typeface="Times New Roman" panose="02020603050405020304" pitchFamily="18" charset="0"/>
            </a:endParaRPr>
          </a:p>
          <a:p>
            <a:pPr marL="355600" indent="-342900" algn="just">
              <a:lnSpc>
                <a:spcPct val="100000"/>
              </a:lnSpc>
              <a:spcBef>
                <a:spcPts val="2475"/>
              </a:spcBef>
              <a:buClr>
                <a:srgbClr val="FF0000"/>
              </a:buClr>
              <a:buFont typeface="Verdana"/>
              <a:buChar char="•"/>
              <a:tabLst>
                <a:tab pos="355600" algn="l"/>
              </a:tabLst>
            </a:pPr>
            <a:r>
              <a:rPr sz="2000" b="1" spc="-5" dirty="0">
                <a:latin typeface="Times New Roman" panose="02020603050405020304" pitchFamily="18" charset="0"/>
                <a:cs typeface="Times New Roman" panose="02020603050405020304" pitchFamily="18" charset="0"/>
              </a:rPr>
              <a:t>Multiple</a:t>
            </a:r>
            <a:r>
              <a:rPr sz="2000" b="1" spc="2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readers,</a:t>
            </a:r>
            <a:r>
              <a:rPr sz="2000" b="1" spc="2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one</a:t>
            </a:r>
            <a:r>
              <a:rPr sz="2000" b="1" spc="1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writer</a:t>
            </a:r>
            <a:endParaRPr sz="2000" dirty="0">
              <a:latin typeface="Times New Roman" panose="02020603050405020304" pitchFamily="18" charset="0"/>
              <a:cs typeface="Times New Roman" panose="02020603050405020304" pitchFamily="18" charset="0"/>
            </a:endParaRPr>
          </a:p>
          <a:p>
            <a:pPr marL="355600" marR="315595" indent="-342900" algn="just">
              <a:lnSpc>
                <a:spcPct val="150000"/>
              </a:lnSpc>
              <a:spcBef>
                <a:spcPts val="675"/>
              </a:spcBef>
              <a:buClr>
                <a:srgbClr val="FF0000"/>
              </a:buClr>
              <a:buChar char="•"/>
              <a:tabLst>
                <a:tab pos="355600" algn="l"/>
              </a:tabLst>
            </a:pPr>
            <a:r>
              <a:rPr lang="en-US" sz="2000" dirty="0">
                <a:latin typeface="Times New Roman" panose="02020603050405020304" pitchFamily="18" charset="0"/>
                <a:cs typeface="Times New Roman" panose="02020603050405020304" pitchFamily="18" charset="0"/>
              </a:rPr>
              <a:t>a line may be shared among several caches for reading purposes. </a:t>
            </a:r>
          </a:p>
          <a:p>
            <a:pPr marL="355600" marR="315595" indent="-342900" algn="just">
              <a:lnSpc>
                <a:spcPct val="150000"/>
              </a:lnSpc>
              <a:spcBef>
                <a:spcPts val="675"/>
              </a:spcBef>
              <a:buClr>
                <a:srgbClr val="FF0000"/>
              </a:buClr>
              <a:buFontTx/>
              <a:buChar char="•"/>
              <a:tabLst>
                <a:tab pos="355600" algn="l"/>
              </a:tabLst>
            </a:pPr>
            <a:r>
              <a:rPr lang="en-US" sz="2000" spc="-5" dirty="0">
                <a:latin typeface="Times New Roman" panose="02020603050405020304" pitchFamily="18" charset="0"/>
                <a:cs typeface="Times New Roman" panose="02020603050405020304" pitchFamily="18" charset="0"/>
              </a:rPr>
              <a:t>When</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write</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is</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required,</a:t>
            </a:r>
            <a:r>
              <a:rPr lang="en-US" sz="2000" spc="5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all</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other</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caches</a:t>
            </a:r>
            <a:r>
              <a:rPr lang="en-US" sz="2000" spc="3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of </a:t>
            </a:r>
            <a:r>
              <a:rPr lang="en-US" sz="2000" spc="-969"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the line</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are</a:t>
            </a:r>
            <a:r>
              <a:rPr lang="en-US" sz="2000" spc="1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invalidated</a:t>
            </a:r>
            <a:endParaRPr lang="en-US" sz="2000" dirty="0">
              <a:latin typeface="Times New Roman" panose="02020603050405020304" pitchFamily="18" charset="0"/>
              <a:cs typeface="Times New Roman" panose="02020603050405020304" pitchFamily="18" charset="0"/>
            </a:endParaRPr>
          </a:p>
          <a:p>
            <a:pPr marL="355600" marR="315595" indent="-342900" algn="just">
              <a:lnSpc>
                <a:spcPct val="150000"/>
              </a:lnSpc>
              <a:spcBef>
                <a:spcPts val="675"/>
              </a:spcBef>
              <a:buClr>
                <a:srgbClr val="FF0000"/>
              </a:buClr>
              <a:buChar char="•"/>
              <a:tabLst>
                <a:tab pos="355600" algn="l"/>
              </a:tabLst>
            </a:pPr>
            <a:r>
              <a:rPr lang="en-US" sz="2000" dirty="0">
                <a:latin typeface="Times New Roman" panose="02020603050405020304" pitchFamily="18" charset="0"/>
                <a:cs typeface="Times New Roman" panose="02020603050405020304" pitchFamily="18" charset="0"/>
              </a:rPr>
              <a:t>When one of the caches wants to perform a write to the line, it first issues a notice that invalidates that line in the other caches, making the line exclusive to the writing cache.</a:t>
            </a:r>
          </a:p>
          <a:p>
            <a:pPr marL="355600" marR="315595" indent="-342900" algn="just">
              <a:lnSpc>
                <a:spcPct val="150000"/>
              </a:lnSpc>
              <a:spcBef>
                <a:spcPts val="675"/>
              </a:spcBef>
              <a:buClr>
                <a:srgbClr val="FF0000"/>
              </a:buClr>
              <a:buChar char="•"/>
              <a:tabLst>
                <a:tab pos="355600" algn="l"/>
              </a:tabLst>
            </a:pPr>
            <a:r>
              <a:rPr lang="en-US" sz="2000" dirty="0">
                <a:latin typeface="Times New Roman" panose="02020603050405020304" pitchFamily="18" charset="0"/>
                <a:cs typeface="Times New Roman" panose="02020603050405020304" pitchFamily="18" charset="0"/>
              </a:rPr>
              <a:t> Once the line is exclusive, the owning processor can make cheap local writes until some other processor requires the same line.</a:t>
            </a:r>
            <a:endParaRPr sz="2000" dirty="0">
              <a:latin typeface="Times New Roman" panose="02020603050405020304" pitchFamily="18" charset="0"/>
              <a:cs typeface="Times New Roman" panose="02020603050405020304" pitchFamily="18" charset="0"/>
            </a:endParaRPr>
          </a:p>
          <a:p>
            <a:pPr marL="355600" marR="746125" indent="-342900" algn="just">
              <a:lnSpc>
                <a:spcPct val="150000"/>
              </a:lnSpc>
              <a:spcBef>
                <a:spcPts val="675"/>
              </a:spcBef>
              <a:buClr>
                <a:srgbClr val="FF0000"/>
              </a:buClr>
              <a:buChar char="•"/>
              <a:tabLst>
                <a:tab pos="355600" algn="l"/>
              </a:tabLst>
            </a:pPr>
            <a:r>
              <a:rPr lang="en-US" sz="2000" spc="-5" dirty="0">
                <a:latin typeface="Times New Roman" panose="02020603050405020304" pitchFamily="18" charset="0"/>
                <a:cs typeface="Times New Roman" panose="02020603050405020304" pitchFamily="18" charset="0"/>
              </a:rPr>
              <a:t>State of every</a:t>
            </a:r>
            <a:r>
              <a:rPr lang="en-US" sz="2000" spc="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line</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is </a:t>
            </a:r>
            <a:r>
              <a:rPr lang="en-US" sz="2000" spc="-5" dirty="0">
                <a:latin typeface="Times New Roman" panose="02020603050405020304" pitchFamily="18" charset="0"/>
                <a:cs typeface="Times New Roman" panose="02020603050405020304" pitchFamily="18" charset="0"/>
              </a:rPr>
              <a:t>marked</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as</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modified, </a:t>
            </a:r>
            <a:r>
              <a:rPr lang="en-US" sz="2000" spc="-969"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exclusive,</a:t>
            </a:r>
            <a:r>
              <a:rPr lang="en-US" sz="2000" spc="4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shared</a:t>
            </a:r>
            <a:r>
              <a:rPr lang="en-US" sz="2000" spc="3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or</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invalid</a:t>
            </a:r>
            <a:endParaRPr lang="en-US"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2350"/>
              </a:spcBef>
              <a:buClr>
                <a:srgbClr val="FF0000"/>
              </a:buClr>
              <a:buChar char="•"/>
              <a:tabLst>
                <a:tab pos="355600" algn="l"/>
              </a:tabLst>
            </a:pPr>
            <a:r>
              <a:rPr sz="2000" spc="-10" dirty="0">
                <a:latin typeface="Times New Roman" panose="02020603050405020304" pitchFamily="18" charset="0"/>
                <a:cs typeface="Times New Roman" panose="02020603050405020304" pitchFamily="18" charset="0"/>
              </a:rPr>
              <a:t>MESI</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protocol</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emplate>
  <TotalTime>5348</TotalTime>
  <Words>8365</Words>
  <Application>Microsoft Office PowerPoint</Application>
  <PresentationFormat>On-screen Show (4:3)</PresentationFormat>
  <Paragraphs>1010</Paragraphs>
  <Slides>175</Slides>
  <Notes>2</Notes>
  <HiddenSlides>0</HiddenSlides>
  <MMClips>0</MMClips>
  <ScaleCrop>false</ScaleCrop>
  <HeadingPairs>
    <vt:vector size="4" baseType="variant">
      <vt:variant>
        <vt:lpstr>Theme</vt:lpstr>
      </vt:variant>
      <vt:variant>
        <vt:i4>1</vt:i4>
      </vt:variant>
      <vt:variant>
        <vt:lpstr>Slide Titles</vt:lpstr>
      </vt:variant>
      <vt:variant>
        <vt:i4>175</vt:i4>
      </vt:variant>
    </vt:vector>
  </HeadingPairs>
  <TitlesOfParts>
    <vt:vector size="176" baseType="lpstr">
      <vt:lpstr>Slipstream</vt:lpstr>
      <vt:lpstr>PowerPoint Presentation</vt:lpstr>
      <vt:lpstr>SYLLABUS</vt:lpstr>
      <vt:lpstr>PowerPoint Presentation</vt:lpstr>
      <vt:lpstr>Characteristics of Memory</vt:lpstr>
      <vt:lpstr>PowerPoint Presentation</vt:lpstr>
      <vt:lpstr>2. Capacity</vt:lpstr>
      <vt:lpstr>PowerPoint Presentation</vt:lpstr>
      <vt:lpstr>3. Unit of Transfer</vt:lpstr>
      <vt:lpstr>4. Access Methods (1)</vt:lpstr>
      <vt:lpstr>PowerPoint Presentation</vt:lpstr>
      <vt:lpstr>Access Methods (2)</vt:lpstr>
      <vt:lpstr>5. Performance</vt:lpstr>
      <vt:lpstr>PowerPoint Presentation</vt:lpstr>
      <vt:lpstr>PowerPoint Presentation</vt:lpstr>
      <vt:lpstr>6. Physical Types</vt:lpstr>
      <vt:lpstr>PowerPoint Presentation</vt:lpstr>
      <vt:lpstr>PowerPoint Presentation</vt:lpstr>
      <vt:lpstr>Memory Hierarchy</vt:lpstr>
      <vt:lpstr>PowerPoint Presentation</vt:lpstr>
      <vt:lpstr>Memory Hierarchy - Diagram</vt:lpstr>
      <vt:lpstr>PowerPoint Presentation</vt:lpstr>
      <vt:lpstr>PowerPoint Presentation</vt:lpstr>
      <vt:lpstr>Semiconductor Memory</vt:lpstr>
      <vt:lpstr>PowerPoint Presentation</vt:lpstr>
      <vt:lpstr>PowerPoint Presentation</vt:lpstr>
      <vt:lpstr>RAM- Random Access Memory</vt:lpstr>
      <vt:lpstr>Dynamic RAM</vt:lpstr>
      <vt:lpstr>Dynamic RAM Structure</vt:lpstr>
      <vt:lpstr>PowerPoint Presentation</vt:lpstr>
      <vt:lpstr>Dynamic RAM</vt:lpstr>
      <vt:lpstr>Static RAM Structure</vt:lpstr>
      <vt:lpstr>Static RAM</vt:lpstr>
      <vt:lpstr>PowerPoint Presentation</vt:lpstr>
      <vt:lpstr>Static RAM Operation</vt:lpstr>
      <vt:lpstr>Static RAM</vt:lpstr>
      <vt:lpstr>SRAM v DRAM</vt:lpstr>
      <vt:lpstr>Read Only Memory (ROM)</vt:lpstr>
      <vt:lpstr>PROM-Programmable ROM</vt:lpstr>
      <vt:lpstr>Read “mostly”</vt:lpstr>
      <vt:lpstr>EPROM</vt:lpstr>
      <vt:lpstr>PowerPoint Presentation</vt:lpstr>
      <vt:lpstr>Types of ROM</vt:lpstr>
      <vt:lpstr>Types of ROM</vt:lpstr>
      <vt:lpstr>PowerPoint Presentation</vt:lpstr>
      <vt:lpstr>PowerPoint Presentation</vt:lpstr>
      <vt:lpstr>PowerPoint Presentation</vt:lpstr>
      <vt:lpstr>The operation of cache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Cache Address</vt:lpstr>
      <vt:lpstr>PowerPoint Presentation</vt:lpstr>
      <vt:lpstr>PowerPoint Presentation</vt:lpstr>
      <vt:lpstr>Size</vt:lpstr>
      <vt:lpstr>Line size</vt:lpstr>
      <vt:lpstr>Number of caches</vt:lpstr>
      <vt:lpstr>MAPPING TECHNIQUES</vt:lpstr>
      <vt:lpstr>MAPPING TECHNIQUES</vt:lpstr>
      <vt:lpstr>Direct Mapping</vt:lpstr>
      <vt:lpstr>PowerPoint Presentation</vt:lpstr>
      <vt:lpstr>Working of Direct Mapping</vt:lpstr>
      <vt:lpstr>DIRECT MAPPING</vt:lpstr>
      <vt:lpstr>DIRECT MAPPING CONCEPT</vt:lpstr>
      <vt:lpstr>Main Memory</vt:lpstr>
      <vt:lpstr>FULLY ASSOCIATIVE MAPPING</vt:lpstr>
      <vt:lpstr>PowerPoint Presentation</vt:lpstr>
      <vt:lpstr>PowerPoint Presentation</vt:lpstr>
      <vt:lpstr>Working of Fully Associative Mapping</vt:lpstr>
      <vt:lpstr>Two way set associative mapping</vt:lpstr>
      <vt:lpstr>PowerPoint Presentation</vt:lpstr>
      <vt:lpstr>PowerPoint Presentation</vt:lpstr>
      <vt:lpstr>Working</vt:lpstr>
      <vt:lpstr>PowerPoint Presentation</vt:lpstr>
      <vt:lpstr>Direct Mapping  Cache Line Table</vt:lpstr>
      <vt:lpstr>Direct Mapping pros &amp; cons</vt:lpstr>
      <vt:lpstr>PowerPoint Presentation</vt:lpstr>
      <vt:lpstr>Set Associative Mapping</vt:lpstr>
      <vt:lpstr>PowerPoint Presentation</vt:lpstr>
      <vt:lpstr>Problem statement</vt:lpstr>
      <vt:lpstr>Problem statement</vt:lpstr>
      <vt:lpstr>Problem statement</vt:lpstr>
      <vt:lpstr>CACHE COHERENCE</vt:lpstr>
      <vt:lpstr>PowerPoint Presentation</vt:lpstr>
      <vt:lpstr>Cache Coherence</vt:lpstr>
      <vt:lpstr>PowerPoint Presentation</vt:lpstr>
      <vt:lpstr>Cache coherence approaches-Software Solutions</vt:lpstr>
      <vt:lpstr>PowerPoint Presentation</vt:lpstr>
      <vt:lpstr>Directory Protocols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MESI State Transition Diagram</vt:lpstr>
      <vt:lpstr>PowerPoint Presentation</vt:lpstr>
      <vt:lpstr>Interleaved Memory</vt:lpstr>
      <vt:lpstr>PowerPoint Presentation</vt:lpstr>
      <vt:lpstr>Associative Memory</vt:lpstr>
      <vt:lpstr>PowerPoint Presentation</vt:lpstr>
      <vt:lpstr>PowerPoint Presentation</vt:lpstr>
      <vt:lpstr>Virtual Memory</vt:lpstr>
      <vt:lpstr>PowerPoint Presentation</vt:lpstr>
      <vt:lpstr>PowerPoint Presentation</vt:lpstr>
      <vt:lpstr>PowerPoint Presentation</vt:lpstr>
      <vt:lpstr>PowerPoint Presentation</vt:lpstr>
      <vt:lpstr>PowerPoint Presentation</vt:lpstr>
      <vt:lpstr>PowerPoint Presentation</vt:lpstr>
      <vt:lpstr>VIRTUAL MEMORY</vt:lpstr>
      <vt:lpstr>VIRTUAL MEMORY</vt:lpstr>
      <vt:lpstr>VIRTUAL MEMORY</vt:lpstr>
      <vt:lpstr>PowerPoint Presentation</vt:lpstr>
      <vt:lpstr>PAGING</vt:lpstr>
      <vt:lpstr>PowerPoint Presentation</vt:lpstr>
      <vt:lpstr>PowerPoint Presentation</vt:lpstr>
      <vt:lpstr>PowerPoint Presentation</vt:lpstr>
      <vt:lpstr>Page Table Sample</vt:lpstr>
      <vt:lpstr>PowerPoint Presentation</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Replacement Algorithms</vt:lpstr>
      <vt:lpstr>Replacement Algorithms</vt:lpstr>
      <vt:lpstr>PowerPoint Presentation</vt:lpstr>
      <vt:lpstr>7,0,1,2,0,3,0,4,2,3,0,3,2,1,2,0,1,7,0,1</vt:lpstr>
      <vt:lpstr>FIFO,LRU,OPT</vt:lpstr>
      <vt:lpstr>FIFO Page Replacement</vt:lpstr>
      <vt:lpstr>LRU Page Replacement</vt:lpstr>
      <vt:lpstr>Optimal Page Replacement https://www.scaler.com/topics/optimal-page-replacement-algorithm/</vt:lpstr>
      <vt:lpstr>PowerPoint Presentation</vt:lpstr>
      <vt:lpstr>PowerPoint Presentation</vt:lpstr>
      <vt:lpstr>RAID Levels 0 - 6</vt:lpstr>
      <vt:lpstr>PowerPoint Presentation</vt:lpstr>
      <vt:lpstr>PowerPoint Presentation</vt:lpstr>
      <vt:lpstr>PowerPoint Presentation</vt:lpstr>
      <vt:lpstr>RAID Level 0- Non Redundant</vt:lpstr>
      <vt:lpstr>PowerPoint Presentation</vt:lpstr>
      <vt:lpstr>PowerPoint Presentation</vt:lpstr>
      <vt:lpstr>PowerPoint Presentation</vt:lpstr>
      <vt:lpstr>RAID Level -1 Mirrored</vt:lpstr>
      <vt:lpstr>PowerPoint Presentation</vt:lpstr>
      <vt:lpstr>PowerPoint Presentation</vt:lpstr>
      <vt:lpstr>RAID Level 2- Hamming Code</vt:lpstr>
      <vt:lpstr>PowerPoint Presentation</vt:lpstr>
      <vt:lpstr>PowerPoint Presentation</vt:lpstr>
      <vt:lpstr>RAID Level 3 –Bit Interleaved Parity</vt:lpstr>
      <vt:lpstr>PowerPoint Presentation</vt:lpstr>
      <vt:lpstr>RAID Level 4- Block level parity</vt:lpstr>
      <vt:lpstr>PowerPoint Presentation</vt:lpstr>
      <vt:lpstr>PowerPoint Presentation</vt:lpstr>
      <vt:lpstr>RAID Level 5- Block level Distributed  Parity</vt:lpstr>
      <vt:lpstr>PowerPoint Presentation</vt:lpstr>
      <vt:lpstr>RAID Level 6- Dual Redundancy</vt:lpstr>
      <vt:lpstr>PowerPoint Presentation</vt:lpstr>
      <vt:lpstr>RAID 0, 1, 2 – Redundant Array of Independent Disks</vt:lpstr>
      <vt:lpstr>RAID 3 &amp; 4</vt:lpstr>
      <vt:lpstr>RAID 5 &amp; 6</vt:lpstr>
      <vt:lpstr>Solve using FIFO , LRU and OPT page  replacement algorithms</vt:lpstr>
      <vt:lpstr>Virtual memory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 Internal Memory</dc:title>
  <dc:creator>Adrian J Pullin</dc:creator>
  <cp:lastModifiedBy>SNS</cp:lastModifiedBy>
  <cp:revision>155</cp:revision>
  <dcterms:created xsi:type="dcterms:W3CDTF">2023-09-15T10:13:44Z</dcterms:created>
  <dcterms:modified xsi:type="dcterms:W3CDTF">2024-10-08T07:59:51Z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2022-11-11T00:00:00Z</vt:filetime>
  </property>
  <property fmtid="{D5CDD505-2E9C-101B-9397-08002B2CF9AE}" pid="3" name="Creator">
    <vt:lpwstr>Microsoft® PowerPoint® 2010</vt:lpwstr>
  </property>
  <property fmtid="{D5CDD505-2E9C-101B-9397-08002B2CF9AE}" pid="4" name="LastSaved">
    <vt:filetime>2023-09-15T00:00:00Z</vt:filetime>
  </property>
</Properties>
</file>